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3" r:id="rId4"/>
    <p:sldId id="262" r:id="rId5"/>
    <p:sldId id="258" r:id="rId6"/>
    <p:sldId id="274" r:id="rId7"/>
    <p:sldId id="277" r:id="rId8"/>
    <p:sldId id="259" r:id="rId9"/>
    <p:sldId id="260" r:id="rId10"/>
    <p:sldId id="264" r:id="rId11"/>
    <p:sldId id="265" r:id="rId12"/>
    <p:sldId id="266" r:id="rId13"/>
    <p:sldId id="267" r:id="rId14"/>
    <p:sldId id="278" r:id="rId15"/>
    <p:sldId id="269" r:id="rId16"/>
    <p:sldId id="271" r:id="rId17"/>
    <p:sldId id="279" r:id="rId18"/>
    <p:sldId id="273" r:id="rId19"/>
    <p:sldId id="275" r:id="rId20"/>
    <p:sldId id="276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1411" autoAdjust="0"/>
  </p:normalViewPr>
  <p:slideViewPr>
    <p:cSldViewPr>
      <p:cViewPr varScale="1">
        <p:scale>
          <a:sx n="119" d="100"/>
          <a:sy n="119" d="100"/>
        </p:scale>
        <p:origin x="19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008A8AB-6AE5-41DE-98EB-1BC74E40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0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B79B3BC7-F613-4AB9-A1A1-11DE995C3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AE5AB-9420-4964-B9B5-2155EB49F2B0}" type="slidenum">
              <a:rPr lang="en-US" sz="1300" smtClean="0">
                <a:latin typeface="Arial" charset="0"/>
              </a:rPr>
              <a:pPr eaLnBrk="1" hangingPunct="1"/>
              <a:t>1</a:t>
            </a:fld>
            <a:endParaRPr lang="en-US" sz="130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C7446B-C2AD-4519-9799-09A6D160820D}" type="slidenum">
              <a:rPr lang="en-US" sz="1300" smtClean="0">
                <a:latin typeface="Arial" charset="0"/>
              </a:rPr>
              <a:pPr eaLnBrk="1" hangingPunct="1"/>
              <a:t>10</a:t>
            </a:fld>
            <a:endParaRPr lang="en-US" sz="13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D36D29-8BC5-460A-AEAF-2F125721C880}" type="slidenum">
              <a:rPr lang="en-US" sz="1300" smtClean="0">
                <a:latin typeface="Arial" charset="0"/>
              </a:rPr>
              <a:pPr eaLnBrk="1" hangingPunct="1"/>
              <a:t>11</a:t>
            </a:fld>
            <a:endParaRPr lang="en-US" sz="130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86A706-EFB3-41DF-82C8-943CE6AA3EF3}" type="slidenum">
              <a:rPr lang="en-US" sz="1300" smtClean="0">
                <a:latin typeface="Arial" charset="0"/>
              </a:rPr>
              <a:pPr eaLnBrk="1" hangingPunct="1"/>
              <a:t>12</a:t>
            </a:fld>
            <a:endParaRPr lang="en-US" sz="13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2F3BFC-FCA0-49F5-A42F-70667F485B9A}" type="slidenum">
              <a:rPr lang="en-US" sz="1300" smtClean="0">
                <a:latin typeface="Arial" charset="0"/>
              </a:rPr>
              <a:pPr eaLnBrk="1" hangingPunct="1"/>
              <a:t>13</a:t>
            </a:fld>
            <a:endParaRPr lang="en-US" sz="130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2F3BFC-FCA0-49F5-A42F-70667F485B9A}" type="slidenum">
              <a:rPr lang="en-US" sz="1300" smtClean="0">
                <a:latin typeface="Arial" charset="0"/>
              </a:rPr>
              <a:pPr eaLnBrk="1" hangingPunct="1"/>
              <a:t>14</a:t>
            </a:fld>
            <a:endParaRPr lang="en-US" sz="130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2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7993B6-542E-4374-8EE6-157356E0A8BE}" type="slidenum">
              <a:rPr lang="en-US" sz="1300" smtClean="0">
                <a:latin typeface="Arial" charset="0"/>
              </a:rPr>
              <a:pPr eaLnBrk="1" hangingPunct="1"/>
              <a:t>15</a:t>
            </a:fld>
            <a:endParaRPr lang="en-US" sz="130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0B90CD-9EE1-401E-9088-A2A2F800168F}" type="slidenum">
              <a:rPr lang="en-US" sz="1300" smtClean="0">
                <a:latin typeface="Arial" charset="0"/>
              </a:rPr>
              <a:pPr eaLnBrk="1" hangingPunct="1"/>
              <a:t>16</a:t>
            </a:fld>
            <a:endParaRPr lang="en-US" sz="13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0B90CD-9EE1-401E-9088-A2A2F800168F}" type="slidenum">
              <a:rPr lang="en-US" sz="1300" smtClean="0">
                <a:latin typeface="Arial" charset="0"/>
              </a:rPr>
              <a:pPr eaLnBrk="1" hangingPunct="1"/>
              <a:t>17</a:t>
            </a:fld>
            <a:endParaRPr lang="en-US" sz="13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84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94153B-98ED-46B3-9187-075716A65640}" type="slidenum">
              <a:rPr lang="en-US" sz="1300" smtClean="0">
                <a:latin typeface="Arial" charset="0"/>
              </a:rPr>
              <a:pPr eaLnBrk="1" hangingPunct="1"/>
              <a:t>18</a:t>
            </a:fld>
            <a:endParaRPr lang="en-US" sz="130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4FDA6E-8C91-44C5-8E01-56DB46272132}" type="slidenum">
              <a:rPr lang="en-US" sz="1300" smtClean="0">
                <a:latin typeface="Arial" charset="0"/>
              </a:rPr>
              <a:pPr eaLnBrk="1" hangingPunct="1"/>
              <a:t>19</a:t>
            </a:fld>
            <a:endParaRPr lang="en-US" sz="13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DAF872-05FE-4657-95D0-06F22F941B7D}" type="slidenum">
              <a:rPr lang="en-US" sz="1300" smtClean="0">
                <a:latin typeface="Arial" charset="0"/>
              </a:rPr>
              <a:pPr eaLnBrk="1" hangingPunct="1"/>
              <a:t>2</a:t>
            </a:fld>
            <a:endParaRPr lang="en-US" sz="130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5C4008-6479-4E00-A955-516CECBFE3DE}" type="slidenum">
              <a:rPr lang="en-US" sz="1300" smtClean="0">
                <a:latin typeface="Arial" charset="0"/>
              </a:rPr>
              <a:pPr eaLnBrk="1" hangingPunct="1"/>
              <a:t>3</a:t>
            </a:fld>
            <a:endParaRPr lang="en-US" sz="130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EB93BD-09DA-4959-8581-DD840BF6F892}" type="slidenum">
              <a:rPr lang="en-US" sz="1300" smtClean="0">
                <a:latin typeface="Arial" charset="0"/>
              </a:rPr>
              <a:pPr eaLnBrk="1" hangingPunct="1"/>
              <a:t>4</a:t>
            </a:fld>
            <a:endParaRPr lang="en-US" sz="13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4AEA56-7987-4F72-AD1D-A57D5290D1CB}" type="slidenum">
              <a:rPr lang="en-US" sz="1300" smtClean="0">
                <a:latin typeface="Arial" charset="0"/>
              </a:rPr>
              <a:pPr eaLnBrk="1" hangingPunct="1"/>
              <a:t>5</a:t>
            </a:fld>
            <a:endParaRPr lang="en-US" sz="13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8C00DB-537F-43CC-97F8-E9EAF39A06FE}" type="slidenum">
              <a:rPr lang="en-US" sz="1300" smtClean="0">
                <a:latin typeface="Arial" charset="0"/>
              </a:rPr>
              <a:pPr eaLnBrk="1" hangingPunct="1"/>
              <a:t>6</a:t>
            </a:fld>
            <a:endParaRPr lang="en-US" sz="13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BD0620-0608-42A9-B495-6961F54224F5}" type="slidenum">
              <a:rPr lang="en-US" sz="1300" smtClean="0">
                <a:latin typeface="Arial" charset="0"/>
              </a:rPr>
              <a:pPr eaLnBrk="1" hangingPunct="1"/>
              <a:t>7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A36032-43D2-400D-BE7D-42D469FA338B}" type="slidenum">
              <a:rPr lang="en-US" sz="1300" smtClean="0">
                <a:latin typeface="Arial" charset="0"/>
              </a:rPr>
              <a:pPr eaLnBrk="1" hangingPunct="1"/>
              <a:t>8</a:t>
            </a:fld>
            <a:endParaRPr lang="en-US" sz="13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FEE687-3E37-4AB2-BCE7-E4ED069BF9F7}" type="slidenum">
              <a:rPr lang="en-US" sz="1300" smtClean="0">
                <a:latin typeface="Arial" charset="0"/>
              </a:rPr>
              <a:pPr eaLnBrk="1" hangingPunct="1"/>
              <a:t>9</a:t>
            </a:fld>
            <a:endParaRPr lang="en-US" sz="130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A05E-7FCA-4875-9317-EC683B12F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F897-1B54-48AD-9B4B-9E78890FF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4FE3-3129-4B8D-8732-222E09F8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1133-3695-46F9-B5CC-4826D6B8F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8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BC48-83CE-49CF-BBCD-7E33227BA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BC4FC-6CA2-4846-A9DE-AED35AAD6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D3B9-17CB-4984-8019-DC9D43967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7E35-4E45-4804-9E38-24357A9F8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E1A5-62B9-4266-BBF3-3F919368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5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03CC-BF40-43EE-979B-F615A56BB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223-376F-42B2-9F96-2818058CD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9192B25-D7B0-4D13-95DB-3243E4DB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3611C-A110-4E9F-AC25-56FE42FA5A5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/>
              <a:t>Sorting Algorithms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/>
              <a:t> Sections 7.1 to 7.4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0136-29E7-4615-A19C-588A81928F9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Insertion Sort: Example</a:t>
            </a:r>
          </a:p>
        </p:txBody>
      </p:sp>
      <p:pic>
        <p:nvPicPr>
          <p:cNvPr id="11268" name="Picture 4" descr="fig07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72866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53DD7-8A0C-4442-9BE5-70E87242D87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Insertion Sort - Analysis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Pass </a:t>
            </a:r>
            <a:r>
              <a:rPr lang="en-US" i="1">
                <a:solidFill>
                  <a:schemeClr val="accent2"/>
                </a:solidFill>
              </a:rPr>
              <a:t>p</a:t>
            </a:r>
            <a:r>
              <a:rPr lang="en-US"/>
              <a:t> involves at most </a:t>
            </a:r>
            <a:r>
              <a:rPr lang="en-US" i="1">
                <a:solidFill>
                  <a:schemeClr val="accent2"/>
                </a:solidFill>
              </a:rPr>
              <a:t>p</a:t>
            </a:r>
            <a:r>
              <a:rPr lang="en-US"/>
              <a:t> comparisons</a:t>
            </a:r>
          </a:p>
          <a:p>
            <a:pPr eaLnBrk="1" hangingPunct="1"/>
            <a:r>
              <a:rPr lang="en-US"/>
              <a:t>Total comparisons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∑i ; i = [1, n-1]</a:t>
            </a:r>
          </a:p>
          <a:p>
            <a:pPr eaLnBrk="1" hangingPunct="1"/>
            <a:r>
              <a:rPr lang="en-US">
                <a:cs typeface="Arial" charset="0"/>
              </a:rPr>
              <a:t>= 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O(n²)</a:t>
            </a:r>
          </a:p>
          <a:p>
            <a:pPr eaLnBrk="1" hangingPunct="1"/>
            <a:endParaRPr lang="en-US">
              <a:cs typeface="Arial" charset="0"/>
            </a:endParaRP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A8E61-B26D-46B8-B927-9B814912961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Insertion Sort - Analysis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Worst Case ?</a:t>
            </a:r>
          </a:p>
          <a:p>
            <a:pPr lvl="1" eaLnBrk="1" hangingPunct="1"/>
            <a:r>
              <a:rPr lang="en-US"/>
              <a:t> Reverse sorted list</a:t>
            </a:r>
          </a:p>
          <a:p>
            <a:pPr lvl="1" eaLnBrk="1" hangingPunct="1"/>
            <a:r>
              <a:rPr lang="en-US"/>
              <a:t> Max possible number of comparisons</a:t>
            </a:r>
          </a:p>
          <a:p>
            <a:pPr lvl="1" eaLnBrk="1" hangingPunct="1"/>
            <a:r>
              <a:rPr lang="en-US"/>
              <a:t> O(n</a:t>
            </a:r>
            <a:r>
              <a:rPr lang="en-US">
                <a:cs typeface="Arial" charset="0"/>
              </a:rPr>
              <a:t>²)</a:t>
            </a:r>
          </a:p>
          <a:p>
            <a:pPr eaLnBrk="1" hangingPunct="1"/>
            <a:r>
              <a:rPr lang="en-US">
                <a:cs typeface="Arial" charset="0"/>
              </a:rPr>
              <a:t>Best Case ?</a:t>
            </a:r>
          </a:p>
          <a:p>
            <a:pPr lvl="1" eaLnBrk="1" hangingPunct="1"/>
            <a:r>
              <a:rPr lang="en-US">
                <a:cs typeface="Arial" charset="0"/>
              </a:rPr>
              <a:t> Sorted input</a:t>
            </a:r>
          </a:p>
          <a:p>
            <a:pPr lvl="1" eaLnBrk="1" hangingPunct="1"/>
            <a:r>
              <a:rPr lang="en-US">
                <a:cs typeface="Arial" charset="0"/>
              </a:rPr>
              <a:t> 1 comparison in each pass</a:t>
            </a:r>
          </a:p>
          <a:p>
            <a:pPr lvl="1" eaLnBrk="1" hangingPunct="1"/>
            <a:r>
              <a:rPr lang="en-US">
                <a:cs typeface="Arial" charset="0"/>
              </a:rPr>
              <a:t> O(n)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EB2F0-B4CC-49EC-8FCA-B4E971013FE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chemeClr val="tx1"/>
                </a:solidFill>
              </a:rPr>
              <a:t>Lower Bound on ‘Simple’ Sorting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Simple sorting</a:t>
            </a:r>
          </a:p>
          <a:p>
            <a:pPr lvl="1" eaLnBrk="1" hangingPunct="1">
              <a:defRPr/>
            </a:pPr>
            <a:r>
              <a:rPr lang="en-US" dirty="0"/>
              <a:t>Performing only </a:t>
            </a:r>
            <a:r>
              <a:rPr lang="en-US" dirty="0">
                <a:solidFill>
                  <a:schemeClr val="accent6"/>
                </a:solidFill>
              </a:rPr>
              <a:t>adjacent</a:t>
            </a:r>
            <a:r>
              <a:rPr lang="en-US" dirty="0"/>
              <a:t> exchanges</a:t>
            </a:r>
          </a:p>
          <a:p>
            <a:pPr lvl="1" eaLnBrk="1" hangingPunct="1">
              <a:defRPr/>
            </a:pPr>
            <a:r>
              <a:rPr lang="en-US" dirty="0"/>
              <a:t>Such as bubble sort and insertion sort</a:t>
            </a:r>
          </a:p>
          <a:p>
            <a:pPr eaLnBrk="1" hangingPunct="1">
              <a:defRPr/>
            </a:pPr>
            <a:r>
              <a:rPr lang="en-US" dirty="0"/>
              <a:t>Inversions</a:t>
            </a:r>
          </a:p>
          <a:p>
            <a:pPr lvl="1" eaLnBrk="1" hangingPunct="1">
              <a:defRPr/>
            </a:pPr>
            <a:r>
              <a:rPr lang="en-US" dirty="0"/>
              <a:t>an ordered pair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, j)</a:t>
            </a:r>
            <a:r>
              <a:rPr lang="en-US" dirty="0"/>
              <a:t> such that 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&lt;j</a:t>
            </a:r>
            <a:r>
              <a:rPr lang="en-US" dirty="0"/>
              <a:t> but </a:t>
            </a:r>
            <a:r>
              <a:rPr lang="en-US" dirty="0">
                <a:solidFill>
                  <a:schemeClr val="accent2"/>
                </a:solidFill>
              </a:rPr>
              <a:t>a[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] &gt; a[j]</a:t>
            </a:r>
          </a:p>
          <a:p>
            <a:pPr lvl="1" eaLnBrk="1" hangingPunct="1">
              <a:defRPr/>
            </a:pPr>
            <a:r>
              <a:rPr lang="en-US" dirty="0"/>
              <a:t>34,8,64,51,32,21</a:t>
            </a:r>
          </a:p>
          <a:p>
            <a:pPr lvl="1" eaLnBrk="1" hangingPunct="1">
              <a:defRPr/>
            </a:pPr>
            <a:r>
              <a:rPr lang="en-US" dirty="0"/>
              <a:t>(34,8), (34,32), (34,21), (64,51), (64, 32), (64, 21), (51, 32), (51, 21), (32, 21)</a:t>
            </a:r>
          </a:p>
          <a:p>
            <a:pPr eaLnBrk="1" hangingPunct="1">
              <a:defRPr/>
            </a:pPr>
            <a:r>
              <a:rPr lang="en-US" dirty="0"/>
              <a:t>A sorted array has no inversion.</a:t>
            </a:r>
          </a:p>
          <a:p>
            <a:pPr eaLnBrk="1" hangingPunct="1">
              <a:defRPr/>
            </a:pPr>
            <a:r>
              <a:rPr lang="en-US" dirty="0"/>
              <a:t>For each adjacent exchange, how many inversions are resolved?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EB2F0-B4CC-49EC-8FCA-B4E971013FE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chemeClr val="tx1"/>
                </a:solidFill>
              </a:rPr>
              <a:t>Lower Bound on ‘Simple’ Sorting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adjacent exchange resolves exactly one inversion!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How many inversions are there in the worst case for an array of n elements?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What is the worst case complexity of any simple sorting algorithm (counting the number of adjacent exchanges)? </a:t>
            </a:r>
          </a:p>
        </p:txBody>
      </p:sp>
    </p:spTree>
    <p:extLst>
      <p:ext uri="{BB962C8B-B14F-4D97-AF65-F5344CB8AC3E}">
        <p14:creationId xmlns:p14="http://schemas.microsoft.com/office/powerpoint/2010/main" val="302520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5F8F2-7C1B-4945-AB1C-A1B4C1A1898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Theorem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8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dirty="0"/>
                  <a:t>Any algorithm that sorts by exchanging adjacent elements requires </a:t>
                </a:r>
                <a:r>
                  <a:rPr lang="el-GR" dirty="0">
                    <a:solidFill>
                      <a:schemeClr val="accent2"/>
                    </a:solidFill>
                    <a:cs typeface="Arial" charset="0"/>
                  </a:rPr>
                  <a:t>Ω</a:t>
                </a: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(n²)</a:t>
                </a:r>
                <a:r>
                  <a:rPr lang="en-US" dirty="0">
                    <a:cs typeface="Arial" charset="0"/>
                  </a:rPr>
                  <a:t> </a:t>
                </a:r>
                <a:r>
                  <a:rPr lang="en-US" dirty="0">
                    <a:solidFill>
                      <a:schemeClr val="accent6"/>
                    </a:solidFill>
                    <a:cs typeface="Arial" charset="0"/>
                  </a:rPr>
                  <a:t>average</a:t>
                </a:r>
                <a:r>
                  <a:rPr lang="en-US" dirty="0">
                    <a:cs typeface="Arial" charset="0"/>
                  </a:rPr>
                  <a:t> time</a:t>
                </a:r>
              </a:p>
              <a:p>
                <a:pPr lvl="1" eaLnBrk="1" hangingPunct="1">
                  <a:defRPr/>
                </a:pPr>
                <a:r>
                  <a:rPr lang="en-US" dirty="0">
                    <a:cs typeface="Arial" charset="0"/>
                  </a:rPr>
                  <a:t>Average number of inversions = </a:t>
                </a:r>
                <a:r>
                  <a:rPr lang="el-GR" dirty="0">
                    <a:solidFill>
                      <a:schemeClr val="accent2"/>
                    </a:solidFill>
                    <a:cs typeface="Arial" charset="0"/>
                  </a:rPr>
                  <a:t>Ω</a:t>
                </a: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(n</a:t>
                </a:r>
                <a:r>
                  <a:rPr lang="en-US" baseline="30000" dirty="0">
                    <a:solidFill>
                      <a:schemeClr val="accent2"/>
                    </a:solidFill>
                    <a:cs typeface="Arial" charset="0"/>
                  </a:rPr>
                  <a:t>2</a:t>
                </a: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)</a:t>
                </a:r>
              </a:p>
              <a:p>
                <a:pPr lvl="1" eaLnBrk="1" hangingPunct="1">
                  <a:defRPr/>
                </a:pPr>
                <a:r>
                  <a:rPr lang="en-US" dirty="0">
                    <a:cs typeface="Arial" charset="0"/>
                  </a:rPr>
                  <a:t>Number of swaps required  = </a:t>
                </a:r>
                <a:r>
                  <a:rPr lang="el-GR" dirty="0">
                    <a:solidFill>
                      <a:schemeClr val="accent2"/>
                    </a:solidFill>
                    <a:cs typeface="Arial" charset="0"/>
                  </a:rPr>
                  <a:t>Ω</a:t>
                </a: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(n</a:t>
                </a:r>
                <a:r>
                  <a:rPr lang="en-US" baseline="30000" dirty="0">
                    <a:solidFill>
                      <a:schemeClr val="accent2"/>
                    </a:solidFill>
                    <a:cs typeface="Arial" charset="0"/>
                  </a:rPr>
                  <a:t>2</a:t>
                </a: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Worst case complexity is no less of the average case complexity.</a:t>
                </a:r>
              </a:p>
              <a:p>
                <a:pPr eaLnBrk="1" hangingPunct="1">
                  <a:defRPr/>
                </a:pPr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For a sorting algorithm to have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𝑜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chemeClr val="accent2"/>
                    </a:solidFill>
                    <a:cs typeface="Arial" charset="0"/>
                  </a:rPr>
                  <a:t> complexity, one must exchange elements that are far apart.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How many inversions are resolved if we exchange 34 and 21 in 34,8,64,51,32,21?</a:t>
                </a:r>
              </a:p>
              <a:p>
                <a:pPr lvl="1" eaLnBrk="1" hangingPunct="1"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(34,8), (34,32), (34,21), </a:t>
                </a:r>
                <a:r>
                  <a:rPr lang="en-US" dirty="0"/>
                  <a:t>(64,51), (64, 32), </a:t>
                </a:r>
                <a:r>
                  <a:rPr lang="en-US" dirty="0">
                    <a:solidFill>
                      <a:srgbClr val="FF0000"/>
                    </a:solidFill>
                  </a:rPr>
                  <a:t>(64, 21), </a:t>
                </a:r>
                <a:r>
                  <a:rPr lang="en-US" dirty="0"/>
                  <a:t>(51, 32), </a:t>
                </a:r>
                <a:r>
                  <a:rPr lang="en-US" dirty="0">
                    <a:solidFill>
                      <a:srgbClr val="FF0000"/>
                    </a:solidFill>
                  </a:rPr>
                  <a:t>(51, 21), (32, 21)</a:t>
                </a:r>
              </a:p>
              <a:p>
                <a:pPr lvl="1" eaLnBrk="1" hangingPunct="1">
                  <a:defRPr/>
                </a:pPr>
                <a:endParaRPr lang="en-US" dirty="0"/>
              </a:p>
              <a:p>
                <a:pPr lvl="1" eaLnBrk="1" hangingPunct="1">
                  <a:defRPr/>
                </a:pPr>
                <a:endParaRPr lang="en-US" dirty="0">
                  <a:solidFill>
                    <a:schemeClr val="accent2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1638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098" t="-903" r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0E21-C706-4C94-9FEB-3E99A345B08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Shell Sort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A sorting algorithm that allows comparison of not adjacent items.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accent2"/>
                </a:solidFill>
              </a:rPr>
              <a:t>h–sort: </a:t>
            </a:r>
            <a:r>
              <a:rPr lang="en-US" sz="2000" dirty="0"/>
              <a:t>all elements spaced </a:t>
            </a:r>
            <a:r>
              <a:rPr lang="en-US" sz="2000" dirty="0">
                <a:solidFill>
                  <a:schemeClr val="accent2"/>
                </a:solidFill>
              </a:rPr>
              <a:t>h</a:t>
            </a:r>
            <a:r>
              <a:rPr lang="en-US" sz="2000" dirty="0"/>
              <a:t> apart are sorted.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Performing h-sort using insertion sort, the items compared are no longer adjacent – potential for improvement.</a:t>
            </a:r>
          </a:p>
        </p:txBody>
      </p:sp>
      <p:pic>
        <p:nvPicPr>
          <p:cNvPr id="5" name="Picture 4" descr="fig07_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8686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1524000" y="4038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495800" y="4038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391400" y="4038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24000" y="4431753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84483" y="4419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44966" y="4419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42234" y="4419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618483" y="4419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20463" y="4405805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52041" y="4419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628290" y="4405805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391400" y="4429125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0E21-C706-4C94-9FEB-3E99A345B08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Shell Sort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Also referred to as </a:t>
            </a:r>
            <a:r>
              <a:rPr lang="en-US" sz="2000" i="1" dirty="0">
                <a:solidFill>
                  <a:schemeClr val="accent2"/>
                </a:solidFill>
              </a:rPr>
              <a:t>Diminishing Increment Sort</a:t>
            </a:r>
            <a:endParaRPr lang="en-US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Increment sequence:  </a:t>
            </a:r>
            <a:r>
              <a:rPr lang="en-US" sz="2000" dirty="0">
                <a:solidFill>
                  <a:schemeClr val="accent2"/>
                </a:solidFill>
              </a:rPr>
              <a:t>h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, h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,.., </a:t>
            </a:r>
            <a:r>
              <a:rPr lang="en-US" sz="2000" dirty="0" err="1">
                <a:solidFill>
                  <a:schemeClr val="accent2"/>
                </a:solidFill>
              </a:rPr>
              <a:t>h</a:t>
            </a:r>
            <a:r>
              <a:rPr lang="en-US" sz="2000" baseline="-25000" dirty="0" err="1">
                <a:solidFill>
                  <a:schemeClr val="accent2"/>
                </a:solidFill>
              </a:rPr>
              <a:t>k</a:t>
            </a:r>
            <a:r>
              <a:rPr lang="en-US" sz="2000" dirty="0">
                <a:solidFill>
                  <a:schemeClr val="accent2"/>
                </a:solidFill>
              </a:rPr>
              <a:t> = 1.</a:t>
            </a: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In the original design of shell sort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Start with </a:t>
            </a:r>
            <a:r>
              <a:rPr lang="en-US" sz="1800" dirty="0">
                <a:solidFill>
                  <a:schemeClr val="accent2"/>
                </a:solidFill>
              </a:rPr>
              <a:t>h = floor(n/2);</a:t>
            </a:r>
            <a:r>
              <a:rPr lang="en-US" sz="1800" dirty="0"/>
              <a:t> keep reducing by half in each iteration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1439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46C8F-6F21-444E-AF89-CFEED117E78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Shell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449514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</a:t>
            </a:r>
          </a:p>
          <a:p>
            <a:r>
              <a:rPr lang="en-US" sz="1400" b="1" dirty="0">
                <a:latin typeface="+mn-lt"/>
              </a:rPr>
              <a:t> * </a:t>
            </a:r>
            <a:r>
              <a:rPr lang="en-US" sz="1400" b="1" dirty="0" err="1">
                <a:latin typeface="+mn-lt"/>
              </a:rPr>
              <a:t>Shellsort</a:t>
            </a:r>
            <a:r>
              <a:rPr lang="en-US" sz="1400" b="1" dirty="0">
                <a:latin typeface="+mn-lt"/>
              </a:rPr>
              <a:t>, using Shell's (poor) increments.</a:t>
            </a:r>
          </a:p>
          <a:p>
            <a:r>
              <a:rPr lang="en-US" sz="1400" b="1" dirty="0">
                <a:latin typeface="+mn-lt"/>
              </a:rPr>
              <a:t> */</a:t>
            </a:r>
          </a:p>
          <a:p>
            <a:r>
              <a:rPr lang="en-US" sz="1400" b="1" dirty="0">
                <a:latin typeface="+mn-lt"/>
              </a:rPr>
              <a:t>template &lt;</a:t>
            </a:r>
            <a:r>
              <a:rPr lang="en-US" sz="1400" b="1" dirty="0" err="1">
                <a:latin typeface="+mn-lt"/>
              </a:rPr>
              <a:t>typename</a:t>
            </a:r>
            <a:r>
              <a:rPr lang="en-US" sz="1400" b="1" dirty="0">
                <a:latin typeface="+mn-lt"/>
              </a:rPr>
              <a:t> Comparable&gt;</a:t>
            </a:r>
          </a:p>
          <a:p>
            <a:r>
              <a:rPr lang="en-US" sz="1400" b="1" dirty="0">
                <a:latin typeface="+mn-lt"/>
              </a:rPr>
              <a:t>void </a:t>
            </a:r>
            <a:r>
              <a:rPr lang="en-US" sz="1400" b="1" dirty="0" err="1">
                <a:latin typeface="+mn-lt"/>
              </a:rPr>
              <a:t>shellsort</a:t>
            </a:r>
            <a:r>
              <a:rPr lang="en-US" sz="1400" b="1" dirty="0">
                <a:latin typeface="+mn-lt"/>
              </a:rPr>
              <a:t>( vector&lt;Comparable&gt; &amp; a )</a:t>
            </a:r>
          </a:p>
          <a:p>
            <a:r>
              <a:rPr lang="en-US" sz="1400" b="1" dirty="0">
                <a:latin typeface="+mn-lt"/>
              </a:rPr>
              <a:t>{</a:t>
            </a:r>
          </a:p>
          <a:p>
            <a:r>
              <a:rPr lang="en-US" sz="1400" b="1" dirty="0">
                <a:latin typeface="+mn-lt"/>
              </a:rPr>
              <a:t>    for( 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gap = </a:t>
            </a:r>
            <a:r>
              <a:rPr lang="en-US" sz="1400" b="1" dirty="0" err="1">
                <a:latin typeface="+mn-lt"/>
              </a:rPr>
              <a:t>a.size</a:t>
            </a:r>
            <a:r>
              <a:rPr lang="en-US" sz="1400" b="1" dirty="0">
                <a:latin typeface="+mn-lt"/>
              </a:rPr>
              <a:t>( ) / 2; gap &gt; 0; gap /= 2 )</a:t>
            </a:r>
          </a:p>
          <a:p>
            <a:r>
              <a:rPr lang="en-US" sz="1400" b="1" dirty="0">
                <a:latin typeface="+mn-lt"/>
              </a:rPr>
              <a:t>        for( 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</a:t>
            </a:r>
            <a:r>
              <a:rPr lang="en-US" sz="1400" b="1" dirty="0">
                <a:latin typeface="+mn-lt"/>
              </a:rPr>
              <a:t> = gap; </a:t>
            </a:r>
            <a:r>
              <a:rPr lang="en-US" sz="1400" b="1" dirty="0" err="1">
                <a:latin typeface="+mn-lt"/>
              </a:rPr>
              <a:t>i</a:t>
            </a:r>
            <a:r>
              <a:rPr lang="en-US" sz="1400" b="1" dirty="0">
                <a:latin typeface="+mn-lt"/>
              </a:rPr>
              <a:t> &lt; </a:t>
            </a:r>
            <a:r>
              <a:rPr lang="en-US" sz="1400" b="1" dirty="0" err="1">
                <a:latin typeface="+mn-lt"/>
              </a:rPr>
              <a:t>a.size</a:t>
            </a:r>
            <a:r>
              <a:rPr lang="en-US" sz="1400" b="1" dirty="0">
                <a:latin typeface="+mn-lt"/>
              </a:rPr>
              <a:t>( ); ++</a:t>
            </a:r>
            <a:r>
              <a:rPr lang="en-US" sz="1400" b="1" dirty="0" err="1">
                <a:latin typeface="+mn-lt"/>
              </a:rPr>
              <a:t>i</a:t>
            </a:r>
            <a:r>
              <a:rPr lang="en-US" sz="1400" b="1" dirty="0">
                <a:latin typeface="+mn-lt"/>
              </a:rPr>
              <a:t> )</a:t>
            </a:r>
          </a:p>
          <a:p>
            <a:r>
              <a:rPr lang="en-US" sz="1400" b="1" dirty="0">
                <a:latin typeface="+mn-lt"/>
              </a:rPr>
              <a:t>        {</a:t>
            </a:r>
          </a:p>
          <a:p>
            <a:r>
              <a:rPr lang="en-US" sz="1400" b="1" dirty="0">
                <a:latin typeface="+mn-lt"/>
              </a:rPr>
              <a:t>            Comparable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a[ </a:t>
            </a:r>
            <a:r>
              <a:rPr lang="en-US" sz="1400" b="1" dirty="0" err="1">
                <a:latin typeface="+mn-lt"/>
              </a:rPr>
              <a:t>i</a:t>
            </a:r>
            <a:r>
              <a:rPr lang="en-US" sz="1400" b="1" dirty="0">
                <a:latin typeface="+mn-lt"/>
              </a:rPr>
              <a:t> ] );</a:t>
            </a:r>
          </a:p>
          <a:p>
            <a:r>
              <a:rPr lang="en-US" sz="1400" b="1" dirty="0">
                <a:latin typeface="+mn-lt"/>
              </a:rPr>
              <a:t>            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j = </a:t>
            </a:r>
            <a:r>
              <a:rPr lang="en-US" sz="1400" b="1" dirty="0" err="1">
                <a:latin typeface="+mn-lt"/>
              </a:rPr>
              <a:t>i</a:t>
            </a:r>
            <a:r>
              <a:rPr lang="en-US" sz="1400" b="1" dirty="0">
                <a:latin typeface="+mn-lt"/>
              </a:rPr>
              <a:t>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            for( ; j &gt;= gap &amp;&amp;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&lt; a[ j - gap ]; j -= gap )</a:t>
            </a:r>
          </a:p>
          <a:p>
            <a:r>
              <a:rPr lang="en-US" sz="1400" b="1" dirty="0">
                <a:latin typeface="+mn-lt"/>
              </a:rPr>
              <a:t>                a[ j ]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a[ j - gap ] );</a:t>
            </a:r>
          </a:p>
          <a:p>
            <a:r>
              <a:rPr lang="en-US" sz="1400" b="1" dirty="0">
                <a:latin typeface="+mn-lt"/>
              </a:rPr>
              <a:t>            a[ j ]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);</a:t>
            </a:r>
          </a:p>
          <a:p>
            <a:r>
              <a:rPr lang="en-US" sz="1400" b="1" dirty="0">
                <a:latin typeface="+mn-lt"/>
              </a:rPr>
              <a:t>        }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07ABB-9ADA-4281-A5FF-0F5EFD1C4BE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Shell Sort -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eaLnBrk="1" hangingPunct="1"/>
                <a:r>
                  <a:rPr lang="en-US" dirty="0"/>
                  <a:t>Each pass (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) consists of 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 insertion sorts of about N/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 elements</a:t>
                </a:r>
              </a:p>
              <a:p>
                <a:pPr lvl="1" eaLnBrk="1" hangingPunct="1"/>
                <a:r>
                  <a:rPr lang="en-US" dirty="0"/>
                  <a:t>O(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(N/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) = O(N</a:t>
                </a:r>
                <a:r>
                  <a:rPr lang="en-US" baseline="30000" dirty="0"/>
                  <a:t>2</a:t>
                </a:r>
                <a:r>
                  <a:rPr lang="en-US" dirty="0"/>
                  <a:t>/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)</a:t>
                </a:r>
              </a:p>
              <a:p>
                <a:pPr lvl="1" eaLnBrk="1" hangingPunct="1"/>
                <a:r>
                  <a:rPr lang="en-US" dirty="0"/>
                  <a:t>Total sums to O(N</a:t>
                </a:r>
                <a:r>
                  <a:rPr lang="en-US" baseline="30000" dirty="0"/>
                  <a:t>2</a:t>
                </a:r>
                <a:r>
                  <a:rPr lang="en-US" dirty="0">
                    <a:cs typeface="Arial" charset="0"/>
                  </a:rPr>
                  <a:t>∑1/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 eaLnBrk="1" hangingPunct="1"/>
                <a:r>
                  <a:rPr lang="en-US" sz="2200" dirty="0"/>
                  <a:t>h = 1, 2, 4,…N/2</a:t>
                </a:r>
              </a:p>
              <a:p>
                <a:pPr lvl="2" eaLnBrk="1" hangingPunct="1"/>
                <a:r>
                  <a:rPr lang="en-US" sz="2200" dirty="0">
                    <a:cs typeface="Arial" charset="0"/>
                  </a:rPr>
                  <a:t>∑1/</a:t>
                </a:r>
                <a:r>
                  <a:rPr lang="en-US" sz="2200" dirty="0" err="1"/>
                  <a:t>h</a:t>
                </a:r>
                <a:r>
                  <a:rPr lang="en-US" sz="2200" baseline="-25000" dirty="0" err="1"/>
                  <a:t>k</a:t>
                </a:r>
                <a:r>
                  <a:rPr lang="en-US" sz="2200" dirty="0"/>
                  <a:t> &lt; 2</a:t>
                </a:r>
              </a:p>
              <a:p>
                <a:pPr lvl="2" eaLnBrk="1" hangingPunct="1"/>
                <a:r>
                  <a:rPr lang="en-US" sz="2200" dirty="0"/>
                  <a:t>So ..O(N</a:t>
                </a:r>
                <a:r>
                  <a:rPr lang="en-US" sz="2200" baseline="30000" dirty="0"/>
                  <a:t>2</a:t>
                </a:r>
                <a:r>
                  <a:rPr lang="en-US" sz="2200" dirty="0"/>
                  <a:t>)</a:t>
                </a:r>
              </a:p>
              <a:p>
                <a:pPr eaLnBrk="1" hangingPunct="1"/>
                <a:endParaRPr lang="en-US" baseline="-25000" dirty="0"/>
              </a:p>
              <a:p>
                <a:pPr eaLnBrk="1" hangingPunct="1"/>
                <a:r>
                  <a:rPr lang="en-US" dirty="0"/>
                  <a:t>Selection of increments are critical to performance of shell sort </a:t>
                </a:r>
              </a:p>
              <a:p>
                <a:pPr eaLnBrk="1" hangingPunct="1"/>
                <a:r>
                  <a:rPr lang="en-US" dirty="0"/>
                  <a:t>sub-quadratic complexity can be achieved for certain increment sequences: </a:t>
                </a:r>
              </a:p>
              <a:p>
                <a:pPr lvl="1" eaLnBrk="1" hangingPunct="1"/>
                <a:r>
                  <a:rPr lang="en-US" dirty="0"/>
                  <a:t>Hibbard’s increments: 1, 3, 7, …,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/>
                  <a:t> results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dirty="0"/>
                  <a:t> performance (Theorem 7.4 in the textbook).</a:t>
                </a:r>
              </a:p>
            </p:txBody>
          </p:sp>
        </mc:Choice>
        <mc:Fallback xmlns="">
          <p:sp>
            <p:nvSpPr>
              <p:cNvPr id="2150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941" t="-1548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BBCB6-8233-4D0E-BF93-D4C5805DE98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Comparison-Based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Comparison based sorting: sorting is based on comparison of different elements?</a:t>
            </a:r>
          </a:p>
          <a:p>
            <a:pPr lvl="1" eaLnBrk="1" hangingPunct="1"/>
            <a:r>
              <a:rPr lang="en-US" dirty="0"/>
              <a:t>Can we sort without comparison? Will talk later. </a:t>
            </a:r>
          </a:p>
          <a:p>
            <a:pPr lvl="1" eaLnBrk="1" hangingPunct="1"/>
            <a:r>
              <a:rPr lang="en-US" dirty="0"/>
              <a:t>Examples: </a:t>
            </a:r>
          </a:p>
          <a:p>
            <a:pPr lvl="2" eaLnBrk="1" hangingPunct="1"/>
            <a:r>
              <a:rPr lang="en-US" sz="2000" dirty="0"/>
              <a:t>Input – 2,3,1,15,11,23,1</a:t>
            </a:r>
          </a:p>
          <a:p>
            <a:pPr lvl="2" eaLnBrk="1" hangingPunct="1"/>
            <a:r>
              <a:rPr lang="en-US" sz="2000" dirty="0"/>
              <a:t>Output – 1,1,2,3,11,15,23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Class ‘</a:t>
            </a:r>
            <a:r>
              <a:rPr lang="en-US" i="1" dirty="0">
                <a:solidFill>
                  <a:schemeClr val="tx1"/>
                </a:solidFill>
              </a:rPr>
              <a:t>Animals</a:t>
            </a:r>
            <a:r>
              <a:rPr lang="en-US" i="1" dirty="0">
                <a:solidFill>
                  <a:schemeClr val="bg2"/>
                </a:solidFill>
              </a:rPr>
              <a:t>’</a:t>
            </a:r>
          </a:p>
          <a:p>
            <a:pPr lvl="2" eaLnBrk="1" hangingPunct="1"/>
            <a:r>
              <a:rPr lang="en-US" dirty="0"/>
              <a:t> </a:t>
            </a:r>
            <a:r>
              <a:rPr lang="en-US" sz="2000" dirty="0"/>
              <a:t>Sort Objects – </a:t>
            </a:r>
            <a:r>
              <a:rPr lang="en-US" sz="2000" dirty="0">
                <a:solidFill>
                  <a:schemeClr val="accent2"/>
                </a:solidFill>
              </a:rPr>
              <a:t>Rabbit, Cat, Rat</a:t>
            </a:r>
            <a:r>
              <a:rPr lang="en-US" sz="2000" dirty="0"/>
              <a:t> ??</a:t>
            </a:r>
          </a:p>
          <a:p>
            <a:pPr lvl="3" eaLnBrk="1" hangingPunct="1"/>
            <a:r>
              <a:rPr lang="en-US" sz="2000" dirty="0"/>
              <a:t> Class must specify how to compare Objects</a:t>
            </a:r>
          </a:p>
          <a:p>
            <a:pPr lvl="1" eaLnBrk="1" hangingPunct="1"/>
            <a:r>
              <a:rPr lang="en-US" dirty="0"/>
              <a:t>In general, need the support of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‘&lt;‘ and ‘&gt;’ operators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B88E-DF86-4CD9-8906-52A34BC70D1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Sections 7.5, 7.6, and 7.7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A8732-EDF4-42BF-99A4-4DA39CCFF4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Sorting Definitions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In place sorting</a:t>
            </a:r>
          </a:p>
          <a:p>
            <a:pPr lvl="1" eaLnBrk="1" hangingPunct="1"/>
            <a:r>
              <a:rPr lang="en-US" dirty="0"/>
              <a:t>Sorting of a data structure does not require any external data structure for storing the intermediate steps</a:t>
            </a:r>
          </a:p>
          <a:p>
            <a:pPr eaLnBrk="1" hangingPunct="1"/>
            <a:r>
              <a:rPr lang="en-US" dirty="0"/>
              <a:t>External sorting</a:t>
            </a:r>
          </a:p>
          <a:p>
            <a:pPr lvl="1" eaLnBrk="1" hangingPunct="1"/>
            <a:r>
              <a:rPr lang="en-US" dirty="0"/>
              <a:t>Sorting of records not present in memory</a:t>
            </a:r>
          </a:p>
          <a:p>
            <a:pPr eaLnBrk="1" hangingPunct="1"/>
            <a:r>
              <a:rPr lang="en-US" dirty="0"/>
              <a:t>Stable sorting </a:t>
            </a:r>
          </a:p>
          <a:p>
            <a:pPr lvl="1" eaLnBrk="1" hangingPunct="1"/>
            <a:r>
              <a:rPr lang="en-US" dirty="0"/>
              <a:t>If the same element is present multiple times, then they retain the original positions</a:t>
            </a:r>
          </a:p>
          <a:p>
            <a:pPr lvl="2" eaLnBrk="1" hangingPunct="1"/>
            <a:r>
              <a:rPr lang="en-US" sz="1800" dirty="0"/>
              <a:t>Stable sorting</a:t>
            </a:r>
          </a:p>
          <a:p>
            <a:pPr lvl="3" eaLnBrk="1" hangingPunct="1"/>
            <a:r>
              <a:rPr lang="en-US" dirty="0"/>
              <a:t>Input – 2,3,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,15,11,23,</a:t>
            </a:r>
            <a:r>
              <a:rPr lang="en-US" dirty="0">
                <a:solidFill>
                  <a:srgbClr val="00B050"/>
                </a:solidFill>
              </a:rPr>
              <a:t>1</a:t>
            </a:r>
          </a:p>
          <a:p>
            <a:pPr lvl="3" eaLnBrk="1" hangingPunct="1"/>
            <a:r>
              <a:rPr lang="en-US" dirty="0"/>
              <a:t>Output –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,2,3,11,15,23</a:t>
            </a:r>
          </a:p>
          <a:p>
            <a:pPr lvl="2" eaLnBrk="1" hangingPunct="1"/>
            <a:r>
              <a:rPr lang="en-US" sz="1800" dirty="0"/>
              <a:t>Not stable sorting</a:t>
            </a:r>
          </a:p>
          <a:p>
            <a:pPr lvl="3" eaLnBrk="1" hangingPunct="1"/>
            <a:r>
              <a:rPr lang="en-US" dirty="0"/>
              <a:t>Input – 2,3,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,15,11,23,</a:t>
            </a:r>
            <a:r>
              <a:rPr lang="en-US" dirty="0">
                <a:solidFill>
                  <a:srgbClr val="00B050"/>
                </a:solidFill>
              </a:rPr>
              <a:t>1</a:t>
            </a:r>
          </a:p>
          <a:p>
            <a:pPr lvl="3" eaLnBrk="1" hangingPunct="1"/>
            <a:r>
              <a:rPr lang="en-US" dirty="0"/>
              <a:t>Output –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,2,3,11,15,23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0A525-4EA1-4257-B6DF-53B63819B07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C++ STL sorting algorithms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sort</a:t>
            </a:r>
            <a:r>
              <a:rPr lang="en-US" i="1" dirty="0"/>
              <a:t> </a:t>
            </a:r>
            <a:r>
              <a:rPr lang="en-US" dirty="0"/>
              <a:t>function template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000" dirty="0">
                <a:latin typeface="Courier New" pitchFamily="49" charset="0"/>
              </a:rPr>
              <a:t>void sort (</a:t>
            </a:r>
            <a:r>
              <a:rPr lang="en-US" sz="2000" dirty="0" err="1">
                <a:latin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</a:rPr>
              <a:t> begin, </a:t>
            </a:r>
            <a:r>
              <a:rPr lang="en-US" sz="2000" dirty="0" err="1">
                <a:latin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</a:rPr>
              <a:t> end)</a:t>
            </a:r>
          </a:p>
          <a:p>
            <a:pPr eaLnBrk="1" hangingPunct="1">
              <a:defRPr/>
            </a:pPr>
            <a:r>
              <a:rPr lang="en-US" sz="2000" dirty="0">
                <a:latin typeface="Courier New" pitchFamily="49" charset="0"/>
              </a:rPr>
              <a:t>void sort (</a:t>
            </a:r>
            <a:r>
              <a:rPr lang="en-US" sz="2000" dirty="0" err="1">
                <a:latin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</a:rPr>
              <a:t> begin, </a:t>
            </a:r>
            <a:r>
              <a:rPr lang="en-US" sz="2000" dirty="0" err="1">
                <a:latin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</a:rPr>
              <a:t> end, Comparator </a:t>
            </a:r>
            <a:r>
              <a:rPr lang="en-US" sz="2000" dirty="0" err="1">
                <a:latin typeface="Courier New" pitchFamily="49" charset="0"/>
              </a:rPr>
              <a:t>cmp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begin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end</a:t>
            </a:r>
            <a:r>
              <a:rPr lang="en-US" dirty="0"/>
              <a:t> are start and end marker of container (or a range of it)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Container needs to support random access such as </a:t>
            </a:r>
            <a:r>
              <a:rPr lang="en-US" dirty="0">
                <a:solidFill>
                  <a:schemeClr val="accent2"/>
                </a:solidFill>
              </a:rPr>
              <a:t>vector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sort </a:t>
            </a:r>
            <a:r>
              <a:rPr lang="en-US" dirty="0"/>
              <a:t>is not stable sorting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Function template </a:t>
            </a:r>
            <a:r>
              <a:rPr lang="en-US" dirty="0" err="1">
                <a:solidFill>
                  <a:schemeClr val="accent6"/>
                </a:solidFill>
              </a:rPr>
              <a:t>stable_sort</a:t>
            </a:r>
            <a:r>
              <a:rPr lang="en-US" dirty="0"/>
              <a:t>() is.</a:t>
            </a:r>
          </a:p>
          <a:p>
            <a:pPr eaLnBrk="1" hangingPunct="1">
              <a:defRPr/>
            </a:pP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8A88B-7C93-4FD3-BCD8-D023E109507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Bubble Sort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Simple</a:t>
            </a:r>
            <a:r>
              <a:rPr lang="en-US"/>
              <a:t> and uncomplicated </a:t>
            </a:r>
          </a:p>
          <a:p>
            <a:pPr eaLnBrk="1" hangingPunct="1"/>
            <a:r>
              <a:rPr lang="en-US"/>
              <a:t>Compare neighboring elements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Swap</a:t>
            </a:r>
            <a:r>
              <a:rPr lang="en-US"/>
              <a:t> if out of order</a:t>
            </a:r>
          </a:p>
          <a:p>
            <a:pPr eaLnBrk="1" hangingPunct="1"/>
            <a:r>
              <a:rPr lang="en-US"/>
              <a:t>Two nested loops</a:t>
            </a:r>
          </a:p>
          <a:p>
            <a:pPr eaLnBrk="1" hangingPunct="1"/>
            <a:r>
              <a:rPr lang="en-US"/>
              <a:t>O(n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814BB-21DA-4E09-A91F-9C77153E40E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Bubble Sort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template &lt;typename T&gt;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void bubbleSort(vector&lt;T&gt; &amp;a)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n = a.size();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T tmp;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for (i=0; i&lt;n-1; i++) {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number of elements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for (j=0; j&lt;n-1-i; j++)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	if (a[j+1] &lt; a[j]) {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  // compare neighbors</a:t>
            </a:r>
            <a:r>
              <a:rPr lang="en-US" sz="180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		tmp = a[j];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swap a[j] and a[j+1]</a:t>
            </a:r>
            <a:r>
              <a:rPr lang="en-US" sz="180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		a[j] = a[j+1];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		a[j+1] = tmp;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>
                <a:solidFill>
                  <a:schemeClr val="accent2"/>
                </a:solidFill>
              </a:rPr>
              <a:t>http://www.ee.unb.ca/brp/lib/java/bubblesort/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12E51-A150-45A5-B587-E6697DDBC57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Bubble Sort Example</a:t>
            </a:r>
          </a:p>
        </p:txBody>
      </p:sp>
      <p:sp>
        <p:nvSpPr>
          <p:cNvPr id="8196" name="Text Box 1027"/>
          <p:cNvSpPr txBox="1">
            <a:spLocks noChangeArrowheads="1"/>
          </p:cNvSpPr>
          <p:nvPr/>
        </p:nvSpPr>
        <p:spPr bwMode="auto">
          <a:xfrm>
            <a:off x="2667000" y="1676400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</a:rPr>
              <a:t>2, 3, 1, 15</a:t>
            </a:r>
          </a:p>
        </p:txBody>
      </p:sp>
      <p:sp>
        <p:nvSpPr>
          <p:cNvPr id="9221" name="Text Box 1028"/>
          <p:cNvSpPr txBox="1">
            <a:spLocks noChangeArrowheads="1"/>
          </p:cNvSpPr>
          <p:nvPr/>
        </p:nvSpPr>
        <p:spPr bwMode="auto">
          <a:xfrm>
            <a:off x="2667000" y="2438400"/>
            <a:ext cx="51038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2, 1, 3,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 // after one loop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1, 2,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 // after second loop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1,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    // after third loop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F69C4-4A32-4C73-9DA4-298474E6A16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Insertion Sort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O(n</a:t>
            </a:r>
            <a:r>
              <a:rPr lang="en-US" baseline="30000"/>
              <a:t>2</a:t>
            </a:r>
            <a:r>
              <a:rPr lang="en-US"/>
              <a:t>) sort</a:t>
            </a:r>
          </a:p>
          <a:p>
            <a:pPr eaLnBrk="1" hangingPunct="1"/>
            <a:r>
              <a:rPr lang="en-US"/>
              <a:t>N-1 passes</a:t>
            </a:r>
          </a:p>
          <a:p>
            <a:pPr lvl="1" eaLnBrk="1" hangingPunct="1"/>
            <a:r>
              <a:rPr lang="en-US"/>
              <a:t>After pass </a:t>
            </a:r>
            <a:r>
              <a:rPr lang="en-US" i="1"/>
              <a:t>p </a:t>
            </a:r>
            <a:r>
              <a:rPr lang="en-US"/>
              <a:t>all elements from 0 to </a:t>
            </a:r>
            <a:r>
              <a:rPr lang="en-US" i="1"/>
              <a:t>p </a:t>
            </a:r>
            <a:r>
              <a:rPr lang="en-US"/>
              <a:t> are sorted</a:t>
            </a:r>
          </a:p>
          <a:p>
            <a:pPr lvl="1" eaLnBrk="1" hangingPunct="1"/>
            <a:r>
              <a:rPr lang="en-US"/>
              <a:t>Following step inserts the next element in correct position within the sorted part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81324-3B6A-4105-A12F-0D13986E23D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Insertion Sort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524000"/>
            <a:ext cx="40430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</a:t>
            </a:r>
          </a:p>
          <a:p>
            <a:r>
              <a:rPr lang="en-US" sz="1400" b="1" dirty="0">
                <a:latin typeface="+mn-lt"/>
              </a:rPr>
              <a:t> * Simple insertion sort.</a:t>
            </a:r>
          </a:p>
          <a:p>
            <a:r>
              <a:rPr lang="en-US" sz="1400" b="1" dirty="0">
                <a:latin typeface="+mn-lt"/>
              </a:rPr>
              <a:t> */</a:t>
            </a:r>
          </a:p>
          <a:p>
            <a:r>
              <a:rPr lang="en-US" sz="1400" b="1" dirty="0">
                <a:latin typeface="+mn-lt"/>
              </a:rPr>
              <a:t>template &lt;</a:t>
            </a:r>
            <a:r>
              <a:rPr lang="en-US" sz="1400" b="1" dirty="0" err="1">
                <a:latin typeface="+mn-lt"/>
              </a:rPr>
              <a:t>typename</a:t>
            </a:r>
            <a:r>
              <a:rPr lang="en-US" sz="1400" b="1" dirty="0">
                <a:latin typeface="+mn-lt"/>
              </a:rPr>
              <a:t> Comparable&gt;</a:t>
            </a:r>
          </a:p>
          <a:p>
            <a:r>
              <a:rPr lang="en-US" sz="1400" b="1" dirty="0">
                <a:latin typeface="+mn-lt"/>
              </a:rPr>
              <a:t>void </a:t>
            </a:r>
            <a:r>
              <a:rPr lang="en-US" sz="1400" b="1" dirty="0" err="1">
                <a:latin typeface="+mn-lt"/>
              </a:rPr>
              <a:t>insertionSort</a:t>
            </a:r>
            <a:r>
              <a:rPr lang="en-US" sz="1400" b="1" dirty="0">
                <a:latin typeface="+mn-lt"/>
              </a:rPr>
              <a:t>( vector&lt;Comparable&gt; &amp; a )</a:t>
            </a:r>
          </a:p>
          <a:p>
            <a:r>
              <a:rPr lang="en-US" sz="1400" b="1" dirty="0">
                <a:latin typeface="+mn-lt"/>
              </a:rPr>
              <a:t>{</a:t>
            </a:r>
          </a:p>
          <a:p>
            <a:r>
              <a:rPr lang="en-US" sz="1400" b="1" dirty="0">
                <a:latin typeface="+mn-lt"/>
              </a:rPr>
              <a:t>    for( 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p = 1; p &lt; </a:t>
            </a:r>
            <a:r>
              <a:rPr lang="en-US" sz="1400" b="1" dirty="0" err="1">
                <a:latin typeface="+mn-lt"/>
              </a:rPr>
              <a:t>a.size</a:t>
            </a:r>
            <a:r>
              <a:rPr lang="en-US" sz="1400" b="1" dirty="0">
                <a:latin typeface="+mn-lt"/>
              </a:rPr>
              <a:t>( ); ++p )</a:t>
            </a:r>
          </a:p>
          <a:p>
            <a:r>
              <a:rPr lang="en-US" sz="1400" b="1" dirty="0">
                <a:latin typeface="+mn-lt"/>
              </a:rPr>
              <a:t>    {</a:t>
            </a:r>
          </a:p>
          <a:p>
            <a:r>
              <a:rPr lang="en-US" sz="1400" b="1" dirty="0">
                <a:latin typeface="+mn-lt"/>
              </a:rPr>
              <a:t>        Comparable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a[ p ] 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        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j;</a:t>
            </a:r>
          </a:p>
          <a:p>
            <a:r>
              <a:rPr lang="en-US" sz="1400" b="1" dirty="0">
                <a:latin typeface="+mn-lt"/>
              </a:rPr>
              <a:t>        for( j = p; j &gt; 0 &amp;&amp;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&lt; a[ j - 1 ]; --j )</a:t>
            </a:r>
          </a:p>
          <a:p>
            <a:r>
              <a:rPr lang="en-US" sz="1400" b="1" dirty="0">
                <a:latin typeface="+mn-lt"/>
              </a:rPr>
              <a:t>            a[ j ]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a[ j - 1 ] );</a:t>
            </a:r>
          </a:p>
          <a:p>
            <a:r>
              <a:rPr lang="en-US" sz="1400" b="1" dirty="0">
                <a:latin typeface="+mn-lt"/>
              </a:rPr>
              <a:t>        a[ j ] = 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 </a:t>
            </a:r>
            <a:r>
              <a:rPr lang="en-US" sz="1400" b="1" dirty="0" err="1">
                <a:latin typeface="+mn-lt"/>
              </a:rPr>
              <a:t>tmp</a:t>
            </a:r>
            <a:r>
              <a:rPr lang="en-US" sz="1400" b="1" dirty="0">
                <a:latin typeface="+mn-lt"/>
              </a:rPr>
              <a:t> );</a:t>
            </a:r>
          </a:p>
          <a:p>
            <a:r>
              <a:rPr lang="en-US" sz="1400" b="1" dirty="0">
                <a:latin typeface="+mn-lt"/>
              </a:rPr>
              <a:t>    }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1322</Words>
  <Application>Microsoft Macintosh PowerPoint</Application>
  <PresentationFormat>On-screen Show (4:3)</PresentationFormat>
  <Paragraphs>222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Courier New</vt:lpstr>
      <vt:lpstr>Times New Roman</vt:lpstr>
      <vt:lpstr>class_simple</vt:lpstr>
      <vt:lpstr>Sorting Algorithms </vt:lpstr>
      <vt:lpstr>Comparison-Based Sorting</vt:lpstr>
      <vt:lpstr>Sorting Definitions</vt:lpstr>
      <vt:lpstr>C++ STL sorting algorithms</vt:lpstr>
      <vt:lpstr>Bubble Sort</vt:lpstr>
      <vt:lpstr>Bubble Sort</vt:lpstr>
      <vt:lpstr>Bubble Sort Example</vt:lpstr>
      <vt:lpstr>Insertion Sort</vt:lpstr>
      <vt:lpstr>Insertion Sort</vt:lpstr>
      <vt:lpstr>Insertion Sort: Example</vt:lpstr>
      <vt:lpstr>Insertion Sort - Analysis</vt:lpstr>
      <vt:lpstr>Insertion Sort - Analysis</vt:lpstr>
      <vt:lpstr>Lower Bound on ‘Simple’ Sorting</vt:lpstr>
      <vt:lpstr>Lower Bound on ‘Simple’ Sorting</vt:lpstr>
      <vt:lpstr>Theorem 2</vt:lpstr>
      <vt:lpstr>Shell Sort</vt:lpstr>
      <vt:lpstr>Shell Sort</vt:lpstr>
      <vt:lpstr>Shell Sort</vt:lpstr>
      <vt:lpstr>Shell Sort - Analysis</vt:lpstr>
      <vt:lpstr>Reading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2015-04-06T14:39:51Z</dcterms:created>
  <dcterms:modified xsi:type="dcterms:W3CDTF">2023-11-20T19:45:28Z</dcterms:modified>
</cp:coreProperties>
</file>