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41"/>
  </p:notesMasterIdLst>
  <p:handoutMasterIdLst>
    <p:handoutMasterId r:id="rId42"/>
  </p:handoutMasterIdLst>
  <p:sldIdLst>
    <p:sldId id="256" r:id="rId2"/>
    <p:sldId id="274" r:id="rId3"/>
    <p:sldId id="257" r:id="rId4"/>
    <p:sldId id="275" r:id="rId5"/>
    <p:sldId id="276" r:id="rId6"/>
    <p:sldId id="287" r:id="rId7"/>
    <p:sldId id="282" r:id="rId8"/>
    <p:sldId id="288" r:id="rId9"/>
    <p:sldId id="289" r:id="rId10"/>
    <p:sldId id="290" r:id="rId11"/>
    <p:sldId id="291" r:id="rId12"/>
    <p:sldId id="298" r:id="rId13"/>
    <p:sldId id="292" r:id="rId14"/>
    <p:sldId id="300" r:id="rId15"/>
    <p:sldId id="299" r:id="rId16"/>
    <p:sldId id="293" r:id="rId17"/>
    <p:sldId id="294" r:id="rId18"/>
    <p:sldId id="295" r:id="rId19"/>
    <p:sldId id="296" r:id="rId20"/>
    <p:sldId id="297" r:id="rId21"/>
    <p:sldId id="283" r:id="rId22"/>
    <p:sldId id="284" r:id="rId23"/>
    <p:sldId id="260" r:id="rId24"/>
    <p:sldId id="261" r:id="rId25"/>
    <p:sldId id="263" r:id="rId26"/>
    <p:sldId id="264" r:id="rId27"/>
    <p:sldId id="265" r:id="rId28"/>
    <p:sldId id="266" r:id="rId29"/>
    <p:sldId id="267" r:id="rId30"/>
    <p:sldId id="268" r:id="rId31"/>
    <p:sldId id="269" r:id="rId32"/>
    <p:sldId id="278" r:id="rId33"/>
    <p:sldId id="270" r:id="rId34"/>
    <p:sldId id="271" r:id="rId35"/>
    <p:sldId id="285" r:id="rId36"/>
    <p:sldId id="301" r:id="rId37"/>
    <p:sldId id="279" r:id="rId38"/>
    <p:sldId id="258" r:id="rId39"/>
    <p:sldId id="280" r:id="rId4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07" autoAdjust="0"/>
  </p:normalViewPr>
  <p:slideViewPr>
    <p:cSldViewPr>
      <p:cViewPr varScale="1">
        <p:scale>
          <a:sx n="124" d="100"/>
          <a:sy n="124" d="100"/>
        </p:scale>
        <p:origin x="184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823A5449-18C8-48E1-B9F6-1A604CB79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31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71FA8EB9-B85B-4992-89A7-71B43808C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60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7D04C7E-311B-49E9-BD40-71A1F5D202EF}" type="slidenum">
              <a:rPr lang="en-US" sz="1300" smtClean="0">
                <a:latin typeface="Arial Narrow" pitchFamily="34" charset="0"/>
              </a:rPr>
              <a:pPr eaLnBrk="1" hangingPunct="1"/>
              <a:t>1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76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E33A927-1BEA-44F3-9B63-8A7B56F8D56B}" type="slidenum">
              <a:rPr lang="en-US" sz="1300" smtClean="0">
                <a:latin typeface="Arial Narrow" pitchFamily="34" charset="0"/>
              </a:rPr>
              <a:pPr eaLnBrk="1" hangingPunct="1"/>
              <a:t>10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17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65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E33A927-1BEA-44F3-9B63-8A7B56F8D56B}" type="slidenum">
              <a:rPr lang="en-US" sz="1300" smtClean="0">
                <a:latin typeface="Arial Narrow" pitchFamily="34" charset="0"/>
              </a:rPr>
              <a:pPr eaLnBrk="1" hangingPunct="1"/>
              <a:t>11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17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381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E33A927-1BEA-44F3-9B63-8A7B56F8D56B}" type="slidenum">
              <a:rPr lang="en-US" sz="1300" smtClean="0">
                <a:latin typeface="Arial Narrow" pitchFamily="34" charset="0"/>
              </a:rPr>
              <a:pPr eaLnBrk="1" hangingPunct="1"/>
              <a:t>12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17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493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E33A927-1BEA-44F3-9B63-8A7B56F8D56B}" type="slidenum">
              <a:rPr lang="en-US" sz="1300" smtClean="0">
                <a:latin typeface="Arial Narrow" pitchFamily="34" charset="0"/>
              </a:rPr>
              <a:pPr eaLnBrk="1" hangingPunct="1"/>
              <a:t>13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17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218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E33A927-1BEA-44F3-9B63-8A7B56F8D56B}" type="slidenum">
              <a:rPr lang="en-US" sz="1300" smtClean="0">
                <a:latin typeface="Arial Narrow" pitchFamily="34" charset="0"/>
              </a:rPr>
              <a:pPr eaLnBrk="1" hangingPunct="1"/>
              <a:t>14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17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668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E33A927-1BEA-44F3-9B63-8A7B56F8D56B}" type="slidenum">
              <a:rPr lang="en-US" sz="1300" smtClean="0">
                <a:latin typeface="Arial Narrow" pitchFamily="34" charset="0"/>
              </a:rPr>
              <a:pPr eaLnBrk="1" hangingPunct="1"/>
              <a:t>15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17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567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E33A927-1BEA-44F3-9B63-8A7B56F8D56B}" type="slidenum">
              <a:rPr lang="en-US" sz="1300" smtClean="0">
                <a:latin typeface="Arial Narrow" pitchFamily="34" charset="0"/>
              </a:rPr>
              <a:pPr eaLnBrk="1" hangingPunct="1"/>
              <a:t>16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17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973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E33A927-1BEA-44F3-9B63-8A7B56F8D56B}" type="slidenum">
              <a:rPr lang="en-US" sz="1300" smtClean="0">
                <a:latin typeface="Arial Narrow" pitchFamily="34" charset="0"/>
              </a:rPr>
              <a:pPr eaLnBrk="1" hangingPunct="1"/>
              <a:t>17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17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608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E33A927-1BEA-44F3-9B63-8A7B56F8D56B}" type="slidenum">
              <a:rPr lang="en-US" sz="1300" smtClean="0">
                <a:latin typeface="Arial Narrow" pitchFamily="34" charset="0"/>
              </a:rPr>
              <a:pPr eaLnBrk="1" hangingPunct="1"/>
              <a:t>18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17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516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E33A927-1BEA-44F3-9B63-8A7B56F8D56B}" type="slidenum">
              <a:rPr lang="en-US" sz="1300" smtClean="0">
                <a:latin typeface="Arial Narrow" pitchFamily="34" charset="0"/>
              </a:rPr>
              <a:pPr eaLnBrk="1" hangingPunct="1"/>
              <a:t>19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17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34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7D00DC5-EA64-49DD-97B5-061729001649}" type="slidenum">
              <a:rPr lang="en-US" sz="1300" smtClean="0">
                <a:latin typeface="Arial Narrow" pitchFamily="34" charset="0"/>
              </a:rPr>
              <a:pPr eaLnBrk="1" hangingPunct="1"/>
              <a:t>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E33A927-1BEA-44F3-9B63-8A7B56F8D56B}" type="slidenum">
              <a:rPr lang="en-US" sz="1300" smtClean="0">
                <a:latin typeface="Arial Narrow" pitchFamily="34" charset="0"/>
              </a:rPr>
              <a:pPr eaLnBrk="1" hangingPunct="1"/>
              <a:t>20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17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521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A8EB9-B85B-4992-89A7-71B43808CFC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552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A8EB9-B85B-4992-89A7-71B43808CFC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002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9E11361-ABA0-4071-A4FF-C42B9485A53F}" type="slidenum">
              <a:rPr lang="en-US" sz="1300" smtClean="0">
                <a:latin typeface="Arial Narrow" pitchFamily="34" charset="0"/>
              </a:rPr>
              <a:pPr eaLnBrk="1" hangingPunct="1"/>
              <a:t>23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0AA5392-002E-4996-93D1-F2C26B12A98E}" type="slidenum">
              <a:rPr lang="en-US" sz="1300" smtClean="0">
                <a:latin typeface="Arial Narrow" pitchFamily="34" charset="0"/>
              </a:rPr>
              <a:pPr eaLnBrk="1" hangingPunct="1"/>
              <a:t>24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E5F23BC-07AC-4D2E-ABD7-E723E037A865}" type="slidenum">
              <a:rPr lang="en-US" sz="1300" smtClean="0">
                <a:latin typeface="Arial Narrow" pitchFamily="34" charset="0"/>
              </a:rPr>
              <a:pPr eaLnBrk="1" hangingPunct="1"/>
              <a:t>25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0834AF2-2A70-4D3D-A9F6-C9BB8BB66B2E}" type="slidenum">
              <a:rPr lang="en-US" sz="1300" smtClean="0">
                <a:latin typeface="Arial Narrow" pitchFamily="34" charset="0"/>
              </a:rPr>
              <a:pPr eaLnBrk="1" hangingPunct="1"/>
              <a:t>26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E57410CB-A137-42D7-902B-FC533247766B}" type="slidenum">
              <a:rPr lang="en-US" sz="1300" smtClean="0">
                <a:latin typeface="Arial Narrow" pitchFamily="34" charset="0"/>
              </a:rPr>
              <a:pPr eaLnBrk="1" hangingPunct="1"/>
              <a:t>27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EAAF2A9E-1B59-4285-A902-7690B4FF669C}" type="slidenum">
              <a:rPr lang="en-US" sz="1300" smtClean="0">
                <a:latin typeface="Arial Narrow" pitchFamily="34" charset="0"/>
              </a:rPr>
              <a:pPr eaLnBrk="1" hangingPunct="1"/>
              <a:t>28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B02B6D8-6F71-4D48-AABD-AF353AEDEB53}" type="slidenum">
              <a:rPr lang="en-US" sz="1300" smtClean="0">
                <a:latin typeface="Arial Narrow" pitchFamily="34" charset="0"/>
              </a:rPr>
              <a:pPr eaLnBrk="1" hangingPunct="1"/>
              <a:t>29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7035F27-0B15-4101-B1DE-AAEB8D6BAD91}" type="slidenum">
              <a:rPr lang="en-US" sz="1300" smtClean="0">
                <a:latin typeface="Arial Narrow" pitchFamily="34" charset="0"/>
              </a:rPr>
              <a:pPr eaLnBrk="1" hangingPunct="1"/>
              <a:t>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DDDE04D-4505-4AE1-A733-2C78458D2375}" type="slidenum">
              <a:rPr lang="en-US" sz="1300" smtClean="0">
                <a:latin typeface="Arial Narrow" pitchFamily="34" charset="0"/>
              </a:rPr>
              <a:pPr eaLnBrk="1" hangingPunct="1"/>
              <a:t>30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94AAAD3-564E-489E-842C-40F107EEA52E}" type="slidenum">
              <a:rPr lang="en-US" sz="1300" smtClean="0">
                <a:latin typeface="Arial Narrow" pitchFamily="34" charset="0"/>
              </a:rPr>
              <a:pPr eaLnBrk="1" hangingPunct="1"/>
              <a:t>31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72524B5-BDDE-4186-A84D-B52B7F2E2403}" type="slidenum">
              <a:rPr lang="en-US" sz="1300" smtClean="0">
                <a:latin typeface="Arial Narrow" pitchFamily="34" charset="0"/>
              </a:rPr>
              <a:pPr eaLnBrk="1" hangingPunct="1"/>
              <a:t>32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EE92A62F-81A1-4318-96A5-D648AFA7D694}" type="slidenum">
              <a:rPr lang="en-US" sz="1300" smtClean="0">
                <a:latin typeface="Arial Narrow" pitchFamily="34" charset="0"/>
              </a:rPr>
              <a:pPr eaLnBrk="1" hangingPunct="1"/>
              <a:t>33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34E3C3B-6D8D-4040-A948-9839D316FA9A}" type="slidenum">
              <a:rPr lang="en-US" sz="1300" smtClean="0">
                <a:latin typeface="Arial Narrow" pitchFamily="34" charset="0"/>
              </a:rPr>
              <a:pPr eaLnBrk="1" hangingPunct="1"/>
              <a:t>34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710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BAF14AD-E5ED-4EAB-AF57-0A4F6A26ECFD}" type="slidenum">
              <a:rPr lang="en-US" sz="1300" smtClean="0">
                <a:latin typeface="Arial Narrow" pitchFamily="34" charset="0"/>
              </a:rPr>
              <a:pPr eaLnBrk="1" hangingPunct="1"/>
              <a:t>36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4294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18A6438-122A-4BFF-95C4-6B6B69358789}" type="slidenum">
              <a:rPr lang="en-US" sz="1300" smtClean="0">
                <a:latin typeface="Arial Narrow" pitchFamily="34" charset="0"/>
              </a:rPr>
              <a:pPr eaLnBrk="1" hangingPunct="1"/>
              <a:t>37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5AF266E-97F2-473E-84BD-7D531A81E171}" type="slidenum">
              <a:rPr lang="en-US" sz="1300" smtClean="0">
                <a:latin typeface="Arial Narrow" pitchFamily="34" charset="0"/>
              </a:rPr>
              <a:pPr eaLnBrk="1" hangingPunct="1"/>
              <a:t>38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3F9CC57-B972-409D-9A99-BB76B5F0CB75}" type="slidenum">
              <a:rPr lang="en-US" sz="1300" smtClean="0">
                <a:latin typeface="Arial Narrow" pitchFamily="34" charset="0"/>
              </a:rPr>
              <a:pPr eaLnBrk="1" hangingPunct="1"/>
              <a:t>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072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072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E33A927-1BEA-44F3-9B63-8A7B56F8D56B}" type="slidenum">
              <a:rPr lang="en-US" sz="1300" smtClean="0">
                <a:latin typeface="Arial Narrow" pitchFamily="34" charset="0"/>
              </a:rPr>
              <a:pPr eaLnBrk="1" hangingPunct="1"/>
              <a:t>5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17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7D00DC5-EA64-49DD-97B5-061729001649}" type="slidenum">
              <a:rPr lang="en-US" sz="1300" smtClean="0">
                <a:latin typeface="Arial Narrow" pitchFamily="34" charset="0"/>
              </a:rPr>
              <a:pPr eaLnBrk="1" hangingPunct="1"/>
              <a:t>6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70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0FBECE0-74BC-40D4-8E46-3F65BB25BC01}" type="slidenum">
              <a:rPr lang="en-US" sz="1300" smtClean="0"/>
              <a:pPr eaLnBrk="1" hangingPunct="1"/>
              <a:t>7</a:t>
            </a:fld>
            <a:endParaRPr lang="en-US" sz="13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E33A927-1BEA-44F3-9B63-8A7B56F8D56B}" type="slidenum">
              <a:rPr lang="en-US" sz="1300" smtClean="0">
                <a:latin typeface="Arial Narrow" pitchFamily="34" charset="0"/>
              </a:rPr>
              <a:pPr eaLnBrk="1" hangingPunct="1"/>
              <a:t>8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17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48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E33A927-1BEA-44F3-9B63-8A7B56F8D56B}" type="slidenum">
              <a:rPr lang="en-US" sz="1300" smtClean="0">
                <a:latin typeface="Arial Narrow" pitchFamily="34" charset="0"/>
              </a:rPr>
              <a:pPr eaLnBrk="1" hangingPunct="1"/>
              <a:t>9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17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05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ED831-C174-48F7-BF51-240920D88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4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775E0-7231-47F1-A7FA-98BC84D4C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2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74AED-3AA0-4B88-A5CA-2BD2D6323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79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BCB1C-8C63-43B3-BB2D-E9A38D4D7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4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39430-A7BA-4202-8F1B-A6355D964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3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113B3-215D-42A0-8F5A-1FBCED099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42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1F845-15DB-4A4D-AE10-68BBE602C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4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54817-EADB-443E-B5A0-E90E2733B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8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EC208-1832-430C-B392-1CDE05823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57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047BD-8155-4E36-87E7-5439E06A6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64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26AC8-747E-4EF5-999B-8669B21E0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8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86CE4-4F63-4C1A-838A-93CF9E32D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3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7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7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7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AB3D24C-AA67-4B35-8282-8EABCC705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467C6-FD32-4412-93A1-0901A9F52738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667000"/>
            <a:ext cx="7772400" cy="533400"/>
          </a:xfrm>
        </p:spPr>
        <p:txBody>
          <a:bodyPr/>
          <a:lstStyle/>
          <a:p>
            <a:pPr eaLnBrk="1" hangingPunct="1"/>
            <a:r>
              <a:rPr lang="en-US"/>
              <a:t>Trees 3: The Binary Search Tree</a:t>
            </a:r>
            <a:endParaRPr lang="en-US" sz="2400"/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508125" y="5221288"/>
            <a:ext cx="4503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 Reading: Sections 4.3 and 4.6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ECE2F-7D61-4884-BC69-EB0478E789DA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Insert in BST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66800"/>
          </a:xfrm>
        </p:spPr>
        <p:txBody>
          <a:bodyPr/>
          <a:lstStyle/>
          <a:p>
            <a:r>
              <a:rPr lang="en-US" dirty="0"/>
              <a:t>Where should 130 be inserted?</a:t>
            </a:r>
          </a:p>
          <a:p>
            <a:pPr lvl="1"/>
            <a:r>
              <a:rPr lang="en-US" dirty="0"/>
              <a:t>Insert in the middle of the tree requires </a:t>
            </a:r>
          </a:p>
          <a:p>
            <a:pPr lvl="1"/>
            <a:r>
              <a:rPr lang="en-US" dirty="0"/>
              <a:t>Insert as </a:t>
            </a:r>
            <a:r>
              <a:rPr lang="en-US"/>
              <a:t>a leaf</a:t>
            </a:r>
            <a:endParaRPr lang="en-US" dirty="0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096276" y="2859643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100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2684463" y="3690938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50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5961063" y="3690505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200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074863" y="4572000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10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3667036" y="4581114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70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2905036" y="6096000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55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3352800" y="5334000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60</a:t>
            </a:r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3218315" y="2798618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4910395" y="4495800"/>
            <a:ext cx="55226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110</a:t>
            </a: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7180263" y="4495800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230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5662514" y="5334000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120</a:t>
            </a:r>
          </a:p>
        </p:txBody>
      </p:sp>
      <p:cxnSp>
        <p:nvCxnSpPr>
          <p:cNvPr id="31" name="Straight Connector 30"/>
          <p:cNvCxnSpPr>
            <a:stCxn id="21" idx="0"/>
          </p:cNvCxnSpPr>
          <p:nvPr/>
        </p:nvCxnSpPr>
        <p:spPr bwMode="auto">
          <a:xfrm flipV="1">
            <a:off x="2905036" y="3228975"/>
            <a:ext cx="1303427" cy="4619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22" idx="0"/>
          </p:cNvCxnSpPr>
          <p:nvPr/>
        </p:nvCxnSpPr>
        <p:spPr bwMode="auto">
          <a:xfrm>
            <a:off x="4513263" y="3226594"/>
            <a:ext cx="1732494" cy="4639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1" idx="2"/>
            <a:endCxn id="23" idx="0"/>
          </p:cNvCxnSpPr>
          <p:nvPr/>
        </p:nvCxnSpPr>
        <p:spPr bwMode="auto">
          <a:xfrm flipH="1">
            <a:off x="2295436" y="4060270"/>
            <a:ext cx="609600" cy="5117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endCxn id="24" idx="0"/>
          </p:cNvCxnSpPr>
          <p:nvPr/>
        </p:nvCxnSpPr>
        <p:spPr bwMode="auto">
          <a:xfrm>
            <a:off x="3070009" y="4057651"/>
            <a:ext cx="817600" cy="5234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28" idx="0"/>
          </p:cNvCxnSpPr>
          <p:nvPr/>
        </p:nvCxnSpPr>
        <p:spPr bwMode="auto">
          <a:xfrm flipH="1">
            <a:off x="5186529" y="4054404"/>
            <a:ext cx="902853" cy="4413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endCxn id="29" idx="0"/>
          </p:cNvCxnSpPr>
          <p:nvPr/>
        </p:nvCxnSpPr>
        <p:spPr bwMode="auto">
          <a:xfrm>
            <a:off x="6378050" y="4057456"/>
            <a:ext cx="1086907" cy="4383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24" idx="2"/>
            <a:endCxn id="26" idx="0"/>
          </p:cNvCxnSpPr>
          <p:nvPr/>
        </p:nvCxnSpPr>
        <p:spPr bwMode="auto">
          <a:xfrm flipH="1">
            <a:off x="3573373" y="4950446"/>
            <a:ext cx="314236" cy="3835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6" idx="2"/>
            <a:endCxn id="25" idx="0"/>
          </p:cNvCxnSpPr>
          <p:nvPr/>
        </p:nvCxnSpPr>
        <p:spPr bwMode="auto">
          <a:xfrm flipH="1">
            <a:off x="3125609" y="5703332"/>
            <a:ext cx="447764" cy="392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28" idx="2"/>
            <a:endCxn id="30" idx="0"/>
          </p:cNvCxnSpPr>
          <p:nvPr/>
        </p:nvCxnSpPr>
        <p:spPr bwMode="auto">
          <a:xfrm>
            <a:off x="5186529" y="4865132"/>
            <a:ext cx="760679" cy="4688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0" name="Text Box 19"/>
          <p:cNvSpPr txBox="1">
            <a:spLocks noChangeArrowheads="1"/>
          </p:cNvSpPr>
          <p:nvPr/>
        </p:nvSpPr>
        <p:spPr bwMode="auto">
          <a:xfrm>
            <a:off x="5313700" y="4043385"/>
            <a:ext cx="697627" cy="36933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  <a:latin typeface="Arial" charset="0"/>
              </a:rPr>
              <a:t>130?</a:t>
            </a:r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6082764" y="6063734"/>
            <a:ext cx="697627" cy="36933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  <a:latin typeface="Arial" charset="0"/>
              </a:rPr>
              <a:t>130?</a:t>
            </a:r>
          </a:p>
        </p:txBody>
      </p:sp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5113848" y="3191904"/>
            <a:ext cx="697627" cy="36933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  <a:latin typeface="Arial" charset="0"/>
              </a:rPr>
              <a:t>130?</a:t>
            </a:r>
          </a:p>
        </p:txBody>
      </p:sp>
      <p:sp>
        <p:nvSpPr>
          <p:cNvPr id="43" name="Text Box 19"/>
          <p:cNvSpPr txBox="1">
            <a:spLocks noChangeArrowheads="1"/>
          </p:cNvSpPr>
          <p:nvPr/>
        </p:nvSpPr>
        <p:spPr bwMode="auto">
          <a:xfrm>
            <a:off x="5916061" y="4765597"/>
            <a:ext cx="697627" cy="36933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  <a:latin typeface="Arial" charset="0"/>
              </a:rPr>
              <a:t>130?</a:t>
            </a:r>
          </a:p>
        </p:txBody>
      </p:sp>
    </p:spTree>
    <p:extLst>
      <p:ext uri="{BB962C8B-B14F-4D97-AF65-F5344CB8AC3E}">
        <p14:creationId xmlns:p14="http://schemas.microsoft.com/office/powerpoint/2010/main" val="1407163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ECE2F-7D61-4884-BC69-EB0478E789DA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Insert in BST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66800"/>
          </a:xfrm>
        </p:spPr>
        <p:txBody>
          <a:bodyPr/>
          <a:lstStyle/>
          <a:p>
            <a:r>
              <a:rPr lang="en-US" dirty="0"/>
              <a:t>Where to insert as a leaf?</a:t>
            </a:r>
          </a:p>
          <a:p>
            <a:pPr lvl="1"/>
            <a:r>
              <a:rPr lang="en-US" dirty="0"/>
              <a:t>Do a search, the place where the search fails is the place where the new node should be inserted!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096276" y="2859643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100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2684463" y="3690938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50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5961063" y="3690505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200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074863" y="4572000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10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3667036" y="4581114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70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2905036" y="6096000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55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3352800" y="5334000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60</a:t>
            </a:r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3218315" y="2798618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4910395" y="4495800"/>
            <a:ext cx="55226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110</a:t>
            </a: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7180263" y="4495800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230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5662514" y="5334000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120</a:t>
            </a:r>
          </a:p>
        </p:txBody>
      </p:sp>
      <p:cxnSp>
        <p:nvCxnSpPr>
          <p:cNvPr id="31" name="Straight Connector 30"/>
          <p:cNvCxnSpPr>
            <a:stCxn id="21" idx="0"/>
          </p:cNvCxnSpPr>
          <p:nvPr/>
        </p:nvCxnSpPr>
        <p:spPr bwMode="auto">
          <a:xfrm flipV="1">
            <a:off x="2905036" y="3228975"/>
            <a:ext cx="1303427" cy="4619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22" idx="0"/>
          </p:cNvCxnSpPr>
          <p:nvPr/>
        </p:nvCxnSpPr>
        <p:spPr bwMode="auto">
          <a:xfrm>
            <a:off x="4513263" y="3226594"/>
            <a:ext cx="1732494" cy="4639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1" idx="2"/>
            <a:endCxn id="23" idx="0"/>
          </p:cNvCxnSpPr>
          <p:nvPr/>
        </p:nvCxnSpPr>
        <p:spPr bwMode="auto">
          <a:xfrm flipH="1">
            <a:off x="2295436" y="4060270"/>
            <a:ext cx="609600" cy="5117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endCxn id="24" idx="0"/>
          </p:cNvCxnSpPr>
          <p:nvPr/>
        </p:nvCxnSpPr>
        <p:spPr bwMode="auto">
          <a:xfrm>
            <a:off x="3070009" y="4057651"/>
            <a:ext cx="817600" cy="5234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28" idx="0"/>
          </p:cNvCxnSpPr>
          <p:nvPr/>
        </p:nvCxnSpPr>
        <p:spPr bwMode="auto">
          <a:xfrm flipH="1">
            <a:off x="5186529" y="4054404"/>
            <a:ext cx="902853" cy="4413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endCxn id="29" idx="0"/>
          </p:cNvCxnSpPr>
          <p:nvPr/>
        </p:nvCxnSpPr>
        <p:spPr bwMode="auto">
          <a:xfrm>
            <a:off x="6378050" y="4057456"/>
            <a:ext cx="1086907" cy="4383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24" idx="2"/>
            <a:endCxn id="26" idx="0"/>
          </p:cNvCxnSpPr>
          <p:nvPr/>
        </p:nvCxnSpPr>
        <p:spPr bwMode="auto">
          <a:xfrm flipH="1">
            <a:off x="3573373" y="4950446"/>
            <a:ext cx="314236" cy="3835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6" idx="2"/>
            <a:endCxn id="25" idx="0"/>
          </p:cNvCxnSpPr>
          <p:nvPr/>
        </p:nvCxnSpPr>
        <p:spPr bwMode="auto">
          <a:xfrm flipH="1">
            <a:off x="3125609" y="5703332"/>
            <a:ext cx="447764" cy="392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28" idx="2"/>
            <a:endCxn id="30" idx="0"/>
          </p:cNvCxnSpPr>
          <p:nvPr/>
        </p:nvCxnSpPr>
        <p:spPr bwMode="auto">
          <a:xfrm>
            <a:off x="5186529" y="4865132"/>
            <a:ext cx="760679" cy="4688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6204386" y="5987534"/>
            <a:ext cx="569387" cy="36933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  <a:latin typeface="Arial" charset="0"/>
              </a:rPr>
              <a:t>130</a:t>
            </a:r>
          </a:p>
        </p:txBody>
      </p:sp>
      <p:cxnSp>
        <p:nvCxnSpPr>
          <p:cNvPr id="4" name="Straight Connector 3"/>
          <p:cNvCxnSpPr>
            <a:stCxn id="30" idx="2"/>
            <a:endCxn id="41" idx="0"/>
          </p:cNvCxnSpPr>
          <p:nvPr/>
        </p:nvCxnSpPr>
        <p:spPr bwMode="auto">
          <a:xfrm>
            <a:off x="5947208" y="5703332"/>
            <a:ext cx="541872" cy="2842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10274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ECE2F-7D61-4884-BC69-EB0478E789DA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Insert in BST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66800"/>
          </a:xfrm>
        </p:spPr>
        <p:txBody>
          <a:bodyPr/>
          <a:lstStyle/>
          <a:p>
            <a:r>
              <a:rPr lang="en-US" dirty="0"/>
              <a:t>Exercise: Where to insert 57 and 210?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078361" y="2270825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100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2666548" y="3102120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50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5943148" y="3101687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200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056948" y="3983182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10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3649121" y="3992296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70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2887121" y="5507182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55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3334885" y="4745182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60</a:t>
            </a:r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3200400" y="2209800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4892480" y="3906982"/>
            <a:ext cx="55226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110</a:t>
            </a: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7162348" y="3906982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230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5644599" y="4745182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120</a:t>
            </a:r>
          </a:p>
        </p:txBody>
      </p:sp>
      <p:cxnSp>
        <p:nvCxnSpPr>
          <p:cNvPr id="31" name="Straight Connector 30"/>
          <p:cNvCxnSpPr>
            <a:stCxn id="21" idx="0"/>
          </p:cNvCxnSpPr>
          <p:nvPr/>
        </p:nvCxnSpPr>
        <p:spPr bwMode="auto">
          <a:xfrm flipV="1">
            <a:off x="2887121" y="2640157"/>
            <a:ext cx="1303427" cy="4619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22" idx="0"/>
          </p:cNvCxnSpPr>
          <p:nvPr/>
        </p:nvCxnSpPr>
        <p:spPr bwMode="auto">
          <a:xfrm>
            <a:off x="4495348" y="2637776"/>
            <a:ext cx="1732494" cy="4639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1" idx="2"/>
            <a:endCxn id="23" idx="0"/>
          </p:cNvCxnSpPr>
          <p:nvPr/>
        </p:nvCxnSpPr>
        <p:spPr bwMode="auto">
          <a:xfrm flipH="1">
            <a:off x="2277521" y="3471452"/>
            <a:ext cx="609600" cy="5117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endCxn id="24" idx="0"/>
          </p:cNvCxnSpPr>
          <p:nvPr/>
        </p:nvCxnSpPr>
        <p:spPr bwMode="auto">
          <a:xfrm>
            <a:off x="3052094" y="3468833"/>
            <a:ext cx="817600" cy="5234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28" idx="0"/>
          </p:cNvCxnSpPr>
          <p:nvPr/>
        </p:nvCxnSpPr>
        <p:spPr bwMode="auto">
          <a:xfrm flipH="1">
            <a:off x="5168614" y="3465586"/>
            <a:ext cx="902853" cy="4413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endCxn id="29" idx="0"/>
          </p:cNvCxnSpPr>
          <p:nvPr/>
        </p:nvCxnSpPr>
        <p:spPr bwMode="auto">
          <a:xfrm>
            <a:off x="6360135" y="3468638"/>
            <a:ext cx="1086907" cy="4383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24" idx="2"/>
            <a:endCxn id="26" idx="0"/>
          </p:cNvCxnSpPr>
          <p:nvPr/>
        </p:nvCxnSpPr>
        <p:spPr bwMode="auto">
          <a:xfrm flipH="1">
            <a:off x="3555458" y="4361628"/>
            <a:ext cx="314236" cy="3835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6" idx="2"/>
            <a:endCxn id="25" idx="0"/>
          </p:cNvCxnSpPr>
          <p:nvPr/>
        </p:nvCxnSpPr>
        <p:spPr bwMode="auto">
          <a:xfrm flipH="1">
            <a:off x="3107694" y="5114514"/>
            <a:ext cx="447764" cy="392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28" idx="2"/>
            <a:endCxn id="30" idx="0"/>
          </p:cNvCxnSpPr>
          <p:nvPr/>
        </p:nvCxnSpPr>
        <p:spPr bwMode="auto">
          <a:xfrm>
            <a:off x="5168614" y="4276314"/>
            <a:ext cx="760679" cy="4688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09068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ECE2F-7D61-4884-BC69-EB0478E789DA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Delete in BST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9463" y="1267691"/>
            <a:ext cx="7772400" cy="1066800"/>
          </a:xfrm>
        </p:spPr>
        <p:txBody>
          <a:bodyPr/>
          <a:lstStyle/>
          <a:p>
            <a:r>
              <a:rPr lang="en-US" dirty="0"/>
              <a:t>Delete 70 or 110 how to fix the tree? </a:t>
            </a:r>
          </a:p>
          <a:p>
            <a:pPr lvl="1"/>
            <a:r>
              <a:rPr lang="en-US" dirty="0"/>
              <a:t>70 and 110 only have one child</a:t>
            </a:r>
          </a:p>
          <a:p>
            <a:pPr lvl="1"/>
            <a:r>
              <a:rPr lang="en-US" dirty="0"/>
              <a:t>Link its child to the parent will keep the total order property!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154561" y="2728025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100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2742748" y="3559320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50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6019348" y="3558887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200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133148" y="4440382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10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3725321" y="4449496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70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2963321" y="5964382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55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3411085" y="5202382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60</a:t>
            </a:r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3276600" y="2667000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4968680" y="4364182"/>
            <a:ext cx="55226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110</a:t>
            </a: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7238548" y="4364182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230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5720799" y="5202382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120</a:t>
            </a:r>
          </a:p>
        </p:txBody>
      </p:sp>
      <p:cxnSp>
        <p:nvCxnSpPr>
          <p:cNvPr id="31" name="Straight Connector 30"/>
          <p:cNvCxnSpPr>
            <a:stCxn id="21" idx="0"/>
          </p:cNvCxnSpPr>
          <p:nvPr/>
        </p:nvCxnSpPr>
        <p:spPr bwMode="auto">
          <a:xfrm flipV="1">
            <a:off x="2963321" y="3097357"/>
            <a:ext cx="1303427" cy="4619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22" idx="0"/>
          </p:cNvCxnSpPr>
          <p:nvPr/>
        </p:nvCxnSpPr>
        <p:spPr bwMode="auto">
          <a:xfrm>
            <a:off x="4571548" y="3094976"/>
            <a:ext cx="1732494" cy="4639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1" idx="2"/>
            <a:endCxn id="23" idx="0"/>
          </p:cNvCxnSpPr>
          <p:nvPr/>
        </p:nvCxnSpPr>
        <p:spPr bwMode="auto">
          <a:xfrm flipH="1">
            <a:off x="2353721" y="3928652"/>
            <a:ext cx="609600" cy="5117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endCxn id="24" idx="0"/>
          </p:cNvCxnSpPr>
          <p:nvPr/>
        </p:nvCxnSpPr>
        <p:spPr bwMode="auto">
          <a:xfrm>
            <a:off x="3128294" y="3926033"/>
            <a:ext cx="817600" cy="5234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28" idx="0"/>
          </p:cNvCxnSpPr>
          <p:nvPr/>
        </p:nvCxnSpPr>
        <p:spPr bwMode="auto">
          <a:xfrm flipH="1">
            <a:off x="5244814" y="3922786"/>
            <a:ext cx="902853" cy="4413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endCxn id="29" idx="0"/>
          </p:cNvCxnSpPr>
          <p:nvPr/>
        </p:nvCxnSpPr>
        <p:spPr bwMode="auto">
          <a:xfrm>
            <a:off x="6436335" y="3925838"/>
            <a:ext cx="1086907" cy="4383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24" idx="2"/>
            <a:endCxn id="26" idx="0"/>
          </p:cNvCxnSpPr>
          <p:nvPr/>
        </p:nvCxnSpPr>
        <p:spPr bwMode="auto">
          <a:xfrm flipH="1">
            <a:off x="3631658" y="4818828"/>
            <a:ext cx="314236" cy="3835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6" idx="2"/>
            <a:endCxn id="25" idx="0"/>
          </p:cNvCxnSpPr>
          <p:nvPr/>
        </p:nvCxnSpPr>
        <p:spPr bwMode="auto">
          <a:xfrm flipH="1">
            <a:off x="3183894" y="5571714"/>
            <a:ext cx="447764" cy="392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28" idx="2"/>
            <a:endCxn id="30" idx="0"/>
          </p:cNvCxnSpPr>
          <p:nvPr/>
        </p:nvCxnSpPr>
        <p:spPr bwMode="auto">
          <a:xfrm>
            <a:off x="5244814" y="4733514"/>
            <a:ext cx="760679" cy="4688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75719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ECE2F-7D61-4884-BC69-EB0478E789DA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Delete in BST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9463" y="1267691"/>
            <a:ext cx="7772400" cy="1066800"/>
          </a:xfrm>
        </p:spPr>
        <p:txBody>
          <a:bodyPr/>
          <a:lstStyle/>
          <a:p>
            <a:r>
              <a:rPr lang="en-US" dirty="0"/>
              <a:t>Delete 70 or 110 how to fix the tree? </a:t>
            </a:r>
          </a:p>
          <a:p>
            <a:pPr lvl="1"/>
            <a:r>
              <a:rPr lang="en-US" dirty="0"/>
              <a:t>70 and 110 only have one child</a:t>
            </a:r>
          </a:p>
          <a:p>
            <a:pPr lvl="1"/>
            <a:r>
              <a:rPr lang="en-US" dirty="0"/>
              <a:t>Link its child to the parent will keep the total order property!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154561" y="2728025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100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2742748" y="3559320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50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6019348" y="3558887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200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133148" y="4440382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10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3725321" y="4449496"/>
            <a:ext cx="441146" cy="369332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70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2963321" y="5964382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55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3411085" y="5202382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60</a:t>
            </a:r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3276600" y="2667000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4968680" y="4364182"/>
            <a:ext cx="55226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110</a:t>
            </a: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7238548" y="4364182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230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5720799" y="5202382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120</a:t>
            </a:r>
          </a:p>
        </p:txBody>
      </p:sp>
      <p:cxnSp>
        <p:nvCxnSpPr>
          <p:cNvPr id="31" name="Straight Connector 30"/>
          <p:cNvCxnSpPr>
            <a:stCxn id="21" idx="0"/>
          </p:cNvCxnSpPr>
          <p:nvPr/>
        </p:nvCxnSpPr>
        <p:spPr bwMode="auto">
          <a:xfrm flipV="1">
            <a:off x="2963321" y="3097357"/>
            <a:ext cx="1303427" cy="4619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22" idx="0"/>
          </p:cNvCxnSpPr>
          <p:nvPr/>
        </p:nvCxnSpPr>
        <p:spPr bwMode="auto">
          <a:xfrm>
            <a:off x="4571548" y="3094976"/>
            <a:ext cx="1732494" cy="4639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1" idx="2"/>
            <a:endCxn id="23" idx="0"/>
          </p:cNvCxnSpPr>
          <p:nvPr/>
        </p:nvCxnSpPr>
        <p:spPr bwMode="auto">
          <a:xfrm flipH="1">
            <a:off x="2353721" y="3928652"/>
            <a:ext cx="609600" cy="5117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endCxn id="24" idx="0"/>
          </p:cNvCxnSpPr>
          <p:nvPr/>
        </p:nvCxnSpPr>
        <p:spPr bwMode="auto">
          <a:xfrm>
            <a:off x="3128294" y="3926033"/>
            <a:ext cx="817600" cy="5234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28" idx="0"/>
          </p:cNvCxnSpPr>
          <p:nvPr/>
        </p:nvCxnSpPr>
        <p:spPr bwMode="auto">
          <a:xfrm flipH="1">
            <a:off x="5244814" y="3922786"/>
            <a:ext cx="902853" cy="4413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endCxn id="29" idx="0"/>
          </p:cNvCxnSpPr>
          <p:nvPr/>
        </p:nvCxnSpPr>
        <p:spPr bwMode="auto">
          <a:xfrm>
            <a:off x="6436335" y="3925838"/>
            <a:ext cx="1086907" cy="4383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24" idx="2"/>
            <a:endCxn id="26" idx="0"/>
          </p:cNvCxnSpPr>
          <p:nvPr/>
        </p:nvCxnSpPr>
        <p:spPr bwMode="auto">
          <a:xfrm flipH="1">
            <a:off x="3631658" y="4818828"/>
            <a:ext cx="314236" cy="3835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6" idx="2"/>
            <a:endCxn id="25" idx="0"/>
          </p:cNvCxnSpPr>
          <p:nvPr/>
        </p:nvCxnSpPr>
        <p:spPr bwMode="auto">
          <a:xfrm flipH="1">
            <a:off x="3183894" y="5571714"/>
            <a:ext cx="447764" cy="392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28" idx="2"/>
            <a:endCxn id="30" idx="0"/>
          </p:cNvCxnSpPr>
          <p:nvPr/>
        </p:nvCxnSpPr>
        <p:spPr bwMode="auto">
          <a:xfrm>
            <a:off x="5244814" y="4733514"/>
            <a:ext cx="760679" cy="4688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" name="Straight Connector 3"/>
          <p:cNvCxnSpPr>
            <a:stCxn id="21" idx="2"/>
            <a:endCxn id="26" idx="0"/>
          </p:cNvCxnSpPr>
          <p:nvPr/>
        </p:nvCxnSpPr>
        <p:spPr bwMode="auto">
          <a:xfrm>
            <a:off x="2963321" y="3928652"/>
            <a:ext cx="668337" cy="12737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17648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ECE2F-7D61-4884-BC69-EB0478E789DA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Delete in BST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9463" y="1267691"/>
            <a:ext cx="7772400" cy="1066800"/>
          </a:xfrm>
        </p:spPr>
        <p:txBody>
          <a:bodyPr/>
          <a:lstStyle/>
          <a:p>
            <a:r>
              <a:rPr lang="en-US" dirty="0"/>
              <a:t>Delete 100, how to fix the tree? Need to find a new root!</a:t>
            </a:r>
          </a:p>
          <a:p>
            <a:pPr lvl="1"/>
            <a:r>
              <a:rPr lang="en-US" dirty="0"/>
              <a:t>10, 50, 55, 60, 70, </a:t>
            </a:r>
            <a:r>
              <a:rPr lang="en-US" dirty="0">
                <a:solidFill>
                  <a:srgbClr val="FF0000"/>
                </a:solidFill>
              </a:rPr>
              <a:t>100,</a:t>
            </a:r>
            <a:r>
              <a:rPr lang="en-US" dirty="0"/>
              <a:t> 110, 120, 200, 230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154561" y="2728025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100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2742748" y="3559320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50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6019348" y="3558887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200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133148" y="4440382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10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3725321" y="4449496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70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2963321" y="5964382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55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3411085" y="5202382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60</a:t>
            </a:r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3276600" y="2667000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4968680" y="4364182"/>
            <a:ext cx="55226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110</a:t>
            </a: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7238548" y="4364182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230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5720799" y="5202382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120</a:t>
            </a:r>
          </a:p>
        </p:txBody>
      </p:sp>
      <p:cxnSp>
        <p:nvCxnSpPr>
          <p:cNvPr id="31" name="Straight Connector 30"/>
          <p:cNvCxnSpPr>
            <a:stCxn id="21" idx="0"/>
          </p:cNvCxnSpPr>
          <p:nvPr/>
        </p:nvCxnSpPr>
        <p:spPr bwMode="auto">
          <a:xfrm flipV="1">
            <a:off x="2963321" y="3097357"/>
            <a:ext cx="1303427" cy="4619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22" idx="0"/>
          </p:cNvCxnSpPr>
          <p:nvPr/>
        </p:nvCxnSpPr>
        <p:spPr bwMode="auto">
          <a:xfrm>
            <a:off x="4571548" y="3094976"/>
            <a:ext cx="1732494" cy="4639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1" idx="2"/>
            <a:endCxn id="23" idx="0"/>
          </p:cNvCxnSpPr>
          <p:nvPr/>
        </p:nvCxnSpPr>
        <p:spPr bwMode="auto">
          <a:xfrm flipH="1">
            <a:off x="2353721" y="3928652"/>
            <a:ext cx="609600" cy="5117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endCxn id="24" idx="0"/>
          </p:cNvCxnSpPr>
          <p:nvPr/>
        </p:nvCxnSpPr>
        <p:spPr bwMode="auto">
          <a:xfrm>
            <a:off x="3128294" y="3926033"/>
            <a:ext cx="817600" cy="5234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28" idx="0"/>
          </p:cNvCxnSpPr>
          <p:nvPr/>
        </p:nvCxnSpPr>
        <p:spPr bwMode="auto">
          <a:xfrm flipH="1">
            <a:off x="5244814" y="3922786"/>
            <a:ext cx="902853" cy="4413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endCxn id="29" idx="0"/>
          </p:cNvCxnSpPr>
          <p:nvPr/>
        </p:nvCxnSpPr>
        <p:spPr bwMode="auto">
          <a:xfrm>
            <a:off x="6436335" y="3925838"/>
            <a:ext cx="1086907" cy="4383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24" idx="2"/>
            <a:endCxn id="26" idx="0"/>
          </p:cNvCxnSpPr>
          <p:nvPr/>
        </p:nvCxnSpPr>
        <p:spPr bwMode="auto">
          <a:xfrm flipH="1">
            <a:off x="3631658" y="4818828"/>
            <a:ext cx="314236" cy="3835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6" idx="2"/>
            <a:endCxn id="25" idx="0"/>
          </p:cNvCxnSpPr>
          <p:nvPr/>
        </p:nvCxnSpPr>
        <p:spPr bwMode="auto">
          <a:xfrm flipH="1">
            <a:off x="3183894" y="5571714"/>
            <a:ext cx="447764" cy="392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28" idx="2"/>
            <a:endCxn id="30" idx="0"/>
          </p:cNvCxnSpPr>
          <p:nvPr/>
        </p:nvCxnSpPr>
        <p:spPr bwMode="auto">
          <a:xfrm>
            <a:off x="5244814" y="4733514"/>
            <a:ext cx="760679" cy="4688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60885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ECE2F-7D61-4884-BC69-EB0478E789DA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Delete in BST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9463" y="1267690"/>
            <a:ext cx="7772400" cy="1358417"/>
          </a:xfrm>
        </p:spPr>
        <p:txBody>
          <a:bodyPr/>
          <a:lstStyle/>
          <a:p>
            <a:r>
              <a:rPr lang="en-US" dirty="0"/>
              <a:t>Delete 100.</a:t>
            </a:r>
          </a:p>
          <a:p>
            <a:pPr lvl="1"/>
            <a:r>
              <a:rPr lang="en-US" dirty="0"/>
              <a:t>10, 50, 44, 60, </a:t>
            </a:r>
            <a:r>
              <a:rPr lang="en-US" dirty="0">
                <a:solidFill>
                  <a:srgbClr val="FF0000"/>
                </a:solidFill>
              </a:rPr>
              <a:t>70</a:t>
            </a:r>
            <a:r>
              <a:rPr lang="en-US" dirty="0"/>
              <a:t>,      </a:t>
            </a:r>
            <a:r>
              <a:rPr lang="en-US" dirty="0">
                <a:solidFill>
                  <a:srgbClr val="FF0000"/>
                </a:solidFill>
              </a:rPr>
              <a:t>110,</a:t>
            </a:r>
            <a:r>
              <a:rPr lang="en-US" dirty="0"/>
              <a:t> 120, 200, 230</a:t>
            </a:r>
          </a:p>
          <a:p>
            <a:pPr lvl="1"/>
            <a:r>
              <a:rPr lang="en-US" dirty="0"/>
              <a:t>Candidates are 70 and 110. How to describe their position in the tree?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154561" y="2728025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100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2742748" y="3559320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50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6019348" y="3558887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200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133148" y="4440382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10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3725321" y="4449496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70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2963321" y="5964382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55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3411085" y="5202382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60</a:t>
            </a:r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3276600" y="2667000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4968680" y="4364182"/>
            <a:ext cx="55226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110</a:t>
            </a: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7238548" y="4364182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230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5720799" y="5202382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120</a:t>
            </a:r>
          </a:p>
        </p:txBody>
      </p:sp>
      <p:cxnSp>
        <p:nvCxnSpPr>
          <p:cNvPr id="31" name="Straight Connector 30"/>
          <p:cNvCxnSpPr>
            <a:stCxn id="21" idx="0"/>
          </p:cNvCxnSpPr>
          <p:nvPr/>
        </p:nvCxnSpPr>
        <p:spPr bwMode="auto">
          <a:xfrm flipV="1">
            <a:off x="2963321" y="3097357"/>
            <a:ext cx="1303427" cy="4619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22" idx="0"/>
          </p:cNvCxnSpPr>
          <p:nvPr/>
        </p:nvCxnSpPr>
        <p:spPr bwMode="auto">
          <a:xfrm>
            <a:off x="4571548" y="3094976"/>
            <a:ext cx="1732494" cy="4639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1" idx="2"/>
            <a:endCxn id="23" idx="0"/>
          </p:cNvCxnSpPr>
          <p:nvPr/>
        </p:nvCxnSpPr>
        <p:spPr bwMode="auto">
          <a:xfrm flipH="1">
            <a:off x="2353721" y="3928652"/>
            <a:ext cx="609600" cy="5117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endCxn id="24" idx="0"/>
          </p:cNvCxnSpPr>
          <p:nvPr/>
        </p:nvCxnSpPr>
        <p:spPr bwMode="auto">
          <a:xfrm>
            <a:off x="3128294" y="3926033"/>
            <a:ext cx="817600" cy="5234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28" idx="0"/>
          </p:cNvCxnSpPr>
          <p:nvPr/>
        </p:nvCxnSpPr>
        <p:spPr bwMode="auto">
          <a:xfrm flipH="1">
            <a:off x="5244814" y="3922786"/>
            <a:ext cx="902853" cy="4413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endCxn id="29" idx="0"/>
          </p:cNvCxnSpPr>
          <p:nvPr/>
        </p:nvCxnSpPr>
        <p:spPr bwMode="auto">
          <a:xfrm>
            <a:off x="6436335" y="3925838"/>
            <a:ext cx="1086907" cy="4383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24" idx="2"/>
            <a:endCxn id="26" idx="0"/>
          </p:cNvCxnSpPr>
          <p:nvPr/>
        </p:nvCxnSpPr>
        <p:spPr bwMode="auto">
          <a:xfrm flipH="1">
            <a:off x="3631658" y="4818828"/>
            <a:ext cx="314236" cy="3835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6" idx="2"/>
            <a:endCxn id="25" idx="0"/>
          </p:cNvCxnSpPr>
          <p:nvPr/>
        </p:nvCxnSpPr>
        <p:spPr bwMode="auto">
          <a:xfrm flipH="1">
            <a:off x="3183894" y="5571714"/>
            <a:ext cx="447764" cy="392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28" idx="2"/>
            <a:endCxn id="30" idx="0"/>
          </p:cNvCxnSpPr>
          <p:nvPr/>
        </p:nvCxnSpPr>
        <p:spPr bwMode="auto">
          <a:xfrm>
            <a:off x="5244814" y="4733514"/>
            <a:ext cx="760679" cy="4688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17851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ECE2F-7D61-4884-BC69-EB0478E789DA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Delete in BST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9463" y="1267690"/>
            <a:ext cx="7772400" cy="135841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Delete 100</a:t>
            </a:r>
          </a:p>
          <a:p>
            <a:pPr lvl="1"/>
            <a:r>
              <a:rPr lang="en-US" dirty="0"/>
              <a:t>Pick 70 (largest node in the left tree) to be new root</a:t>
            </a:r>
          </a:p>
          <a:p>
            <a:pPr lvl="2"/>
            <a:r>
              <a:rPr lang="en-US" sz="2000" dirty="0"/>
              <a:t>Assign 70’s left child to be the right child of 70’s parent</a:t>
            </a:r>
          </a:p>
          <a:p>
            <a:pPr lvl="2"/>
            <a:r>
              <a:rPr lang="en-US" sz="2000" dirty="0"/>
              <a:t>What about 70’s right child?</a:t>
            </a:r>
          </a:p>
          <a:p>
            <a:pPr lvl="1"/>
            <a:endParaRPr lang="en-US" dirty="0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154561" y="2728025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100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2742748" y="3559320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50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6019348" y="3558887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200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133148" y="4440382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10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3725321" y="4449496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70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2963321" y="5964382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55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3411085" y="5202382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60</a:t>
            </a:r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3276600" y="2667000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4968680" y="4364182"/>
            <a:ext cx="55226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110</a:t>
            </a: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7238548" y="4364182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230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5720799" y="5202382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120</a:t>
            </a:r>
          </a:p>
        </p:txBody>
      </p:sp>
      <p:cxnSp>
        <p:nvCxnSpPr>
          <p:cNvPr id="31" name="Straight Connector 30"/>
          <p:cNvCxnSpPr>
            <a:stCxn id="21" idx="0"/>
          </p:cNvCxnSpPr>
          <p:nvPr/>
        </p:nvCxnSpPr>
        <p:spPr bwMode="auto">
          <a:xfrm flipV="1">
            <a:off x="2963321" y="3097357"/>
            <a:ext cx="1303427" cy="4619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22" idx="0"/>
          </p:cNvCxnSpPr>
          <p:nvPr/>
        </p:nvCxnSpPr>
        <p:spPr bwMode="auto">
          <a:xfrm>
            <a:off x="4571548" y="3094976"/>
            <a:ext cx="1732494" cy="4639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1" idx="2"/>
            <a:endCxn id="23" idx="0"/>
          </p:cNvCxnSpPr>
          <p:nvPr/>
        </p:nvCxnSpPr>
        <p:spPr bwMode="auto">
          <a:xfrm flipH="1">
            <a:off x="2353721" y="3928652"/>
            <a:ext cx="609600" cy="5117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endCxn id="24" idx="0"/>
          </p:cNvCxnSpPr>
          <p:nvPr/>
        </p:nvCxnSpPr>
        <p:spPr bwMode="auto">
          <a:xfrm>
            <a:off x="3128294" y="3926033"/>
            <a:ext cx="817600" cy="5234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28" idx="0"/>
          </p:cNvCxnSpPr>
          <p:nvPr/>
        </p:nvCxnSpPr>
        <p:spPr bwMode="auto">
          <a:xfrm flipH="1">
            <a:off x="5244814" y="3922786"/>
            <a:ext cx="902853" cy="4413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endCxn id="29" idx="0"/>
          </p:cNvCxnSpPr>
          <p:nvPr/>
        </p:nvCxnSpPr>
        <p:spPr bwMode="auto">
          <a:xfrm>
            <a:off x="6436335" y="3925838"/>
            <a:ext cx="1086907" cy="4383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24" idx="2"/>
            <a:endCxn id="26" idx="0"/>
          </p:cNvCxnSpPr>
          <p:nvPr/>
        </p:nvCxnSpPr>
        <p:spPr bwMode="auto">
          <a:xfrm flipH="1">
            <a:off x="3631658" y="4818828"/>
            <a:ext cx="314236" cy="3835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6" idx="2"/>
            <a:endCxn id="25" idx="0"/>
          </p:cNvCxnSpPr>
          <p:nvPr/>
        </p:nvCxnSpPr>
        <p:spPr bwMode="auto">
          <a:xfrm flipH="1">
            <a:off x="3183894" y="5571714"/>
            <a:ext cx="447764" cy="392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28" idx="2"/>
            <a:endCxn id="30" idx="0"/>
          </p:cNvCxnSpPr>
          <p:nvPr/>
        </p:nvCxnSpPr>
        <p:spPr bwMode="auto">
          <a:xfrm>
            <a:off x="5244814" y="4733514"/>
            <a:ext cx="760679" cy="4688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79572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ECE2F-7D61-4884-BC69-EB0478E789DA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Delete in BST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9463" y="1267690"/>
            <a:ext cx="7772400" cy="135841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Delete 100</a:t>
            </a:r>
          </a:p>
          <a:p>
            <a:pPr lvl="1"/>
            <a:r>
              <a:rPr lang="en-US" dirty="0"/>
              <a:t>If pick 70 (largest node in the left tree) to be new root</a:t>
            </a:r>
          </a:p>
          <a:p>
            <a:pPr lvl="2"/>
            <a:r>
              <a:rPr lang="en-US" sz="2000" dirty="0"/>
              <a:t>Assign 70’s left child to be the right child of 70’s parent</a:t>
            </a:r>
          </a:p>
          <a:p>
            <a:pPr lvl="2"/>
            <a:r>
              <a:rPr lang="en-US" sz="2000" dirty="0"/>
              <a:t>What about 70’s right child?</a:t>
            </a:r>
          </a:p>
          <a:p>
            <a:pPr lvl="1"/>
            <a:endParaRPr lang="en-US" dirty="0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154561" y="2728025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70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2742748" y="3559320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50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6019348" y="3558887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200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133148" y="4440382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10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3725321" y="4449496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60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3411085" y="5202382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55</a:t>
            </a:r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3276600" y="2667000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4968680" y="4364182"/>
            <a:ext cx="55226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110</a:t>
            </a: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7238548" y="4364182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230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5720799" y="5202382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120</a:t>
            </a:r>
          </a:p>
        </p:txBody>
      </p:sp>
      <p:cxnSp>
        <p:nvCxnSpPr>
          <p:cNvPr id="31" name="Straight Connector 30"/>
          <p:cNvCxnSpPr>
            <a:stCxn id="21" idx="0"/>
          </p:cNvCxnSpPr>
          <p:nvPr/>
        </p:nvCxnSpPr>
        <p:spPr bwMode="auto">
          <a:xfrm flipV="1">
            <a:off x="2963321" y="3097357"/>
            <a:ext cx="1303427" cy="4619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22" idx="0"/>
          </p:cNvCxnSpPr>
          <p:nvPr/>
        </p:nvCxnSpPr>
        <p:spPr bwMode="auto">
          <a:xfrm>
            <a:off x="4571548" y="3094976"/>
            <a:ext cx="1732494" cy="4639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1" idx="2"/>
            <a:endCxn id="23" idx="0"/>
          </p:cNvCxnSpPr>
          <p:nvPr/>
        </p:nvCxnSpPr>
        <p:spPr bwMode="auto">
          <a:xfrm flipH="1">
            <a:off x="2353721" y="3928652"/>
            <a:ext cx="609600" cy="5117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endCxn id="24" idx="0"/>
          </p:cNvCxnSpPr>
          <p:nvPr/>
        </p:nvCxnSpPr>
        <p:spPr bwMode="auto">
          <a:xfrm>
            <a:off x="3128294" y="3926033"/>
            <a:ext cx="817600" cy="5234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28" idx="0"/>
          </p:cNvCxnSpPr>
          <p:nvPr/>
        </p:nvCxnSpPr>
        <p:spPr bwMode="auto">
          <a:xfrm flipH="1">
            <a:off x="5244814" y="3922786"/>
            <a:ext cx="902853" cy="4413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endCxn id="29" idx="0"/>
          </p:cNvCxnSpPr>
          <p:nvPr/>
        </p:nvCxnSpPr>
        <p:spPr bwMode="auto">
          <a:xfrm>
            <a:off x="6436335" y="3925838"/>
            <a:ext cx="1086907" cy="4383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24" idx="2"/>
            <a:endCxn id="26" idx="0"/>
          </p:cNvCxnSpPr>
          <p:nvPr/>
        </p:nvCxnSpPr>
        <p:spPr bwMode="auto">
          <a:xfrm flipH="1">
            <a:off x="3631658" y="4818828"/>
            <a:ext cx="314236" cy="3835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28" idx="2"/>
            <a:endCxn id="30" idx="0"/>
          </p:cNvCxnSpPr>
          <p:nvPr/>
        </p:nvCxnSpPr>
        <p:spPr bwMode="auto">
          <a:xfrm>
            <a:off x="5244814" y="4733514"/>
            <a:ext cx="760679" cy="4688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30238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ECE2F-7D61-4884-BC69-EB0478E789DA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Delete in BST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9463" y="1267690"/>
            <a:ext cx="7772400" cy="135841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Delete 100</a:t>
            </a:r>
          </a:p>
          <a:p>
            <a:pPr lvl="1"/>
            <a:r>
              <a:rPr lang="en-US" dirty="0"/>
              <a:t>If pick 110 (smallest node in the right tree) to be new root</a:t>
            </a:r>
          </a:p>
          <a:p>
            <a:pPr lvl="2"/>
            <a:r>
              <a:rPr lang="en-US" sz="2000" dirty="0"/>
              <a:t>Assign 110’s right child to be the left child of 110’s parent</a:t>
            </a:r>
          </a:p>
          <a:p>
            <a:pPr lvl="2"/>
            <a:r>
              <a:rPr lang="en-US" sz="2000" dirty="0"/>
              <a:t>What about 110’s left child?</a:t>
            </a:r>
          </a:p>
          <a:p>
            <a:pPr lvl="1"/>
            <a:endParaRPr lang="en-US" dirty="0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154561" y="2728025"/>
            <a:ext cx="55226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110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2742748" y="3559320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50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6019348" y="3558887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200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133148" y="4440382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10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3725321" y="4449496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60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3411085" y="5202382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55</a:t>
            </a:r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3276600" y="2667000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4968680" y="4364182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120</a:t>
            </a: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7238548" y="4364182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230</a:t>
            </a:r>
          </a:p>
        </p:txBody>
      </p:sp>
      <p:cxnSp>
        <p:nvCxnSpPr>
          <p:cNvPr id="31" name="Straight Connector 30"/>
          <p:cNvCxnSpPr>
            <a:stCxn id="21" idx="0"/>
          </p:cNvCxnSpPr>
          <p:nvPr/>
        </p:nvCxnSpPr>
        <p:spPr bwMode="auto">
          <a:xfrm flipV="1">
            <a:off x="2963321" y="3097357"/>
            <a:ext cx="1303427" cy="4619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22" idx="0"/>
          </p:cNvCxnSpPr>
          <p:nvPr/>
        </p:nvCxnSpPr>
        <p:spPr bwMode="auto">
          <a:xfrm>
            <a:off x="4571548" y="3094976"/>
            <a:ext cx="1732494" cy="4639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1" idx="2"/>
            <a:endCxn id="23" idx="0"/>
          </p:cNvCxnSpPr>
          <p:nvPr/>
        </p:nvCxnSpPr>
        <p:spPr bwMode="auto">
          <a:xfrm flipH="1">
            <a:off x="2353721" y="3928652"/>
            <a:ext cx="609600" cy="5117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endCxn id="24" idx="0"/>
          </p:cNvCxnSpPr>
          <p:nvPr/>
        </p:nvCxnSpPr>
        <p:spPr bwMode="auto">
          <a:xfrm>
            <a:off x="3128294" y="3926033"/>
            <a:ext cx="817600" cy="5234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28" idx="0"/>
          </p:cNvCxnSpPr>
          <p:nvPr/>
        </p:nvCxnSpPr>
        <p:spPr bwMode="auto">
          <a:xfrm flipH="1">
            <a:off x="5244814" y="3922786"/>
            <a:ext cx="902853" cy="4413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endCxn id="29" idx="0"/>
          </p:cNvCxnSpPr>
          <p:nvPr/>
        </p:nvCxnSpPr>
        <p:spPr bwMode="auto">
          <a:xfrm>
            <a:off x="6436335" y="3925838"/>
            <a:ext cx="1086907" cy="4383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24" idx="2"/>
            <a:endCxn id="26" idx="0"/>
          </p:cNvCxnSpPr>
          <p:nvPr/>
        </p:nvCxnSpPr>
        <p:spPr bwMode="auto">
          <a:xfrm flipH="1">
            <a:off x="3631658" y="4818828"/>
            <a:ext cx="314236" cy="3835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79534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3F5FE-3CE5-4B69-9165-F571DE58A605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 eaLnBrk="1" hangingPunct="1"/>
            <a:r>
              <a:rPr lang="en-US"/>
              <a:t>Binary Search Tree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848600" cy="5181600"/>
          </a:xfrm>
        </p:spPr>
        <p:txBody>
          <a:bodyPr/>
          <a:lstStyle/>
          <a:p>
            <a:pPr eaLnBrk="1" hangingPunct="1"/>
            <a:r>
              <a:rPr lang="en-US" sz="2000" dirty="0"/>
              <a:t>Also known as Totally Ordered Tree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Definition:  A binary tree B is called a </a:t>
            </a:r>
            <a:r>
              <a:rPr lang="en-US" sz="2000" u="sng" dirty="0"/>
              <a:t>binary search tree</a:t>
            </a:r>
            <a:r>
              <a:rPr lang="en-US" sz="2000" dirty="0"/>
              <a:t> </a:t>
            </a:r>
            <a:r>
              <a:rPr lang="en-US" sz="2000" dirty="0" err="1"/>
              <a:t>iff</a:t>
            </a:r>
            <a:r>
              <a:rPr lang="en-US" sz="2000" dirty="0"/>
              <a:t>:</a:t>
            </a:r>
          </a:p>
          <a:p>
            <a:pPr lvl="1" eaLnBrk="1" hangingPunct="1"/>
            <a:r>
              <a:rPr lang="en-US" sz="1800" dirty="0"/>
              <a:t>There is an order relation </a:t>
            </a:r>
            <a:r>
              <a:rPr lang="en-US" sz="1800" u="sng" dirty="0"/>
              <a:t>&lt;</a:t>
            </a:r>
            <a:r>
              <a:rPr lang="en-US" sz="1800" dirty="0"/>
              <a:t> defined for the vertices of B</a:t>
            </a:r>
          </a:p>
          <a:p>
            <a:pPr lvl="1" eaLnBrk="1" hangingPunct="1"/>
            <a:r>
              <a:rPr lang="en-US" sz="1800" dirty="0"/>
              <a:t>For any vertex v, and any descendant u of </a:t>
            </a:r>
            <a:r>
              <a:rPr lang="en-US" sz="1800" dirty="0" err="1"/>
              <a:t>v.left</a:t>
            </a:r>
            <a:r>
              <a:rPr lang="en-US" sz="1800" dirty="0"/>
              <a:t>, u </a:t>
            </a:r>
            <a:r>
              <a:rPr lang="en-US" sz="1800" u="sng" dirty="0"/>
              <a:t>&lt;</a:t>
            </a:r>
            <a:r>
              <a:rPr lang="en-US" sz="1800" dirty="0"/>
              <a:t> v</a:t>
            </a:r>
          </a:p>
          <a:p>
            <a:pPr lvl="1" eaLnBrk="1" hangingPunct="1"/>
            <a:r>
              <a:rPr lang="en-US" sz="1800" dirty="0"/>
              <a:t>For any vertex v, and any descendent w of </a:t>
            </a:r>
            <a:r>
              <a:rPr lang="en-US" sz="1800" dirty="0" err="1"/>
              <a:t>v.right</a:t>
            </a:r>
            <a:r>
              <a:rPr lang="en-US" sz="1800" dirty="0"/>
              <a:t>, v </a:t>
            </a:r>
            <a:r>
              <a:rPr lang="en-US" sz="1800" u="sng" dirty="0"/>
              <a:t>&lt;</a:t>
            </a:r>
            <a:r>
              <a:rPr lang="en-US" sz="1800" dirty="0"/>
              <a:t> w</a:t>
            </a:r>
          </a:p>
          <a:p>
            <a:pPr lvl="1" eaLnBrk="1" hangingPunct="1"/>
            <a:r>
              <a:rPr lang="en-US" sz="1800" dirty="0"/>
              <a:t>Let us also assume that all keys are different</a:t>
            </a:r>
          </a:p>
        </p:txBody>
      </p:sp>
      <p:sp>
        <p:nvSpPr>
          <p:cNvPr id="3077" name="Text Box 19"/>
          <p:cNvSpPr txBox="1">
            <a:spLocks noChangeArrowheads="1"/>
          </p:cNvSpPr>
          <p:nvPr/>
        </p:nvSpPr>
        <p:spPr bwMode="auto">
          <a:xfrm>
            <a:off x="3902075" y="37338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3078" name="Text Box 20"/>
          <p:cNvSpPr txBox="1">
            <a:spLocks noChangeArrowheads="1"/>
          </p:cNvSpPr>
          <p:nvPr/>
        </p:nvSpPr>
        <p:spPr bwMode="auto">
          <a:xfrm>
            <a:off x="3292475" y="457676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3079" name="Text Box 21"/>
          <p:cNvSpPr txBox="1">
            <a:spLocks noChangeArrowheads="1"/>
          </p:cNvSpPr>
          <p:nvPr/>
        </p:nvSpPr>
        <p:spPr bwMode="auto">
          <a:xfrm>
            <a:off x="4495800" y="457676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3080" name="Text Box 22"/>
          <p:cNvSpPr txBox="1">
            <a:spLocks noChangeArrowheads="1"/>
          </p:cNvSpPr>
          <p:nvPr/>
        </p:nvSpPr>
        <p:spPr bwMode="auto">
          <a:xfrm>
            <a:off x="2667000" y="53340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3081" name="Text Box 23"/>
          <p:cNvSpPr txBox="1">
            <a:spLocks noChangeArrowheads="1"/>
          </p:cNvSpPr>
          <p:nvPr/>
        </p:nvSpPr>
        <p:spPr bwMode="auto">
          <a:xfrm>
            <a:off x="3276600" y="53340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3082" name="Text Box 24"/>
          <p:cNvSpPr txBox="1">
            <a:spLocks noChangeArrowheads="1"/>
          </p:cNvSpPr>
          <p:nvPr/>
        </p:nvSpPr>
        <p:spPr bwMode="auto">
          <a:xfrm>
            <a:off x="5105400" y="53340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3083" name="Text Box 25"/>
          <p:cNvSpPr txBox="1">
            <a:spLocks noChangeArrowheads="1"/>
          </p:cNvSpPr>
          <p:nvPr/>
        </p:nvSpPr>
        <p:spPr bwMode="auto">
          <a:xfrm>
            <a:off x="4495800" y="53340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3084" name="Line 26"/>
          <p:cNvSpPr>
            <a:spLocks noChangeShapeType="1"/>
          </p:cNvSpPr>
          <p:nvPr/>
        </p:nvSpPr>
        <p:spPr bwMode="auto">
          <a:xfrm flipH="1">
            <a:off x="3444875" y="41148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Line 27"/>
          <p:cNvSpPr>
            <a:spLocks noChangeShapeType="1"/>
          </p:cNvSpPr>
          <p:nvPr/>
        </p:nvSpPr>
        <p:spPr bwMode="auto">
          <a:xfrm>
            <a:off x="4054475" y="41148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Line 28"/>
          <p:cNvSpPr>
            <a:spLocks noChangeShapeType="1"/>
          </p:cNvSpPr>
          <p:nvPr/>
        </p:nvSpPr>
        <p:spPr bwMode="auto">
          <a:xfrm flipH="1">
            <a:off x="2835275" y="49530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Line 29"/>
          <p:cNvSpPr>
            <a:spLocks noChangeShapeType="1"/>
          </p:cNvSpPr>
          <p:nvPr/>
        </p:nvSpPr>
        <p:spPr bwMode="auto">
          <a:xfrm>
            <a:off x="3444875" y="49530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" name="Line 30"/>
          <p:cNvSpPr>
            <a:spLocks noChangeShapeType="1"/>
          </p:cNvSpPr>
          <p:nvPr/>
        </p:nvSpPr>
        <p:spPr bwMode="auto">
          <a:xfrm>
            <a:off x="4648200" y="49530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" name="Line 31"/>
          <p:cNvSpPr>
            <a:spLocks noChangeShapeType="1"/>
          </p:cNvSpPr>
          <p:nvPr/>
        </p:nvSpPr>
        <p:spPr bwMode="auto">
          <a:xfrm>
            <a:off x="4648200" y="49530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" name="Text Box 32"/>
          <p:cNvSpPr txBox="1">
            <a:spLocks noChangeArrowheads="1"/>
          </p:cNvSpPr>
          <p:nvPr/>
        </p:nvSpPr>
        <p:spPr bwMode="auto">
          <a:xfrm>
            <a:off x="3276600" y="37433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ECE2F-7D61-4884-BC69-EB0478E789DA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Delete in BST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9463" y="1267690"/>
            <a:ext cx="7772400" cy="1358417"/>
          </a:xfrm>
        </p:spPr>
        <p:txBody>
          <a:bodyPr>
            <a:normAutofit/>
          </a:bodyPr>
          <a:lstStyle/>
          <a:p>
            <a:r>
              <a:rPr lang="en-US" dirty="0"/>
              <a:t>Exercise</a:t>
            </a:r>
          </a:p>
          <a:p>
            <a:pPr lvl="1"/>
            <a:r>
              <a:rPr lang="en-US" dirty="0"/>
              <a:t>How is the tree look like after delete 50?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154561" y="2728025"/>
            <a:ext cx="55226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110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2742748" y="3559320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50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6019348" y="3558887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200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133148" y="4440382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10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3725321" y="4449496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60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3411085" y="5202382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55</a:t>
            </a:r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3276600" y="2667000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4968680" y="4364182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120</a:t>
            </a: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7238548" y="4364182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230</a:t>
            </a:r>
          </a:p>
        </p:txBody>
      </p:sp>
      <p:cxnSp>
        <p:nvCxnSpPr>
          <p:cNvPr id="31" name="Straight Connector 30"/>
          <p:cNvCxnSpPr>
            <a:stCxn id="21" idx="0"/>
          </p:cNvCxnSpPr>
          <p:nvPr/>
        </p:nvCxnSpPr>
        <p:spPr bwMode="auto">
          <a:xfrm flipV="1">
            <a:off x="2963321" y="3097357"/>
            <a:ext cx="1303427" cy="4619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22" idx="0"/>
          </p:cNvCxnSpPr>
          <p:nvPr/>
        </p:nvCxnSpPr>
        <p:spPr bwMode="auto">
          <a:xfrm>
            <a:off x="4571548" y="3094976"/>
            <a:ext cx="1732494" cy="4639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1" idx="2"/>
            <a:endCxn id="23" idx="0"/>
          </p:cNvCxnSpPr>
          <p:nvPr/>
        </p:nvCxnSpPr>
        <p:spPr bwMode="auto">
          <a:xfrm flipH="1">
            <a:off x="2353721" y="3928652"/>
            <a:ext cx="609600" cy="5117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endCxn id="24" idx="0"/>
          </p:cNvCxnSpPr>
          <p:nvPr/>
        </p:nvCxnSpPr>
        <p:spPr bwMode="auto">
          <a:xfrm>
            <a:off x="3128294" y="3926033"/>
            <a:ext cx="817600" cy="5234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28" idx="0"/>
          </p:cNvCxnSpPr>
          <p:nvPr/>
        </p:nvCxnSpPr>
        <p:spPr bwMode="auto">
          <a:xfrm flipH="1">
            <a:off x="5244814" y="3922786"/>
            <a:ext cx="902853" cy="4413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endCxn id="29" idx="0"/>
          </p:cNvCxnSpPr>
          <p:nvPr/>
        </p:nvCxnSpPr>
        <p:spPr bwMode="auto">
          <a:xfrm>
            <a:off x="6436335" y="3925838"/>
            <a:ext cx="1086907" cy="4383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24" idx="2"/>
            <a:endCxn id="26" idx="0"/>
          </p:cNvCxnSpPr>
          <p:nvPr/>
        </p:nvCxnSpPr>
        <p:spPr bwMode="auto">
          <a:xfrm flipH="1">
            <a:off x="3631658" y="4818828"/>
            <a:ext cx="314236" cy="3835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63869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BST Class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Comparable&gt;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Class </a:t>
            </a:r>
            <a:r>
              <a:rPr lang="en-US" sz="1200" b="1" dirty="0" err="1">
                <a:solidFill>
                  <a:schemeClr val="tx1"/>
                </a:solidFill>
              </a:rPr>
              <a:t>BinarySearchTree</a:t>
            </a:r>
            <a:r>
              <a:rPr lang="en-US" sz="1200" b="1" dirty="0">
                <a:solidFill>
                  <a:schemeClr val="tx1"/>
                </a:solidFill>
              </a:rPr>
              <a:t>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public: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BinarySearchTree</a:t>
            </a:r>
            <a:r>
              <a:rPr lang="en-US" sz="1200" b="1" dirty="0">
                <a:solidFill>
                  <a:schemeClr val="tx1"/>
                </a:solidFill>
              </a:rPr>
              <a:t>();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BinarySearchTree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BinarySearchTree</a:t>
            </a:r>
            <a:r>
              <a:rPr lang="en-US" sz="1200" b="1" dirty="0">
                <a:solidFill>
                  <a:schemeClr val="tx1"/>
                </a:solidFill>
              </a:rPr>
              <a:t> &amp; </a:t>
            </a:r>
            <a:r>
              <a:rPr lang="en-US" sz="1200" b="1" dirty="0" err="1">
                <a:solidFill>
                  <a:schemeClr val="tx1"/>
                </a:solidFill>
              </a:rPr>
              <a:t>rhs</a:t>
            </a:r>
            <a:r>
              <a:rPr lang="en-US" sz="1200" b="1" dirty="0">
                <a:solidFill>
                  <a:schemeClr val="tx1"/>
                </a:solidFill>
              </a:rPr>
              <a:t>);		// copy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BinarySearchTree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BinarySearchTree</a:t>
            </a:r>
            <a:r>
              <a:rPr lang="en-US" sz="1200" b="1" dirty="0">
                <a:solidFill>
                  <a:schemeClr val="tx1"/>
                </a:solidFill>
              </a:rPr>
              <a:t> &amp;&amp;</a:t>
            </a:r>
            <a:r>
              <a:rPr lang="en-US" sz="1200" b="1" dirty="0" err="1">
                <a:solidFill>
                  <a:schemeClr val="tx1"/>
                </a:solidFill>
              </a:rPr>
              <a:t>rhs</a:t>
            </a:r>
            <a:r>
              <a:rPr lang="en-US" sz="1200" b="1" dirty="0">
                <a:solidFill>
                  <a:schemeClr val="tx1"/>
                </a:solidFill>
              </a:rPr>
              <a:t>);		// move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~</a:t>
            </a:r>
            <a:r>
              <a:rPr lang="en-US" sz="1200" b="1" dirty="0" err="1">
                <a:solidFill>
                  <a:schemeClr val="tx1"/>
                </a:solidFill>
              </a:rPr>
              <a:t>BinarySearchTree</a:t>
            </a:r>
            <a:r>
              <a:rPr lang="en-US" sz="1200" b="1" dirty="0">
                <a:solidFill>
                  <a:schemeClr val="tx1"/>
                </a:solidFill>
              </a:rPr>
              <a:t>();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Comparable &amp; </a:t>
            </a:r>
            <a:r>
              <a:rPr lang="en-US" sz="1200" b="1" dirty="0" err="1">
                <a:solidFill>
                  <a:schemeClr val="tx1"/>
                </a:solidFill>
              </a:rPr>
              <a:t>findMin</a:t>
            </a:r>
            <a:r>
              <a:rPr lang="en-US" sz="1200" b="1" dirty="0">
                <a:solidFill>
                  <a:schemeClr val="tx1"/>
                </a:solidFill>
              </a:rPr>
              <a:t>()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Comparable &amp; </a:t>
            </a:r>
            <a:r>
              <a:rPr lang="en-US" sz="1200" b="1" dirty="0" err="1">
                <a:solidFill>
                  <a:schemeClr val="tx1"/>
                </a:solidFill>
              </a:rPr>
              <a:t>findMax</a:t>
            </a:r>
            <a:r>
              <a:rPr lang="en-US" sz="1200" b="1" dirty="0">
                <a:solidFill>
                  <a:schemeClr val="tx1"/>
                </a:solidFill>
              </a:rPr>
              <a:t>()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bool</a:t>
            </a:r>
            <a:r>
              <a:rPr lang="en-US" sz="1200" b="1" dirty="0">
                <a:solidFill>
                  <a:schemeClr val="tx1"/>
                </a:solidFill>
              </a:rPr>
              <a:t> contains(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Comparable &amp;x)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bool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isEmpty</a:t>
            </a:r>
            <a:r>
              <a:rPr lang="en-US" sz="1200" b="1" dirty="0">
                <a:solidFill>
                  <a:schemeClr val="tx1"/>
                </a:solidFill>
              </a:rPr>
              <a:t>()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void </a:t>
            </a:r>
            <a:r>
              <a:rPr lang="en-US" sz="1200" b="1" dirty="0" err="1">
                <a:solidFill>
                  <a:schemeClr val="tx1"/>
                </a:solidFill>
              </a:rPr>
              <a:t>printTree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ostream</a:t>
            </a:r>
            <a:r>
              <a:rPr lang="en-US" sz="1200" b="1" dirty="0">
                <a:solidFill>
                  <a:schemeClr val="tx1"/>
                </a:solidFill>
              </a:rPr>
              <a:t> &amp; out =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</a:t>
            </a:r>
            <a:r>
              <a:rPr lang="en-US" sz="1200" b="1" dirty="0" err="1">
                <a:solidFill>
                  <a:schemeClr val="tx1"/>
                </a:solidFill>
              </a:rPr>
              <a:t>cout</a:t>
            </a:r>
            <a:r>
              <a:rPr lang="en-US" sz="1200" b="1" dirty="0">
                <a:solidFill>
                  <a:schemeClr val="tx1"/>
                </a:solidFill>
              </a:rPr>
              <a:t>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void </a:t>
            </a:r>
            <a:r>
              <a:rPr lang="en-US" sz="1200" b="1" dirty="0" err="1">
                <a:solidFill>
                  <a:schemeClr val="tx1"/>
                </a:solidFill>
              </a:rPr>
              <a:t>makeEmpty</a:t>
            </a:r>
            <a:r>
              <a:rPr lang="en-US" sz="1200" b="1" dirty="0">
                <a:solidFill>
                  <a:schemeClr val="tx1"/>
                </a:solidFill>
              </a:rPr>
              <a:t>();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void insert(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Comparable &amp;x);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void insert(Comparable &amp;&amp;x);			// move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void remove(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Comparable &amp;x);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BinarySearchTree</a:t>
            </a:r>
            <a:r>
              <a:rPr lang="en-US" sz="1200" b="1" dirty="0">
                <a:solidFill>
                  <a:schemeClr val="tx1"/>
                </a:solidFill>
              </a:rPr>
              <a:t> &amp; operator=(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BinarySearchTree</a:t>
            </a:r>
            <a:r>
              <a:rPr lang="en-US" sz="1200" b="1" dirty="0">
                <a:solidFill>
                  <a:schemeClr val="tx1"/>
                </a:solidFill>
              </a:rPr>
              <a:t> &amp;</a:t>
            </a:r>
            <a:r>
              <a:rPr lang="en-US" sz="1200" b="1" dirty="0" err="1">
                <a:solidFill>
                  <a:schemeClr val="tx1"/>
                </a:solidFill>
              </a:rPr>
              <a:t>rhs</a:t>
            </a:r>
            <a:r>
              <a:rPr lang="en-US" sz="1200" b="1" dirty="0">
                <a:solidFill>
                  <a:schemeClr val="tx1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BinarySearchTree</a:t>
            </a:r>
            <a:r>
              <a:rPr lang="en-US" sz="1200" b="1" dirty="0">
                <a:solidFill>
                  <a:schemeClr val="tx1"/>
                </a:solidFill>
              </a:rPr>
              <a:t> &amp; operator=(</a:t>
            </a:r>
            <a:r>
              <a:rPr lang="en-US" sz="1200" b="1" dirty="0" err="1">
                <a:solidFill>
                  <a:schemeClr val="tx1"/>
                </a:solidFill>
              </a:rPr>
              <a:t>BinarySearchTree</a:t>
            </a:r>
            <a:r>
              <a:rPr lang="en-US" sz="1200" b="1" dirty="0">
                <a:solidFill>
                  <a:schemeClr val="tx1"/>
                </a:solidFill>
              </a:rPr>
              <a:t> &amp;&amp; </a:t>
            </a:r>
            <a:r>
              <a:rPr lang="en-US" sz="1200" b="1" dirty="0" err="1">
                <a:solidFill>
                  <a:schemeClr val="tx1"/>
                </a:solidFill>
              </a:rPr>
              <a:t>rhs</a:t>
            </a:r>
            <a:r>
              <a:rPr lang="en-US" sz="1200" b="1" dirty="0">
                <a:solidFill>
                  <a:schemeClr val="tx1"/>
                </a:solidFill>
              </a:rPr>
              <a:t>);	// move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739430-A7BA-4202-8F1B-A6355D9647C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601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r>
              <a:rPr lang="en-US" dirty="0"/>
              <a:t>BST Class Template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private: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struct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    Comparable element;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   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*left;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   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*right;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   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Comparable &amp;</a:t>
            </a:r>
            <a:r>
              <a:rPr lang="en-US" sz="1200" b="1" dirty="0" err="1">
                <a:solidFill>
                  <a:schemeClr val="tx1"/>
                </a:solidFill>
              </a:rPr>
              <a:t>theElement</a:t>
            </a:r>
            <a:r>
              <a:rPr lang="en-US" sz="1200" b="1" dirty="0">
                <a:solidFill>
                  <a:schemeClr val="tx1"/>
                </a:solidFill>
              </a:rPr>
              <a:t>,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</a:t>
            </a:r>
            <a:r>
              <a:rPr lang="en-US" sz="1200" b="1" dirty="0" err="1">
                <a:solidFill>
                  <a:schemeClr val="tx1"/>
                </a:solidFill>
              </a:rPr>
              <a:t>lt</a:t>
            </a:r>
            <a:r>
              <a:rPr lang="en-US" sz="1200" b="1" dirty="0">
                <a:solidFill>
                  <a:schemeClr val="tx1"/>
                </a:solidFill>
              </a:rPr>
              <a:t>,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</a:t>
            </a:r>
            <a:r>
              <a:rPr lang="en-US" sz="1200" b="1" dirty="0" err="1">
                <a:solidFill>
                  <a:schemeClr val="tx1"/>
                </a:solidFill>
              </a:rPr>
              <a:t>rt</a:t>
            </a:r>
            <a:r>
              <a:rPr lang="en-US" sz="1200" b="1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	: element{</a:t>
            </a:r>
            <a:r>
              <a:rPr lang="en-US" sz="1200" b="1" dirty="0" err="1">
                <a:solidFill>
                  <a:schemeClr val="tx1"/>
                </a:solidFill>
              </a:rPr>
              <a:t>theElement</a:t>
            </a:r>
            <a:r>
              <a:rPr lang="en-US" sz="1200" b="1" dirty="0">
                <a:solidFill>
                  <a:schemeClr val="tx1"/>
                </a:solidFill>
              </a:rPr>
              <a:t>}, left{</a:t>
            </a:r>
            <a:r>
              <a:rPr lang="en-US" sz="1200" b="1" dirty="0" err="1">
                <a:solidFill>
                  <a:schemeClr val="tx1"/>
                </a:solidFill>
              </a:rPr>
              <a:t>lt</a:t>
            </a:r>
            <a:r>
              <a:rPr lang="en-US" sz="1200" b="1" dirty="0">
                <a:solidFill>
                  <a:schemeClr val="tx1"/>
                </a:solidFill>
              </a:rPr>
              <a:t>}, right{</a:t>
            </a:r>
            <a:r>
              <a:rPr lang="en-US" sz="1200" b="1" dirty="0" err="1">
                <a:solidFill>
                  <a:schemeClr val="tx1"/>
                </a:solidFill>
              </a:rPr>
              <a:t>rt</a:t>
            </a:r>
            <a:r>
              <a:rPr lang="en-US" sz="1200" b="1" dirty="0">
                <a:solidFill>
                  <a:schemeClr val="tx1"/>
                </a:solidFill>
              </a:rPr>
              <a:t>} {}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   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(Comparable &amp;&amp; </a:t>
            </a:r>
            <a:r>
              <a:rPr lang="en-US" sz="1200" b="1" dirty="0" err="1">
                <a:solidFill>
                  <a:schemeClr val="tx1"/>
                </a:solidFill>
              </a:rPr>
              <a:t>theElement</a:t>
            </a:r>
            <a:r>
              <a:rPr lang="en-US" sz="1200" b="1" dirty="0">
                <a:solidFill>
                  <a:schemeClr val="tx1"/>
                </a:solidFill>
              </a:rPr>
              <a:t>,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</a:t>
            </a:r>
            <a:r>
              <a:rPr lang="en-US" sz="1200" b="1" dirty="0" err="1">
                <a:solidFill>
                  <a:schemeClr val="tx1"/>
                </a:solidFill>
              </a:rPr>
              <a:t>lt</a:t>
            </a:r>
            <a:r>
              <a:rPr lang="en-US" sz="1200" b="1" dirty="0">
                <a:solidFill>
                  <a:schemeClr val="tx1"/>
                </a:solidFill>
              </a:rPr>
              <a:t>,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</a:t>
            </a:r>
            <a:r>
              <a:rPr lang="en-US" sz="1200" b="1" dirty="0" err="1">
                <a:solidFill>
                  <a:schemeClr val="tx1"/>
                </a:solidFill>
              </a:rPr>
              <a:t>rt</a:t>
            </a:r>
            <a:r>
              <a:rPr lang="en-US" sz="1200" b="1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	: element{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::move(</a:t>
            </a:r>
            <a:r>
              <a:rPr lang="en-US" sz="1200" b="1" dirty="0" err="1">
                <a:solidFill>
                  <a:schemeClr val="tx1"/>
                </a:solidFill>
              </a:rPr>
              <a:t>theElement</a:t>
            </a:r>
            <a:r>
              <a:rPr lang="en-US" sz="1200" b="1" dirty="0">
                <a:solidFill>
                  <a:schemeClr val="tx1"/>
                </a:solidFill>
              </a:rPr>
              <a:t>)}, left{</a:t>
            </a:r>
            <a:r>
              <a:rPr lang="en-US" sz="1200" b="1" dirty="0" err="1">
                <a:solidFill>
                  <a:schemeClr val="tx1"/>
                </a:solidFill>
              </a:rPr>
              <a:t>lt</a:t>
            </a:r>
            <a:r>
              <a:rPr lang="en-US" sz="1200" b="1" dirty="0">
                <a:solidFill>
                  <a:schemeClr val="tx1"/>
                </a:solidFill>
              </a:rPr>
              <a:t>}, right{</a:t>
            </a:r>
            <a:r>
              <a:rPr lang="en-US" sz="1200" b="1" dirty="0" err="1">
                <a:solidFill>
                  <a:schemeClr val="tx1"/>
                </a:solidFill>
              </a:rPr>
              <a:t>rt</a:t>
            </a:r>
            <a:r>
              <a:rPr lang="en-US" sz="1200" b="1" dirty="0">
                <a:solidFill>
                  <a:schemeClr val="tx1"/>
                </a:solidFill>
              </a:rPr>
              <a:t>} {}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};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/>
              <a:t>BinaryNode</a:t>
            </a:r>
            <a:r>
              <a:rPr lang="en-US" sz="1200" b="1" dirty="0"/>
              <a:t> *root;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void insert(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Comparable &amp;x,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 &amp; t);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void insert(Comparable &amp;&amp;x,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 &amp;t);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void remove(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Comparable &amp;x,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 &amp; t);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</a:t>
            </a:r>
            <a:r>
              <a:rPr lang="en-US" sz="1200" b="1" dirty="0" err="1">
                <a:solidFill>
                  <a:schemeClr val="tx1"/>
                </a:solidFill>
              </a:rPr>
              <a:t>findMin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*t)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</a:t>
            </a:r>
            <a:r>
              <a:rPr lang="en-US" sz="1200" b="1" dirty="0" err="1">
                <a:solidFill>
                  <a:schemeClr val="tx1"/>
                </a:solidFill>
              </a:rPr>
              <a:t>findMax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*t)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bool</a:t>
            </a:r>
            <a:r>
              <a:rPr lang="en-US" sz="1200" b="1" dirty="0">
                <a:solidFill>
                  <a:schemeClr val="tx1"/>
                </a:solidFill>
              </a:rPr>
              <a:t> contains(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Comparable &amp;x,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*t)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void </a:t>
            </a:r>
            <a:r>
              <a:rPr lang="en-US" sz="1200" b="1" dirty="0" err="1">
                <a:solidFill>
                  <a:schemeClr val="tx1"/>
                </a:solidFill>
              </a:rPr>
              <a:t>makeEmpty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 &amp;t);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void </a:t>
            </a:r>
            <a:r>
              <a:rPr lang="en-US" sz="1200" b="1" dirty="0" err="1">
                <a:solidFill>
                  <a:schemeClr val="tx1"/>
                </a:solidFill>
              </a:rPr>
              <a:t>printTree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*t, </a:t>
            </a:r>
            <a:r>
              <a:rPr lang="en-US" sz="1200" b="1" dirty="0" err="1">
                <a:solidFill>
                  <a:schemeClr val="tx1"/>
                </a:solidFill>
              </a:rPr>
              <a:t>ostream</a:t>
            </a:r>
            <a:r>
              <a:rPr lang="en-US" sz="1200" b="1" dirty="0">
                <a:solidFill>
                  <a:schemeClr val="tx1"/>
                </a:solidFill>
              </a:rPr>
              <a:t> &amp; out)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*clone(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*t)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};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739430-A7BA-4202-8F1B-A6355D9647C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447800" y="3886200"/>
            <a:ext cx="4876800" cy="20574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781800" y="4502150"/>
            <a:ext cx="14927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200" b="1" dirty="0">
                <a:latin typeface="Arial" charset="0"/>
                <a:cs typeface="Times New Roman" charset="0"/>
              </a:rPr>
              <a:t>Internal functions</a:t>
            </a:r>
          </a:p>
          <a:p>
            <a:pPr eaLnBrk="1" hangingPunct="1"/>
            <a:r>
              <a:rPr lang="en-US" sz="1200" b="1" dirty="0">
                <a:latin typeface="Arial" charset="0"/>
                <a:cs typeface="Times New Roman" charset="0"/>
              </a:rPr>
              <a:t>used in recursive </a:t>
            </a:r>
          </a:p>
          <a:p>
            <a:pPr eaLnBrk="1" hangingPunct="1"/>
            <a:r>
              <a:rPr lang="en-US" sz="1200" b="1" dirty="0">
                <a:latin typeface="Arial" charset="0"/>
                <a:cs typeface="Times New Roman" charset="0"/>
              </a:rPr>
              <a:t>calls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6368143" y="3424535"/>
            <a:ext cx="2242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200" b="1" dirty="0">
                <a:latin typeface="Arial" charset="0"/>
                <a:cs typeface="Times New Roman" charset="0"/>
              </a:rPr>
              <a:t>Pointer passed by reference</a:t>
            </a:r>
          </a:p>
          <a:p>
            <a:pPr eaLnBrk="1" hangingPunct="1"/>
            <a:r>
              <a:rPr lang="en-US" sz="1200" b="1" dirty="0">
                <a:latin typeface="Arial" charset="0"/>
                <a:cs typeface="Times New Roman" charset="0"/>
              </a:rPr>
              <a:t>                       (why?)</a:t>
            </a: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H="1">
            <a:off x="5181600" y="3655366"/>
            <a:ext cx="1524000" cy="23083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185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7E928-43C2-40DE-8486-4C9E0DCA2D18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BST: Public members calling private recursive functions</a:t>
            </a:r>
          </a:p>
        </p:txBody>
      </p:sp>
      <p:pic>
        <p:nvPicPr>
          <p:cNvPr id="10244" name="Picture 4" descr="fig04_1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9613" y="1411288"/>
            <a:ext cx="5106987" cy="4859337"/>
          </a:xfr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/**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 Internal method to test if an item is in a </a:t>
            </a:r>
            <a:r>
              <a:rPr lang="en-US" sz="1200" b="1" dirty="0" err="1">
                <a:solidFill>
                  <a:schemeClr val="tx1"/>
                </a:solidFill>
              </a:rPr>
              <a:t>subtree</a:t>
            </a:r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 x is item to search for.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 t is the node that roots the </a:t>
            </a:r>
            <a:r>
              <a:rPr lang="en-US" sz="1200" b="1" dirty="0" err="1">
                <a:solidFill>
                  <a:schemeClr val="tx1"/>
                </a:solidFill>
              </a:rPr>
              <a:t>subtree</a:t>
            </a:r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*/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bool</a:t>
            </a:r>
            <a:r>
              <a:rPr lang="en-US" sz="1200" b="1" dirty="0">
                <a:solidFill>
                  <a:schemeClr val="tx1"/>
                </a:solidFill>
              </a:rPr>
              <a:t> contains(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Comparable &amp; x,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*t 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if( t ==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return false;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else if( x &lt; t-&gt;element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return </a:t>
            </a:r>
            <a:r>
              <a:rPr lang="en-US" sz="1200" b="1" dirty="0">
                <a:solidFill>
                  <a:srgbClr val="0000FF"/>
                </a:solidFill>
              </a:rPr>
              <a:t>contains( x, t-&gt;left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else if( t-&gt;element &lt; x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return </a:t>
            </a:r>
            <a:r>
              <a:rPr lang="en-US" sz="1200" b="1" dirty="0">
                <a:solidFill>
                  <a:srgbClr val="0000FF"/>
                </a:solidFill>
              </a:rPr>
              <a:t>contains( x, t-&gt;right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else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return true;    // Match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004B2B-3076-4139-BBF1-1219C618FB05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BST: Searching for an element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/**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 Internal method to find the smallest item in a </a:t>
            </a:r>
            <a:r>
              <a:rPr lang="en-US" sz="1200" b="1" dirty="0" err="1">
                <a:solidFill>
                  <a:schemeClr val="tx1"/>
                </a:solidFill>
              </a:rPr>
              <a:t>subtree</a:t>
            </a:r>
            <a:r>
              <a:rPr lang="en-US" sz="1200" b="1" dirty="0">
                <a:solidFill>
                  <a:schemeClr val="tx1"/>
                </a:solidFill>
              </a:rPr>
              <a:t> t.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 Return node containing the smallest item.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*/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 </a:t>
            </a:r>
            <a:r>
              <a:rPr lang="en-US" sz="1200" b="1" dirty="0" err="1">
                <a:solidFill>
                  <a:schemeClr val="tx1"/>
                </a:solidFill>
              </a:rPr>
              <a:t>findMin</a:t>
            </a:r>
            <a:r>
              <a:rPr lang="en-US" sz="1200" b="1" dirty="0">
                <a:solidFill>
                  <a:schemeClr val="tx1"/>
                </a:solidFill>
              </a:rPr>
              <a:t>(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*t 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if( t ==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return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if( t-&gt;left ==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return t;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return </a:t>
            </a:r>
            <a:r>
              <a:rPr lang="en-US" sz="1200" b="1" dirty="0" err="1">
                <a:solidFill>
                  <a:schemeClr val="tx1"/>
                </a:solidFill>
              </a:rPr>
              <a:t>findMin</a:t>
            </a:r>
            <a:r>
              <a:rPr lang="en-US" sz="1200" b="1" dirty="0">
                <a:solidFill>
                  <a:schemeClr val="tx1"/>
                </a:solidFill>
              </a:rPr>
              <a:t>( t-&gt;left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72B944-4B02-4092-AA8E-BCDC6CFC1445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BST: Find the smallest element</a:t>
            </a:r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3962400" y="3505200"/>
            <a:ext cx="11831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200" b="1" dirty="0">
                <a:solidFill>
                  <a:srgbClr val="0000FF"/>
                </a:solidFill>
                <a:latin typeface="Arial" charset="0"/>
                <a:cs typeface="Times New Roman" charset="0"/>
              </a:rPr>
              <a:t>Tail recursion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/**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 Internal method to find the largest item in a </a:t>
            </a:r>
            <a:r>
              <a:rPr lang="en-US" sz="1200" b="1" dirty="0" err="1">
                <a:solidFill>
                  <a:schemeClr val="tx1"/>
                </a:solidFill>
              </a:rPr>
              <a:t>subtree</a:t>
            </a:r>
            <a:r>
              <a:rPr lang="en-US" sz="1200" b="1" dirty="0">
                <a:solidFill>
                  <a:schemeClr val="tx1"/>
                </a:solidFill>
              </a:rPr>
              <a:t> t.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 Return node containing the largest item.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*/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 </a:t>
            </a:r>
            <a:r>
              <a:rPr lang="en-US" sz="1200" b="1" dirty="0" err="1">
                <a:solidFill>
                  <a:schemeClr val="tx1"/>
                </a:solidFill>
              </a:rPr>
              <a:t>findMax</a:t>
            </a:r>
            <a:r>
              <a:rPr lang="en-US" sz="1200" b="1" dirty="0">
                <a:solidFill>
                  <a:schemeClr val="tx1"/>
                </a:solidFill>
              </a:rPr>
              <a:t>(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*t 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if( t !=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while( t-&gt;right !=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    t = t-&gt;right;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return t;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50036-DF10-40A2-A16A-C28FD3EA3682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BST: Find the biggest element</a:t>
            </a:r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5029200" y="3048000"/>
            <a:ext cx="2084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  <a:latin typeface="Arial" charset="0"/>
                <a:cs typeface="Times New Roman" charset="0"/>
              </a:rPr>
              <a:t>Non-recursive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0394B-8392-48D4-80EC-943B61A34A0D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60400"/>
          </a:xfrm>
        </p:spPr>
        <p:txBody>
          <a:bodyPr/>
          <a:lstStyle/>
          <a:p>
            <a:pPr eaLnBrk="1" hangingPunct="1"/>
            <a:r>
              <a:rPr lang="en-US"/>
              <a:t>BST: Insertion (5)</a:t>
            </a:r>
          </a:p>
        </p:txBody>
      </p:sp>
      <p:pic>
        <p:nvPicPr>
          <p:cNvPr id="14340" name="Picture 4" descr="fig04_2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676400"/>
            <a:ext cx="7772400" cy="3387725"/>
          </a:xfrm>
          <a:noFill/>
        </p:spPr>
      </p:pic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1355725" y="5375275"/>
            <a:ext cx="2320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Before insertion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6477000" y="5721350"/>
            <a:ext cx="2065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After insertion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2EBD1-C697-4A41-A30B-3B8F119FFC74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BST: Insertion (contd.)</a:t>
            </a:r>
          </a:p>
        </p:txBody>
      </p:sp>
      <p:sp>
        <p:nvSpPr>
          <p:cNvPr id="15365" name="Text Box 9"/>
          <p:cNvSpPr txBox="1">
            <a:spLocks noChangeArrowheads="1"/>
          </p:cNvSpPr>
          <p:nvPr/>
        </p:nvSpPr>
        <p:spPr bwMode="auto">
          <a:xfrm>
            <a:off x="5715000" y="2286000"/>
            <a:ext cx="2209800" cy="2585323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0000FF"/>
                </a:solidFill>
                <a:latin typeface="Arial" charset="0"/>
                <a:cs typeface="Times New Roman" charset="0"/>
              </a:rPr>
              <a:t>Strategy: </a:t>
            </a:r>
          </a:p>
          <a:p>
            <a:pPr eaLnBrk="1" hangingPunct="1">
              <a:buFontTx/>
              <a:buChar char="•"/>
            </a:pPr>
            <a:endParaRPr lang="en-US" sz="1800" dirty="0">
              <a:solidFill>
                <a:srgbClr val="0000FF"/>
              </a:solidFill>
              <a:latin typeface="Arial" charset="0"/>
              <a:cs typeface="Times New Roman" charset="0"/>
            </a:endParaRPr>
          </a:p>
          <a:p>
            <a:pPr eaLnBrk="1" hangingPunct="1">
              <a:buFontTx/>
              <a:buChar char="•"/>
            </a:pPr>
            <a:r>
              <a:rPr lang="en-US" sz="1800" dirty="0">
                <a:solidFill>
                  <a:srgbClr val="0000FF"/>
                </a:solidFill>
                <a:latin typeface="Arial" charset="0"/>
                <a:cs typeface="Times New Roman" charset="0"/>
              </a:rPr>
              <a:t>Traverse the tree as if searching for x with contains()</a:t>
            </a:r>
          </a:p>
          <a:p>
            <a:pPr eaLnBrk="1" hangingPunct="1">
              <a:buFontTx/>
              <a:buChar char="•"/>
            </a:pPr>
            <a:endParaRPr lang="en-US" sz="1800" dirty="0">
              <a:solidFill>
                <a:srgbClr val="0000FF"/>
              </a:solidFill>
              <a:latin typeface="Arial" charset="0"/>
              <a:cs typeface="Times New Roman" charset="0"/>
            </a:endParaRPr>
          </a:p>
          <a:p>
            <a:pPr eaLnBrk="1" hangingPunct="1">
              <a:buFontTx/>
              <a:buChar char="•"/>
            </a:pPr>
            <a:r>
              <a:rPr lang="en-US" sz="1800" dirty="0">
                <a:solidFill>
                  <a:srgbClr val="0000FF"/>
                </a:solidFill>
                <a:latin typeface="Arial" charset="0"/>
                <a:cs typeface="Times New Roman" charset="0"/>
              </a:rPr>
              <a:t>Insert when you reach a null pointer t.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48768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/**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 Internal method to insert into a </a:t>
            </a:r>
            <a:r>
              <a:rPr lang="en-US" sz="1200" b="1" dirty="0" err="1">
                <a:solidFill>
                  <a:schemeClr val="tx1"/>
                </a:solidFill>
              </a:rPr>
              <a:t>subtree</a:t>
            </a:r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 x is the item to insert.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 t is the node that roots the </a:t>
            </a:r>
            <a:r>
              <a:rPr lang="en-US" sz="1200" b="1" dirty="0" err="1">
                <a:solidFill>
                  <a:schemeClr val="tx1"/>
                </a:solidFill>
              </a:rPr>
              <a:t>subtree</a:t>
            </a:r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 Set the new root of the </a:t>
            </a:r>
            <a:r>
              <a:rPr lang="en-US" sz="1200" b="1" dirty="0" err="1">
                <a:solidFill>
                  <a:schemeClr val="tx1"/>
                </a:solidFill>
              </a:rPr>
              <a:t>subtree</a:t>
            </a:r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*/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void insert(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Comparable &amp; x, </a:t>
            </a:r>
            <a:r>
              <a:rPr lang="en-US" sz="1200" b="1" dirty="0" err="1">
                <a:solidFill>
                  <a:srgbClr val="0000FF"/>
                </a:solidFill>
              </a:rPr>
              <a:t>BinaryNode</a:t>
            </a:r>
            <a:r>
              <a:rPr lang="en-US" sz="1200" b="1" dirty="0">
                <a:solidFill>
                  <a:srgbClr val="0000FF"/>
                </a:solidFill>
              </a:rPr>
              <a:t> * &amp; t </a:t>
            </a:r>
            <a:r>
              <a:rPr lang="en-US" sz="1200" b="1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if( t ==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t = new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{ x,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,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 };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else if( x &lt; t-&gt;element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insert( x, t-&gt;left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else if( t-&gt;element &lt; x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insert( x, t-&gt;right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else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;  // Duplicate; do nothing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</a:t>
            </a:r>
            <a:r>
              <a:rPr lang="en-US" sz="1200" b="1" dirty="0">
                <a:solidFill>
                  <a:srgbClr val="0000FF"/>
                </a:solidFill>
              </a:rPr>
              <a:t>How to implement the move version of insert()?</a:t>
            </a:r>
          </a:p>
          <a:p>
            <a:pPr marL="0" indent="0">
              <a:buNone/>
            </a:pPr>
            <a:endParaRPr lang="en-US" sz="12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59AC2-2570-4779-84DB-B6C7A5A00742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BST: Deletion</a:t>
            </a:r>
          </a:p>
        </p:txBody>
      </p:sp>
      <p:pic>
        <p:nvPicPr>
          <p:cNvPr id="16388" name="Picture 4" descr="fig04_2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49325" y="2039938"/>
            <a:ext cx="7312025" cy="3387725"/>
          </a:xfrm>
          <a:noFill/>
        </p:spPr>
      </p:pic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1431925" y="5451475"/>
            <a:ext cx="2693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  <a:latin typeface="Arial" charset="0"/>
                <a:cs typeface="Times New Roman" charset="0"/>
              </a:rPr>
              <a:t>Before deleting (4)</a:t>
            </a: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6019800" y="572135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  <a:latin typeface="Arial" charset="0"/>
                <a:cs typeface="Times New Roman" charset="0"/>
              </a:rPr>
              <a:t>After deleting (4)</a:t>
            </a:r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2743200" y="1454150"/>
            <a:ext cx="4284663" cy="48577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  <a:latin typeface="Arial" charset="0"/>
                <a:cs typeface="Times New Roman" charset="0"/>
              </a:rPr>
              <a:t>Deleting a node with one child</a:t>
            </a:r>
          </a:p>
        </p:txBody>
      </p:sp>
      <p:sp>
        <p:nvSpPr>
          <p:cNvPr id="16392" name="Text Box 10"/>
          <p:cNvSpPr txBox="1">
            <a:spLocks noChangeArrowheads="1"/>
          </p:cNvSpPr>
          <p:nvPr/>
        </p:nvSpPr>
        <p:spPr bwMode="auto">
          <a:xfrm>
            <a:off x="1295400" y="6172200"/>
            <a:ext cx="688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Deletion Strategy: Bypass the node being deleted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9359C-F978-4EA7-A73B-BAF1A6262D89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4099" name="Picture 20" descr="fig04_15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676400"/>
            <a:ext cx="7118350" cy="3279775"/>
          </a:xfrm>
          <a:noFill/>
        </p:spPr>
      </p:pic>
      <p:sp>
        <p:nvSpPr>
          <p:cNvPr id="4100" name="Rectangle 22"/>
          <p:cNvSpPr>
            <a:spLocks noChangeArrowheads="1"/>
          </p:cNvSpPr>
          <p:nvPr/>
        </p:nvSpPr>
        <p:spPr bwMode="auto">
          <a:xfrm>
            <a:off x="533400" y="533400"/>
            <a:ext cx="807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0" hangingPunct="0"/>
            <a:r>
              <a:rPr lang="en-US">
                <a:latin typeface="Arial" charset="0"/>
              </a:rPr>
              <a:t>Binary Search Tree</a:t>
            </a:r>
          </a:p>
        </p:txBody>
      </p:sp>
      <p:sp>
        <p:nvSpPr>
          <p:cNvPr id="4101" name="Text Box 23"/>
          <p:cNvSpPr txBox="1">
            <a:spLocks noChangeArrowheads="1"/>
          </p:cNvSpPr>
          <p:nvPr/>
        </p:nvSpPr>
        <p:spPr bwMode="auto">
          <a:xfrm>
            <a:off x="2803525" y="5680075"/>
            <a:ext cx="3757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Which one is NOT a BST?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E4B62-D7BA-4709-A0CE-F13002F9613A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BST: Deletion (contd.)</a:t>
            </a:r>
          </a:p>
        </p:txBody>
      </p:sp>
      <p:pic>
        <p:nvPicPr>
          <p:cNvPr id="17412" name="Picture 4" descr="fig04_2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" y="1219200"/>
            <a:ext cx="8991600" cy="4376738"/>
          </a:xfrm>
          <a:noFill/>
        </p:spPr>
      </p:pic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228600" y="5492750"/>
            <a:ext cx="2693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Before deleting (2)</a:t>
            </a:r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6248400" y="556895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After deleting (2)</a:t>
            </a:r>
          </a:p>
        </p:txBody>
      </p:sp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2590800" y="1454150"/>
            <a:ext cx="4691063" cy="48577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  <a:latin typeface="Arial" charset="0"/>
                <a:cs typeface="Times New Roman" charset="0"/>
              </a:rPr>
              <a:t>Deleting a node with two children</a:t>
            </a:r>
          </a:p>
        </p:txBody>
      </p:sp>
      <p:sp>
        <p:nvSpPr>
          <p:cNvPr id="17416" name="Text Box 10"/>
          <p:cNvSpPr txBox="1">
            <a:spLocks noChangeArrowheads="1"/>
          </p:cNvSpPr>
          <p:nvPr/>
        </p:nvSpPr>
        <p:spPr bwMode="auto">
          <a:xfrm>
            <a:off x="1600200" y="6042025"/>
            <a:ext cx="57959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Deletion Strategy: Replace the node with </a:t>
            </a:r>
          </a:p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smallest node in the right subtree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/**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 Internal method to remove from a </a:t>
            </a:r>
            <a:r>
              <a:rPr lang="en-US" sz="1200" b="1" dirty="0" err="1">
                <a:solidFill>
                  <a:schemeClr val="tx1"/>
                </a:solidFill>
              </a:rPr>
              <a:t>subtree</a:t>
            </a:r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 x is the item to remove.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 t is the node that roots the </a:t>
            </a:r>
            <a:r>
              <a:rPr lang="en-US" sz="1200" b="1" dirty="0" err="1">
                <a:solidFill>
                  <a:schemeClr val="tx1"/>
                </a:solidFill>
              </a:rPr>
              <a:t>subtree</a:t>
            </a:r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*/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void remove(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Comparable &amp; x,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 &amp; t )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if( t ==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return;   // Item not found; do nothing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if( x &lt; t-&gt;element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remove( x, t-&gt;left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else if( t-&gt;element &lt; x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remove( x, t-&gt;right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else if( t-&gt;left !=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 &amp;&amp; t-&gt;right !=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 )  { // two children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t-&gt;element = </a:t>
            </a:r>
            <a:r>
              <a:rPr lang="en-US" sz="1200" b="1" dirty="0" err="1">
                <a:solidFill>
                  <a:schemeClr val="tx1"/>
                </a:solidFill>
              </a:rPr>
              <a:t>findMin</a:t>
            </a:r>
            <a:r>
              <a:rPr lang="en-US" sz="1200" b="1" dirty="0">
                <a:solidFill>
                  <a:schemeClr val="tx1"/>
                </a:solidFill>
              </a:rPr>
              <a:t>( t-&gt;right )-&gt;element;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remove( t-&gt;element, t-&gt;right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else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</a:t>
            </a:r>
            <a:r>
              <a:rPr lang="en-US" sz="1200" b="1" dirty="0" err="1">
                <a:solidFill>
                  <a:schemeClr val="tx1"/>
                </a:solidFill>
              </a:rPr>
              <a:t>oldNode</a:t>
            </a:r>
            <a:r>
              <a:rPr lang="en-US" sz="1200" b="1" dirty="0">
                <a:solidFill>
                  <a:schemeClr val="tx1"/>
                </a:solidFill>
              </a:rPr>
              <a:t> = t;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t = ( t-&gt;left !=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 ) ? t-&gt;left : t-&gt;right;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delete </a:t>
            </a:r>
            <a:r>
              <a:rPr lang="en-US" sz="1200" b="1" dirty="0" err="1">
                <a:solidFill>
                  <a:schemeClr val="tx1"/>
                </a:solidFill>
              </a:rPr>
              <a:t>oldNode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BA3FA-D552-4988-8636-C62D3E49CBFB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BST: Deletion (contd.)</a:t>
            </a:r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990600" y="3788229"/>
            <a:ext cx="5029200" cy="2002971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9D505-EBB2-47A9-86D4-4509D94B290D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BST: Lazy Deletion 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Another deletion strategy</a:t>
            </a:r>
          </a:p>
          <a:p>
            <a:pPr lvl="1" eaLnBrk="1" hangingPunct="1"/>
            <a:r>
              <a:rPr lang="en-US"/>
              <a:t>Don’t delete!</a:t>
            </a:r>
          </a:p>
          <a:p>
            <a:pPr lvl="1" eaLnBrk="1" hangingPunct="1"/>
            <a:r>
              <a:rPr lang="en-US"/>
              <a:t>Just mark the node as deleted.</a:t>
            </a:r>
          </a:p>
          <a:p>
            <a:pPr lvl="1" eaLnBrk="1" hangingPunct="1"/>
            <a:r>
              <a:rPr lang="en-US"/>
              <a:t>Wastes space</a:t>
            </a:r>
          </a:p>
          <a:p>
            <a:pPr lvl="1" eaLnBrk="1" hangingPunct="1"/>
            <a:r>
              <a:rPr lang="en-US"/>
              <a:t>But useful if deletions are rare or space is not a concern.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2BCCFB-7286-4E47-9C21-DF1712026419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BST: Destructor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/**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 Destructor for the tree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*/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~</a:t>
            </a:r>
            <a:r>
              <a:rPr lang="en-US" sz="1200" b="1" dirty="0" err="1">
                <a:solidFill>
                  <a:schemeClr val="tx1"/>
                </a:solidFill>
              </a:rPr>
              <a:t>BinarySearchTree</a:t>
            </a:r>
            <a:r>
              <a:rPr lang="en-US" sz="1200" b="1" dirty="0">
                <a:solidFill>
                  <a:schemeClr val="tx1"/>
                </a:solidFill>
              </a:rPr>
              <a:t>(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makeEmpty</a:t>
            </a:r>
            <a:r>
              <a:rPr lang="en-US" sz="1200" b="1" dirty="0">
                <a:solidFill>
                  <a:schemeClr val="tx1"/>
                </a:solidFill>
              </a:rPr>
              <a:t>(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/**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 Internal method to make </a:t>
            </a:r>
            <a:r>
              <a:rPr lang="en-US" sz="1200" b="1" dirty="0" err="1">
                <a:solidFill>
                  <a:schemeClr val="tx1"/>
                </a:solidFill>
              </a:rPr>
              <a:t>subtree</a:t>
            </a:r>
            <a:r>
              <a:rPr lang="en-US" sz="1200" b="1" dirty="0">
                <a:solidFill>
                  <a:schemeClr val="tx1"/>
                </a:solidFill>
              </a:rPr>
              <a:t> empty.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*/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void </a:t>
            </a:r>
            <a:r>
              <a:rPr lang="en-US" sz="1200" b="1" dirty="0" err="1">
                <a:solidFill>
                  <a:schemeClr val="tx1"/>
                </a:solidFill>
              </a:rPr>
              <a:t>makeEmpty</a:t>
            </a:r>
            <a:r>
              <a:rPr lang="en-US" sz="1200" b="1" dirty="0">
                <a:solidFill>
                  <a:schemeClr val="tx1"/>
                </a:solidFill>
              </a:rPr>
              <a:t>(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 &amp; t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if( t !=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</a:t>
            </a:r>
            <a:r>
              <a:rPr lang="en-US" sz="1200" b="1" dirty="0" err="1">
                <a:solidFill>
                  <a:schemeClr val="tx1"/>
                </a:solidFill>
              </a:rPr>
              <a:t>makeEmpty</a:t>
            </a:r>
            <a:r>
              <a:rPr lang="en-US" sz="1200" b="1" dirty="0">
                <a:solidFill>
                  <a:schemeClr val="tx1"/>
                </a:solidFill>
              </a:rPr>
              <a:t>( t-&gt;left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</a:t>
            </a:r>
            <a:r>
              <a:rPr lang="en-US" sz="1200" b="1" dirty="0" err="1">
                <a:solidFill>
                  <a:schemeClr val="tx1"/>
                </a:solidFill>
              </a:rPr>
              <a:t>makeEmpty</a:t>
            </a:r>
            <a:r>
              <a:rPr lang="en-US" sz="1200" b="1" dirty="0">
                <a:solidFill>
                  <a:schemeClr val="tx1"/>
                </a:solidFill>
              </a:rPr>
              <a:t>( t-&gt;right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delete t;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t =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/**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 Copy constructor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*/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BinarySearchTree</a:t>
            </a:r>
            <a:r>
              <a:rPr lang="en-US" sz="1200" b="1" dirty="0">
                <a:solidFill>
                  <a:schemeClr val="tx1"/>
                </a:solidFill>
              </a:rPr>
              <a:t>(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BinarySearchTree</a:t>
            </a:r>
            <a:r>
              <a:rPr lang="en-US" sz="1200" b="1" dirty="0">
                <a:solidFill>
                  <a:schemeClr val="tx1"/>
                </a:solidFill>
              </a:rPr>
              <a:t> &amp; </a:t>
            </a:r>
            <a:r>
              <a:rPr lang="en-US" sz="1200" b="1" dirty="0" err="1">
                <a:solidFill>
                  <a:schemeClr val="tx1"/>
                </a:solidFill>
              </a:rPr>
              <a:t>rhs</a:t>
            </a:r>
            <a:r>
              <a:rPr lang="en-US" sz="1200" b="1" dirty="0">
                <a:solidFill>
                  <a:schemeClr val="tx1"/>
                </a:solidFill>
              </a:rPr>
              <a:t> ) : root{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root = clone( </a:t>
            </a:r>
            <a:r>
              <a:rPr lang="en-US" sz="1200" b="1" dirty="0" err="1">
                <a:solidFill>
                  <a:schemeClr val="tx1"/>
                </a:solidFill>
              </a:rPr>
              <a:t>rhs.root</a:t>
            </a:r>
            <a:r>
              <a:rPr lang="en-US" sz="1200" b="1" dirty="0">
                <a:solidFill>
                  <a:schemeClr val="tx1"/>
                </a:solidFill>
              </a:rPr>
              <a:t>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/**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 Internal method to clone </a:t>
            </a:r>
            <a:r>
              <a:rPr lang="en-US" sz="1200" b="1" dirty="0" err="1">
                <a:solidFill>
                  <a:schemeClr val="tx1"/>
                </a:solidFill>
              </a:rPr>
              <a:t>subtree</a:t>
            </a:r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*/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 clone(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*t 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if( t ==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return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else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return new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{ t-&gt;element, clone( t-&gt;left ), clone( t-&gt;right ) };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6EE531-2D12-4AEF-8C33-33D14ABAB97E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BST: Assignment Operator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19200" y="4920342"/>
            <a:ext cx="5562600" cy="2286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Traversal (</a:t>
            </a:r>
            <a:r>
              <a:rPr lang="en-US" dirty="0" err="1"/>
              <a:t>Inorder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// Print the tree contents in sorted order.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void </a:t>
            </a:r>
            <a:r>
              <a:rPr lang="en-US" sz="1200" b="1" dirty="0" err="1">
                <a:solidFill>
                  <a:schemeClr val="tx1"/>
                </a:solidFill>
              </a:rPr>
              <a:t>printTree</a:t>
            </a:r>
            <a:r>
              <a:rPr lang="en-US" sz="1200" b="1" dirty="0">
                <a:solidFill>
                  <a:schemeClr val="tx1"/>
                </a:solidFill>
              </a:rPr>
              <a:t>( </a:t>
            </a:r>
            <a:r>
              <a:rPr lang="en-US" sz="1200" b="1" dirty="0" err="1">
                <a:solidFill>
                  <a:schemeClr val="tx1"/>
                </a:solidFill>
              </a:rPr>
              <a:t>ostrem</a:t>
            </a:r>
            <a:r>
              <a:rPr lang="en-US" sz="1200" b="1" dirty="0">
                <a:solidFill>
                  <a:schemeClr val="tx1"/>
                </a:solidFill>
              </a:rPr>
              <a:t> &amp; out 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if( </a:t>
            </a:r>
            <a:r>
              <a:rPr lang="en-US" sz="1200" b="1" dirty="0" err="1">
                <a:solidFill>
                  <a:schemeClr val="tx1"/>
                </a:solidFill>
              </a:rPr>
              <a:t>isEmpty</a:t>
            </a:r>
            <a:r>
              <a:rPr lang="en-US" sz="1200" b="1" dirty="0">
                <a:solidFill>
                  <a:schemeClr val="tx1"/>
                </a:solidFill>
              </a:rPr>
              <a:t>( )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</a:t>
            </a:r>
            <a:r>
              <a:rPr lang="en-US" sz="1200" b="1" dirty="0" err="1">
                <a:solidFill>
                  <a:schemeClr val="tx1"/>
                </a:solidFill>
              </a:rPr>
              <a:t>cout</a:t>
            </a:r>
            <a:r>
              <a:rPr lang="en-US" sz="1200" b="1" dirty="0">
                <a:solidFill>
                  <a:schemeClr val="tx1"/>
                </a:solidFill>
              </a:rPr>
              <a:t> &lt;&lt; "Empty tree" &lt;&lt; </a:t>
            </a:r>
            <a:r>
              <a:rPr lang="en-US" sz="1200" b="1" dirty="0" err="1">
                <a:solidFill>
                  <a:schemeClr val="tx1"/>
                </a:solidFill>
              </a:rPr>
              <a:t>endl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else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</a:t>
            </a:r>
            <a:r>
              <a:rPr lang="en-US" sz="1200" b="1" dirty="0" err="1">
                <a:solidFill>
                  <a:schemeClr val="tx1"/>
                </a:solidFill>
              </a:rPr>
              <a:t>printTree</a:t>
            </a:r>
            <a:r>
              <a:rPr lang="en-US" sz="1200" b="1" dirty="0">
                <a:solidFill>
                  <a:schemeClr val="tx1"/>
                </a:solidFill>
              </a:rPr>
              <a:t>( root, out);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/**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 Internal method to print a </a:t>
            </a:r>
            <a:r>
              <a:rPr lang="en-US" sz="1200" b="1" dirty="0" err="1">
                <a:solidFill>
                  <a:schemeClr val="tx1"/>
                </a:solidFill>
              </a:rPr>
              <a:t>subtree</a:t>
            </a:r>
            <a:r>
              <a:rPr lang="en-US" sz="1200" b="1" dirty="0">
                <a:solidFill>
                  <a:schemeClr val="tx1"/>
                </a:solidFill>
              </a:rPr>
              <a:t> rooted at t in sorted order.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*/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void </a:t>
            </a:r>
            <a:r>
              <a:rPr lang="en-US" sz="1200" b="1" dirty="0" err="1">
                <a:solidFill>
                  <a:schemeClr val="tx1"/>
                </a:solidFill>
              </a:rPr>
              <a:t>printTree</a:t>
            </a:r>
            <a:r>
              <a:rPr lang="en-US" sz="1200" b="1" dirty="0">
                <a:solidFill>
                  <a:schemeClr val="tx1"/>
                </a:solidFill>
              </a:rPr>
              <a:t>(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*t, </a:t>
            </a:r>
            <a:r>
              <a:rPr lang="en-US" sz="1200" b="1" dirty="0" err="1">
                <a:solidFill>
                  <a:schemeClr val="tx1"/>
                </a:solidFill>
              </a:rPr>
              <a:t>ostream</a:t>
            </a:r>
            <a:r>
              <a:rPr lang="en-US" sz="1200" b="1" dirty="0">
                <a:solidFill>
                  <a:schemeClr val="tx1"/>
                </a:solidFill>
              </a:rPr>
              <a:t> &amp; out 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if( t !=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</a:t>
            </a:r>
            <a:r>
              <a:rPr lang="en-US" sz="1200" b="1" dirty="0" err="1">
                <a:solidFill>
                  <a:schemeClr val="tx1"/>
                </a:solidFill>
              </a:rPr>
              <a:t>printTree</a:t>
            </a:r>
            <a:r>
              <a:rPr lang="en-US" sz="1200" b="1" dirty="0">
                <a:solidFill>
                  <a:schemeClr val="tx1"/>
                </a:solidFill>
              </a:rPr>
              <a:t>( t-&gt;left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out &lt;&lt; t-&gt;element &lt;&lt; </a:t>
            </a:r>
            <a:r>
              <a:rPr lang="en-US" sz="1200" b="1" dirty="0" err="1">
                <a:solidFill>
                  <a:schemeClr val="tx1"/>
                </a:solidFill>
              </a:rPr>
              <a:t>endl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</a:t>
            </a:r>
            <a:r>
              <a:rPr lang="en-US" sz="1200" b="1" dirty="0" err="1">
                <a:solidFill>
                  <a:schemeClr val="tx1"/>
                </a:solidFill>
              </a:rPr>
              <a:t>printTree</a:t>
            </a:r>
            <a:r>
              <a:rPr lang="en-US" sz="1200" b="1" dirty="0">
                <a:solidFill>
                  <a:schemeClr val="tx1"/>
                </a:solidFill>
              </a:rPr>
              <a:t>( t-&gt;right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63E87-600F-4B2C-874E-59286BDB2E23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717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Object, </a:t>
            </a:r>
            <a:r>
              <a:rPr lang="en-US" sz="1200" b="1" dirty="0" err="1">
                <a:solidFill>
                  <a:srgbClr val="0000FF"/>
                </a:solidFill>
              </a:rPr>
              <a:t>typename</a:t>
            </a:r>
            <a:r>
              <a:rPr lang="en-US" sz="1200" b="1" dirty="0">
                <a:solidFill>
                  <a:srgbClr val="0000FF"/>
                </a:solidFill>
              </a:rPr>
              <a:t> Comparable=less&lt;Object</a:t>
            </a:r>
            <a:r>
              <a:rPr lang="en-US" sz="1200" b="1" dirty="0">
                <a:solidFill>
                  <a:schemeClr val="tx1"/>
                </a:solidFill>
              </a:rPr>
              <a:t>&gt;&gt;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class </a:t>
            </a:r>
            <a:r>
              <a:rPr lang="en-US" sz="1200" b="1" dirty="0" err="1">
                <a:solidFill>
                  <a:schemeClr val="tx1"/>
                </a:solidFill>
              </a:rPr>
              <a:t>BinarySearchTree</a:t>
            </a:r>
            <a:r>
              <a:rPr lang="en-US" sz="1200" b="1" dirty="0">
                <a:solidFill>
                  <a:schemeClr val="tx1"/>
                </a:solidFill>
              </a:rPr>
              <a:t>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public: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// same methods, with Object replacing Comparable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private: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*root;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>
                <a:solidFill>
                  <a:srgbClr val="0000FF"/>
                </a:solidFill>
              </a:rPr>
              <a:t>Comparable </a:t>
            </a:r>
            <a:r>
              <a:rPr lang="en-US" sz="1200" b="1" dirty="0" err="1">
                <a:solidFill>
                  <a:srgbClr val="0000FF"/>
                </a:solidFill>
              </a:rPr>
              <a:t>isLessThan</a:t>
            </a:r>
            <a:r>
              <a:rPr lang="en-US" sz="1200" b="1" dirty="0">
                <a:solidFill>
                  <a:srgbClr val="0000FF"/>
                </a:solidFill>
              </a:rPr>
              <a:t>;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// same methods, with Object replacing Comparable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bool</a:t>
            </a:r>
            <a:r>
              <a:rPr lang="en-US" sz="1200" b="1" dirty="0">
                <a:solidFill>
                  <a:schemeClr val="tx1"/>
                </a:solidFill>
              </a:rPr>
              <a:t> contains(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Comparable &amp; x,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*t 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	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		if( t ==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			return false;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		else if( </a:t>
            </a:r>
            <a:r>
              <a:rPr lang="en-US" sz="1200" b="1" dirty="0" err="1">
                <a:solidFill>
                  <a:srgbClr val="0000FF"/>
                </a:solidFill>
              </a:rPr>
              <a:t>isLessThan</a:t>
            </a:r>
            <a:r>
              <a:rPr lang="en-US" sz="1200" b="1" dirty="0">
                <a:solidFill>
                  <a:srgbClr val="0000FF"/>
                </a:solidFill>
              </a:rPr>
              <a:t>(x, t-&gt;element </a:t>
            </a:r>
            <a:r>
              <a:rPr lang="en-US" sz="1200" b="1" dirty="0">
                <a:solidFill>
                  <a:schemeClr val="tx1"/>
                </a:solidFill>
              </a:rPr>
              <a:t>))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			return contains( x, t-&gt;left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		else if( </a:t>
            </a:r>
            <a:r>
              <a:rPr lang="en-US" sz="1200" b="1" dirty="0" err="1">
                <a:solidFill>
                  <a:srgbClr val="0000FF"/>
                </a:solidFill>
              </a:rPr>
              <a:t>isLessThan</a:t>
            </a:r>
            <a:r>
              <a:rPr lang="en-US" sz="1200" b="1" dirty="0">
                <a:solidFill>
                  <a:srgbClr val="0000FF"/>
                </a:solidFill>
              </a:rPr>
              <a:t>(t-&gt;element ,x ))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			return contains( x, t-&gt;right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		else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			return true;    // Match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	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};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9CC875-6DEE-4743-958C-68F226E09B10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2457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 eaLnBrk="1" hangingPunct="1"/>
            <a:r>
              <a:rPr lang="en-US" sz="2800"/>
              <a:t>BST: Search using function objects</a:t>
            </a:r>
          </a:p>
        </p:txBody>
      </p:sp>
    </p:spTree>
    <p:extLst>
      <p:ext uri="{BB962C8B-B14F-4D97-AF65-F5344CB8AC3E}">
        <p14:creationId xmlns:p14="http://schemas.microsoft.com/office/powerpoint/2010/main" val="27635071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C06013-688F-4BFF-97B6-B11169FC2522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BST: Insertion Bias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Start with an empty tree.</a:t>
            </a:r>
          </a:p>
          <a:p>
            <a:pPr eaLnBrk="1" hangingPunct="1"/>
            <a:r>
              <a:rPr lang="en-US"/>
              <a:t>Insert elements in sorted order</a:t>
            </a:r>
          </a:p>
          <a:p>
            <a:pPr eaLnBrk="1" hangingPunct="1"/>
            <a:r>
              <a:rPr lang="en-US"/>
              <a:t>What tree do you get?</a:t>
            </a:r>
          </a:p>
          <a:p>
            <a:pPr eaLnBrk="1" hangingPunct="1"/>
            <a:r>
              <a:rPr lang="en-US"/>
              <a:t>How do you fix it?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2CE53-D8A2-4755-824B-538FD3C4847F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BST: Deletion Bias</a:t>
            </a:r>
          </a:p>
        </p:txBody>
      </p:sp>
      <p:pic>
        <p:nvPicPr>
          <p:cNvPr id="23556" name="Picture 4" descr="fig04_29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219200"/>
            <a:ext cx="8305800" cy="1993900"/>
          </a:xfrm>
          <a:noFill/>
        </p:spPr>
      </p:pic>
      <p:pic>
        <p:nvPicPr>
          <p:cNvPr id="23557" name="Picture 9" descr="fig04_30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4005263"/>
            <a:ext cx="8153400" cy="2395537"/>
          </a:xfrm>
          <a:noFill/>
        </p:spPr>
      </p:pic>
      <p:sp>
        <p:nvSpPr>
          <p:cNvPr id="23558" name="Text Box 11"/>
          <p:cNvSpPr txBox="1">
            <a:spLocks noChangeArrowheads="1"/>
          </p:cNvSpPr>
          <p:nvPr/>
        </p:nvSpPr>
        <p:spPr bwMode="auto">
          <a:xfrm>
            <a:off x="838200" y="351155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  <a:latin typeface="Arial" charset="0"/>
                <a:cs typeface="Times New Roman" charset="0"/>
              </a:rPr>
              <a:t>After large number of alternating insertions and deletions</a:t>
            </a:r>
          </a:p>
        </p:txBody>
      </p:sp>
      <p:sp>
        <p:nvSpPr>
          <p:cNvPr id="23559" name="AutoShape 12"/>
          <p:cNvSpPr>
            <a:spLocks noChangeArrowheads="1"/>
          </p:cNvSpPr>
          <p:nvPr/>
        </p:nvSpPr>
        <p:spPr bwMode="auto">
          <a:xfrm>
            <a:off x="2971800" y="4038600"/>
            <a:ext cx="457200" cy="838200"/>
          </a:xfrm>
          <a:prstGeom prst="downArrow">
            <a:avLst>
              <a:gd name="adj1" fmla="val 50000"/>
              <a:gd name="adj2" fmla="val 4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Text Box 13"/>
          <p:cNvSpPr txBox="1">
            <a:spLocks noChangeArrowheads="1"/>
          </p:cNvSpPr>
          <p:nvPr/>
        </p:nvSpPr>
        <p:spPr bwMode="auto">
          <a:xfrm>
            <a:off x="3124200" y="5867400"/>
            <a:ext cx="4657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Why this bias? How do you fix it?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92F98A-CA26-4D54-8CDE-1DC55AF4AD59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Reading assignment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Sections 4.4, 4.7, and 4.8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25D90E-43FE-40DB-A703-26C9A829E581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Binary Search Tree</a:t>
            </a:r>
          </a:p>
        </p:txBody>
      </p:sp>
      <p:sp>
        <p:nvSpPr>
          <p:cNvPr id="512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/>
              <a:t>Consequences:</a:t>
            </a:r>
          </a:p>
          <a:p>
            <a:pPr lvl="1" eaLnBrk="1" hangingPunct="1"/>
            <a:r>
              <a:rPr lang="en-US" sz="1800"/>
              <a:t>The smallest element in a binary search tree (BST) is the “left-most” node</a:t>
            </a:r>
          </a:p>
          <a:p>
            <a:pPr lvl="1" eaLnBrk="1" hangingPunct="1"/>
            <a:endParaRPr lang="en-US" sz="1800"/>
          </a:p>
          <a:p>
            <a:pPr lvl="1" eaLnBrk="1" hangingPunct="1"/>
            <a:r>
              <a:rPr lang="en-US" sz="1800"/>
              <a:t>The largest element in a BST is the “right-most” node</a:t>
            </a:r>
          </a:p>
          <a:p>
            <a:pPr lvl="1" eaLnBrk="1" hangingPunct="1"/>
            <a:endParaRPr lang="en-US" sz="1800"/>
          </a:p>
          <a:p>
            <a:pPr lvl="1" eaLnBrk="1" hangingPunct="1"/>
            <a:r>
              <a:rPr lang="en-US" sz="1800"/>
              <a:t>Inorder traversal of a BST encounters nodes in increasing order</a:t>
            </a:r>
          </a:p>
        </p:txBody>
      </p:sp>
      <p:sp>
        <p:nvSpPr>
          <p:cNvPr id="5125" name="Text Box 1029"/>
          <p:cNvSpPr txBox="1">
            <a:spLocks noChangeArrowheads="1"/>
          </p:cNvSpPr>
          <p:nvPr/>
        </p:nvSpPr>
        <p:spPr bwMode="auto">
          <a:xfrm>
            <a:off x="4359275" y="4038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5126" name="Text Box 1030"/>
          <p:cNvSpPr txBox="1">
            <a:spLocks noChangeArrowheads="1"/>
          </p:cNvSpPr>
          <p:nvPr/>
        </p:nvSpPr>
        <p:spPr bwMode="auto">
          <a:xfrm>
            <a:off x="3749675" y="48815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5127" name="Text Box 1031"/>
          <p:cNvSpPr txBox="1">
            <a:spLocks noChangeArrowheads="1"/>
          </p:cNvSpPr>
          <p:nvPr/>
        </p:nvSpPr>
        <p:spPr bwMode="auto">
          <a:xfrm>
            <a:off x="4953000" y="48815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5128" name="Text Box 1032"/>
          <p:cNvSpPr txBox="1">
            <a:spLocks noChangeArrowheads="1"/>
          </p:cNvSpPr>
          <p:nvPr/>
        </p:nvSpPr>
        <p:spPr bwMode="auto">
          <a:xfrm>
            <a:off x="3124200" y="5638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5129" name="Text Box 1033"/>
          <p:cNvSpPr txBox="1">
            <a:spLocks noChangeArrowheads="1"/>
          </p:cNvSpPr>
          <p:nvPr/>
        </p:nvSpPr>
        <p:spPr bwMode="auto">
          <a:xfrm>
            <a:off x="3733800" y="5638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5130" name="Text Box 1034"/>
          <p:cNvSpPr txBox="1">
            <a:spLocks noChangeArrowheads="1"/>
          </p:cNvSpPr>
          <p:nvPr/>
        </p:nvSpPr>
        <p:spPr bwMode="auto">
          <a:xfrm>
            <a:off x="5562600" y="5638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5131" name="Text Box 1035"/>
          <p:cNvSpPr txBox="1">
            <a:spLocks noChangeArrowheads="1"/>
          </p:cNvSpPr>
          <p:nvPr/>
        </p:nvSpPr>
        <p:spPr bwMode="auto">
          <a:xfrm>
            <a:off x="4953000" y="5638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5132" name="Line 1036"/>
          <p:cNvSpPr>
            <a:spLocks noChangeShapeType="1"/>
          </p:cNvSpPr>
          <p:nvPr/>
        </p:nvSpPr>
        <p:spPr bwMode="auto">
          <a:xfrm flipH="1">
            <a:off x="3902075" y="4419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037"/>
          <p:cNvSpPr>
            <a:spLocks noChangeShapeType="1"/>
          </p:cNvSpPr>
          <p:nvPr/>
        </p:nvSpPr>
        <p:spPr bwMode="auto">
          <a:xfrm>
            <a:off x="4511675" y="4419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038"/>
          <p:cNvSpPr>
            <a:spLocks noChangeShapeType="1"/>
          </p:cNvSpPr>
          <p:nvPr/>
        </p:nvSpPr>
        <p:spPr bwMode="auto">
          <a:xfrm flipH="1">
            <a:off x="3292475" y="5257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1039"/>
          <p:cNvSpPr>
            <a:spLocks noChangeShapeType="1"/>
          </p:cNvSpPr>
          <p:nvPr/>
        </p:nvSpPr>
        <p:spPr bwMode="auto">
          <a:xfrm>
            <a:off x="3902075" y="5257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1040"/>
          <p:cNvSpPr>
            <a:spLocks noChangeShapeType="1"/>
          </p:cNvSpPr>
          <p:nvPr/>
        </p:nvSpPr>
        <p:spPr bwMode="auto">
          <a:xfrm>
            <a:off x="5105400" y="5257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1041"/>
          <p:cNvSpPr>
            <a:spLocks noChangeShapeType="1"/>
          </p:cNvSpPr>
          <p:nvPr/>
        </p:nvSpPr>
        <p:spPr bwMode="auto">
          <a:xfrm>
            <a:off x="5105400" y="5257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Text Box 1042"/>
          <p:cNvSpPr txBox="1">
            <a:spLocks noChangeArrowheads="1"/>
          </p:cNvSpPr>
          <p:nvPr/>
        </p:nvSpPr>
        <p:spPr bwMode="auto">
          <a:xfrm>
            <a:off x="3733800" y="40481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ECE2F-7D61-4884-BC69-EB0478E789D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Binary Search using BST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26670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/>
              <a:t>Assumes nodes are organized in a totally ordered binary tree</a:t>
            </a:r>
          </a:p>
          <a:p>
            <a:pPr lvl="1" eaLnBrk="1" hangingPunct="1"/>
            <a:r>
              <a:rPr lang="en-US" dirty="0"/>
              <a:t>Begin at root node</a:t>
            </a:r>
          </a:p>
          <a:p>
            <a:pPr lvl="1" eaLnBrk="1" hangingPunct="1"/>
            <a:r>
              <a:rPr lang="en-US" dirty="0"/>
              <a:t>Descend using comparison to make left/right decision</a:t>
            </a:r>
          </a:p>
          <a:p>
            <a:pPr lvl="2" eaLnBrk="1" hangingPunct="1"/>
            <a:r>
              <a:rPr lang="en-US" sz="1800" dirty="0"/>
              <a:t>if (</a:t>
            </a:r>
            <a:r>
              <a:rPr lang="en-US" sz="1800" dirty="0" err="1"/>
              <a:t>search_value</a:t>
            </a:r>
            <a:r>
              <a:rPr lang="en-US" sz="1800" dirty="0"/>
              <a:t> &lt; </a:t>
            </a:r>
            <a:r>
              <a:rPr lang="en-US" sz="1800" dirty="0" err="1"/>
              <a:t>node_value</a:t>
            </a:r>
            <a:r>
              <a:rPr lang="en-US" sz="1800" dirty="0"/>
              <a:t>) go to the left child</a:t>
            </a:r>
          </a:p>
          <a:p>
            <a:pPr lvl="2" eaLnBrk="1" hangingPunct="1"/>
            <a:r>
              <a:rPr lang="en-US" sz="1800" dirty="0"/>
              <a:t>else if (</a:t>
            </a:r>
            <a:r>
              <a:rPr lang="en-US" sz="1800" dirty="0" err="1"/>
              <a:t>search_value</a:t>
            </a:r>
            <a:r>
              <a:rPr lang="en-US" sz="1800" dirty="0"/>
              <a:t> &gt; </a:t>
            </a:r>
            <a:r>
              <a:rPr lang="en-US" sz="1800" dirty="0" err="1"/>
              <a:t>node_value</a:t>
            </a:r>
            <a:r>
              <a:rPr lang="en-US" sz="1800" dirty="0"/>
              <a:t>) go to the right child</a:t>
            </a:r>
          </a:p>
          <a:p>
            <a:pPr lvl="2" eaLnBrk="1" hangingPunct="1"/>
            <a:r>
              <a:rPr lang="en-US" sz="1800" dirty="0"/>
              <a:t>else return true (success)</a:t>
            </a:r>
          </a:p>
          <a:p>
            <a:pPr lvl="1" eaLnBrk="1" hangingPunct="1"/>
            <a:r>
              <a:rPr lang="en-US" dirty="0"/>
              <a:t>Until descending move is impossible</a:t>
            </a:r>
          </a:p>
          <a:p>
            <a:pPr lvl="1" eaLnBrk="1" hangingPunct="1"/>
            <a:r>
              <a:rPr lang="en-US" dirty="0"/>
              <a:t>Return false (failure)</a:t>
            </a:r>
          </a:p>
        </p:txBody>
      </p:sp>
      <p:sp>
        <p:nvSpPr>
          <p:cNvPr id="5" name="Text Box 1029"/>
          <p:cNvSpPr txBox="1">
            <a:spLocks noChangeArrowheads="1"/>
          </p:cNvSpPr>
          <p:nvPr/>
        </p:nvSpPr>
        <p:spPr bwMode="auto">
          <a:xfrm>
            <a:off x="4359275" y="4038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7" name="Text Box 1030"/>
          <p:cNvSpPr txBox="1">
            <a:spLocks noChangeArrowheads="1"/>
          </p:cNvSpPr>
          <p:nvPr/>
        </p:nvSpPr>
        <p:spPr bwMode="auto">
          <a:xfrm>
            <a:off x="3749675" y="48815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8" name="Text Box 1031"/>
          <p:cNvSpPr txBox="1">
            <a:spLocks noChangeArrowheads="1"/>
          </p:cNvSpPr>
          <p:nvPr/>
        </p:nvSpPr>
        <p:spPr bwMode="auto">
          <a:xfrm>
            <a:off x="4953000" y="48815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9" name="Text Box 1032"/>
          <p:cNvSpPr txBox="1">
            <a:spLocks noChangeArrowheads="1"/>
          </p:cNvSpPr>
          <p:nvPr/>
        </p:nvSpPr>
        <p:spPr bwMode="auto">
          <a:xfrm>
            <a:off x="3124200" y="5638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10" name="Text Box 1033"/>
          <p:cNvSpPr txBox="1">
            <a:spLocks noChangeArrowheads="1"/>
          </p:cNvSpPr>
          <p:nvPr/>
        </p:nvSpPr>
        <p:spPr bwMode="auto">
          <a:xfrm>
            <a:off x="3733800" y="5638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11" name="Text Box 1034"/>
          <p:cNvSpPr txBox="1">
            <a:spLocks noChangeArrowheads="1"/>
          </p:cNvSpPr>
          <p:nvPr/>
        </p:nvSpPr>
        <p:spPr bwMode="auto">
          <a:xfrm>
            <a:off x="5562600" y="5638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12" name="Text Box 1035"/>
          <p:cNvSpPr txBox="1">
            <a:spLocks noChangeArrowheads="1"/>
          </p:cNvSpPr>
          <p:nvPr/>
        </p:nvSpPr>
        <p:spPr bwMode="auto">
          <a:xfrm>
            <a:off x="4953000" y="5638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13" name="Line 1036"/>
          <p:cNvSpPr>
            <a:spLocks noChangeShapeType="1"/>
          </p:cNvSpPr>
          <p:nvPr/>
        </p:nvSpPr>
        <p:spPr bwMode="auto">
          <a:xfrm flipH="1">
            <a:off x="3902075" y="4419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037"/>
          <p:cNvSpPr>
            <a:spLocks noChangeShapeType="1"/>
          </p:cNvSpPr>
          <p:nvPr/>
        </p:nvSpPr>
        <p:spPr bwMode="auto">
          <a:xfrm>
            <a:off x="4511675" y="4419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038"/>
          <p:cNvSpPr>
            <a:spLocks noChangeShapeType="1"/>
          </p:cNvSpPr>
          <p:nvPr/>
        </p:nvSpPr>
        <p:spPr bwMode="auto">
          <a:xfrm flipH="1">
            <a:off x="3292475" y="5257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039"/>
          <p:cNvSpPr>
            <a:spLocks noChangeShapeType="1"/>
          </p:cNvSpPr>
          <p:nvPr/>
        </p:nvSpPr>
        <p:spPr bwMode="auto">
          <a:xfrm>
            <a:off x="3902075" y="5257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040"/>
          <p:cNvSpPr>
            <a:spLocks noChangeShapeType="1"/>
          </p:cNvSpPr>
          <p:nvPr/>
        </p:nvSpPr>
        <p:spPr bwMode="auto">
          <a:xfrm>
            <a:off x="5105400" y="5257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041"/>
          <p:cNvSpPr>
            <a:spLocks noChangeShapeType="1"/>
          </p:cNvSpPr>
          <p:nvPr/>
        </p:nvSpPr>
        <p:spPr bwMode="auto">
          <a:xfrm>
            <a:off x="5105400" y="5257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042"/>
          <p:cNvSpPr txBox="1">
            <a:spLocks noChangeArrowheads="1"/>
          </p:cNvSpPr>
          <p:nvPr/>
        </p:nvSpPr>
        <p:spPr bwMode="auto">
          <a:xfrm>
            <a:off x="3733800" y="40481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3F5FE-3CE5-4B69-9165-F571DE58A605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 eaLnBrk="1" hangingPunct="1"/>
            <a:r>
              <a:rPr lang="en-US" dirty="0"/>
              <a:t>Search in BST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848600" cy="5181600"/>
          </a:xfrm>
        </p:spPr>
        <p:txBody>
          <a:bodyPr/>
          <a:lstStyle/>
          <a:p>
            <a:pPr eaLnBrk="1" hangingPunct="1"/>
            <a:r>
              <a:rPr lang="en-US" sz="1800" dirty="0"/>
              <a:t>Exercise: show all nodes visited when trying to find 55 in the following BST </a:t>
            </a:r>
          </a:p>
          <a:p>
            <a:pPr eaLnBrk="1" hangingPunct="1"/>
            <a:r>
              <a:rPr lang="en-US" sz="1800" dirty="0"/>
              <a:t>Exercise: show all nodes visited when trying to find 105</a:t>
            </a:r>
          </a:p>
        </p:txBody>
      </p:sp>
      <p:sp>
        <p:nvSpPr>
          <p:cNvPr id="3077" name="Text Box 19"/>
          <p:cNvSpPr txBox="1">
            <a:spLocks noChangeArrowheads="1"/>
          </p:cNvSpPr>
          <p:nvPr/>
        </p:nvSpPr>
        <p:spPr bwMode="auto">
          <a:xfrm>
            <a:off x="4002613" y="2173843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100</a:t>
            </a:r>
          </a:p>
        </p:txBody>
      </p:sp>
      <p:sp>
        <p:nvSpPr>
          <p:cNvPr id="3078" name="Text Box 20"/>
          <p:cNvSpPr txBox="1">
            <a:spLocks noChangeArrowheads="1"/>
          </p:cNvSpPr>
          <p:nvPr/>
        </p:nvSpPr>
        <p:spPr bwMode="auto">
          <a:xfrm>
            <a:off x="2590800" y="3005138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50</a:t>
            </a:r>
          </a:p>
        </p:txBody>
      </p:sp>
      <p:sp>
        <p:nvSpPr>
          <p:cNvPr id="3079" name="Text Box 21"/>
          <p:cNvSpPr txBox="1">
            <a:spLocks noChangeArrowheads="1"/>
          </p:cNvSpPr>
          <p:nvPr/>
        </p:nvSpPr>
        <p:spPr bwMode="auto">
          <a:xfrm>
            <a:off x="5867400" y="3004705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200</a:t>
            </a:r>
          </a:p>
        </p:txBody>
      </p:sp>
      <p:sp>
        <p:nvSpPr>
          <p:cNvPr id="3080" name="Text Box 22"/>
          <p:cNvSpPr txBox="1">
            <a:spLocks noChangeArrowheads="1"/>
          </p:cNvSpPr>
          <p:nvPr/>
        </p:nvSpPr>
        <p:spPr bwMode="auto">
          <a:xfrm>
            <a:off x="1981200" y="3886200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10</a:t>
            </a:r>
          </a:p>
        </p:txBody>
      </p:sp>
      <p:sp>
        <p:nvSpPr>
          <p:cNvPr id="3081" name="Text Box 23"/>
          <p:cNvSpPr txBox="1">
            <a:spLocks noChangeArrowheads="1"/>
          </p:cNvSpPr>
          <p:nvPr/>
        </p:nvSpPr>
        <p:spPr bwMode="auto">
          <a:xfrm>
            <a:off x="3573373" y="3895314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70</a:t>
            </a:r>
          </a:p>
        </p:txBody>
      </p:sp>
      <p:sp>
        <p:nvSpPr>
          <p:cNvPr id="3082" name="Text Box 24"/>
          <p:cNvSpPr txBox="1">
            <a:spLocks noChangeArrowheads="1"/>
          </p:cNvSpPr>
          <p:nvPr/>
        </p:nvSpPr>
        <p:spPr bwMode="auto">
          <a:xfrm>
            <a:off x="2811373" y="5410200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55</a:t>
            </a:r>
          </a:p>
        </p:txBody>
      </p:sp>
      <p:sp>
        <p:nvSpPr>
          <p:cNvPr id="3083" name="Text Box 25"/>
          <p:cNvSpPr txBox="1">
            <a:spLocks noChangeArrowheads="1"/>
          </p:cNvSpPr>
          <p:nvPr/>
        </p:nvSpPr>
        <p:spPr bwMode="auto">
          <a:xfrm>
            <a:off x="3259137" y="4648200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60</a:t>
            </a:r>
          </a:p>
        </p:txBody>
      </p:sp>
      <p:sp>
        <p:nvSpPr>
          <p:cNvPr id="3090" name="Text Box 32"/>
          <p:cNvSpPr txBox="1">
            <a:spLocks noChangeArrowheads="1"/>
          </p:cNvSpPr>
          <p:nvPr/>
        </p:nvSpPr>
        <p:spPr bwMode="auto">
          <a:xfrm>
            <a:off x="3124652" y="2112818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4816732" y="3810000"/>
            <a:ext cx="55226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110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7086600" y="3810000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230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5568851" y="4648200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120</a:t>
            </a:r>
          </a:p>
        </p:txBody>
      </p:sp>
      <p:cxnSp>
        <p:nvCxnSpPr>
          <p:cNvPr id="3" name="Straight Connector 2"/>
          <p:cNvCxnSpPr>
            <a:stCxn id="3078" idx="0"/>
          </p:cNvCxnSpPr>
          <p:nvPr/>
        </p:nvCxnSpPr>
        <p:spPr bwMode="auto">
          <a:xfrm flipV="1">
            <a:off x="2811373" y="2543175"/>
            <a:ext cx="1303427" cy="4619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>
            <a:endCxn id="3079" idx="0"/>
          </p:cNvCxnSpPr>
          <p:nvPr/>
        </p:nvCxnSpPr>
        <p:spPr bwMode="auto">
          <a:xfrm>
            <a:off x="4419600" y="2540794"/>
            <a:ext cx="1732494" cy="4639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3078" idx="2"/>
            <a:endCxn id="3080" idx="0"/>
          </p:cNvCxnSpPr>
          <p:nvPr/>
        </p:nvCxnSpPr>
        <p:spPr bwMode="auto">
          <a:xfrm flipH="1">
            <a:off x="2201773" y="3374470"/>
            <a:ext cx="609600" cy="5117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endCxn id="3081" idx="0"/>
          </p:cNvCxnSpPr>
          <p:nvPr/>
        </p:nvCxnSpPr>
        <p:spPr bwMode="auto">
          <a:xfrm>
            <a:off x="2976346" y="3371851"/>
            <a:ext cx="817600" cy="5234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19" idx="0"/>
          </p:cNvCxnSpPr>
          <p:nvPr/>
        </p:nvCxnSpPr>
        <p:spPr bwMode="auto">
          <a:xfrm flipH="1">
            <a:off x="5092866" y="3368604"/>
            <a:ext cx="902853" cy="4413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endCxn id="21" idx="0"/>
          </p:cNvCxnSpPr>
          <p:nvPr/>
        </p:nvCxnSpPr>
        <p:spPr bwMode="auto">
          <a:xfrm>
            <a:off x="6284387" y="3371656"/>
            <a:ext cx="1086907" cy="4383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3081" idx="2"/>
            <a:endCxn id="3083" idx="0"/>
          </p:cNvCxnSpPr>
          <p:nvPr/>
        </p:nvCxnSpPr>
        <p:spPr bwMode="auto">
          <a:xfrm flipH="1">
            <a:off x="3479710" y="4264646"/>
            <a:ext cx="314236" cy="3835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3083" idx="2"/>
            <a:endCxn id="3082" idx="0"/>
          </p:cNvCxnSpPr>
          <p:nvPr/>
        </p:nvCxnSpPr>
        <p:spPr bwMode="auto">
          <a:xfrm flipH="1">
            <a:off x="3031946" y="5017532"/>
            <a:ext cx="447764" cy="392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9" idx="2"/>
            <a:endCxn id="22" idx="0"/>
          </p:cNvCxnSpPr>
          <p:nvPr/>
        </p:nvCxnSpPr>
        <p:spPr bwMode="auto">
          <a:xfrm>
            <a:off x="5092866" y="4179332"/>
            <a:ext cx="760679" cy="4688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25415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4712C-B23F-46B9-B499-95E75CD6996A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Binary Search using BST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1800" dirty="0"/>
          </a:p>
          <a:p>
            <a:pPr eaLnBrk="1" hangingPunct="1"/>
            <a:r>
              <a:rPr lang="en-US" sz="1800" dirty="0"/>
              <a:t>Runtime &lt;= descending path length &lt;= depth of tree or height of the tree</a:t>
            </a:r>
          </a:p>
          <a:p>
            <a:pPr eaLnBrk="1" hangingPunct="1"/>
            <a:endParaRPr lang="en-US" sz="1800" dirty="0"/>
          </a:p>
          <a:p>
            <a:pPr eaLnBrk="1" hangingPunct="1"/>
            <a:r>
              <a:rPr lang="en-US" sz="1800" dirty="0"/>
              <a:t>If tree height is O(</a:t>
            </a:r>
            <a:r>
              <a:rPr lang="en-US" sz="1800" dirty="0" err="1"/>
              <a:t>lg</a:t>
            </a:r>
            <a:r>
              <a:rPr lang="en-US" sz="1800" dirty="0"/>
              <a:t>(N)), runtime &lt;= O(log size)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ECE2F-7D61-4884-BC69-EB0478E789D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Insert in BST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66800"/>
          </a:xfrm>
        </p:spPr>
        <p:txBody>
          <a:bodyPr/>
          <a:lstStyle/>
          <a:p>
            <a:r>
              <a:rPr lang="en-US" dirty="0"/>
              <a:t>Where to insert 130?</a:t>
            </a:r>
          </a:p>
          <a:p>
            <a:pPr lvl="1"/>
            <a:r>
              <a:rPr lang="en-US" dirty="0"/>
              <a:t>Not all spots are equal! Need to maintain the total order of BST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096276" y="2859643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100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2684463" y="3690938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50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5961063" y="3690505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200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074863" y="4572000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10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3667036" y="4581114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70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2905036" y="6096000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55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3352800" y="5334000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60</a:t>
            </a:r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3218315" y="2798618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4910395" y="4495800"/>
            <a:ext cx="55226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110</a:t>
            </a: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7180263" y="4495800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230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5662514" y="5334000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120</a:t>
            </a:r>
          </a:p>
        </p:txBody>
      </p:sp>
      <p:cxnSp>
        <p:nvCxnSpPr>
          <p:cNvPr id="31" name="Straight Connector 30"/>
          <p:cNvCxnSpPr>
            <a:stCxn id="21" idx="0"/>
          </p:cNvCxnSpPr>
          <p:nvPr/>
        </p:nvCxnSpPr>
        <p:spPr bwMode="auto">
          <a:xfrm flipV="1">
            <a:off x="2905036" y="3228975"/>
            <a:ext cx="1303427" cy="4619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22" idx="0"/>
          </p:cNvCxnSpPr>
          <p:nvPr/>
        </p:nvCxnSpPr>
        <p:spPr bwMode="auto">
          <a:xfrm>
            <a:off x="4513263" y="3226594"/>
            <a:ext cx="1732494" cy="4639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1" idx="2"/>
            <a:endCxn id="23" idx="0"/>
          </p:cNvCxnSpPr>
          <p:nvPr/>
        </p:nvCxnSpPr>
        <p:spPr bwMode="auto">
          <a:xfrm flipH="1">
            <a:off x="2295436" y="4060270"/>
            <a:ext cx="609600" cy="5117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endCxn id="24" idx="0"/>
          </p:cNvCxnSpPr>
          <p:nvPr/>
        </p:nvCxnSpPr>
        <p:spPr bwMode="auto">
          <a:xfrm>
            <a:off x="3070009" y="4057651"/>
            <a:ext cx="817600" cy="5234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28" idx="0"/>
          </p:cNvCxnSpPr>
          <p:nvPr/>
        </p:nvCxnSpPr>
        <p:spPr bwMode="auto">
          <a:xfrm flipH="1">
            <a:off x="5186529" y="4054404"/>
            <a:ext cx="902853" cy="4413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endCxn id="29" idx="0"/>
          </p:cNvCxnSpPr>
          <p:nvPr/>
        </p:nvCxnSpPr>
        <p:spPr bwMode="auto">
          <a:xfrm>
            <a:off x="6378050" y="4057456"/>
            <a:ext cx="1086907" cy="4383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24" idx="2"/>
            <a:endCxn id="26" idx="0"/>
          </p:cNvCxnSpPr>
          <p:nvPr/>
        </p:nvCxnSpPr>
        <p:spPr bwMode="auto">
          <a:xfrm flipH="1">
            <a:off x="3573373" y="4950446"/>
            <a:ext cx="314236" cy="3835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6" idx="2"/>
            <a:endCxn id="25" idx="0"/>
          </p:cNvCxnSpPr>
          <p:nvPr/>
        </p:nvCxnSpPr>
        <p:spPr bwMode="auto">
          <a:xfrm flipH="1">
            <a:off x="3125609" y="5703332"/>
            <a:ext cx="447764" cy="392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28" idx="2"/>
            <a:endCxn id="30" idx="0"/>
          </p:cNvCxnSpPr>
          <p:nvPr/>
        </p:nvCxnSpPr>
        <p:spPr bwMode="auto">
          <a:xfrm>
            <a:off x="5186529" y="4865132"/>
            <a:ext cx="760679" cy="4688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0" name="Text Box 19"/>
          <p:cNvSpPr txBox="1">
            <a:spLocks noChangeArrowheads="1"/>
          </p:cNvSpPr>
          <p:nvPr/>
        </p:nvSpPr>
        <p:spPr bwMode="auto">
          <a:xfrm>
            <a:off x="7505700" y="2469096"/>
            <a:ext cx="697627" cy="36933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  <a:latin typeface="Arial" charset="0"/>
              </a:rPr>
              <a:t>130?</a:t>
            </a:r>
          </a:p>
        </p:txBody>
      </p:sp>
      <p:sp>
        <p:nvSpPr>
          <p:cNvPr id="43" name="Text Box 19"/>
          <p:cNvSpPr txBox="1">
            <a:spLocks noChangeArrowheads="1"/>
          </p:cNvSpPr>
          <p:nvPr/>
        </p:nvSpPr>
        <p:spPr bwMode="auto">
          <a:xfrm>
            <a:off x="6737000" y="5312158"/>
            <a:ext cx="697627" cy="369332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  <a:latin typeface="Arial" charset="0"/>
              </a:rPr>
              <a:t>130?</a:t>
            </a:r>
          </a:p>
        </p:txBody>
      </p:sp>
    </p:spTree>
    <p:extLst>
      <p:ext uri="{BB962C8B-B14F-4D97-AF65-F5344CB8AC3E}">
        <p14:creationId xmlns:p14="http://schemas.microsoft.com/office/powerpoint/2010/main" val="2051135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ECE2F-7D61-4884-BC69-EB0478E789D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Insert in BST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599"/>
            <a:ext cx="7772400" cy="138434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Where should 130 be inserted?</a:t>
            </a:r>
          </a:p>
          <a:p>
            <a:pPr lvl="1"/>
            <a:r>
              <a:rPr lang="en-US" dirty="0"/>
              <a:t>Insert in the middle of the tree (1) sometimes requires tree restructuring, and (2) cannot be decided without doing a full failed search </a:t>
            </a:r>
          </a:p>
          <a:p>
            <a:pPr lvl="1"/>
            <a:r>
              <a:rPr lang="en-US" dirty="0"/>
              <a:t>Insert as a leaf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096276" y="2859643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100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2684463" y="3690938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50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5961063" y="3690505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200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074863" y="4572000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10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3667036" y="4581114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70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2905036" y="6096000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55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3352800" y="5334000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60</a:t>
            </a:r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3218315" y="2798618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4910395" y="4495800"/>
            <a:ext cx="55226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110</a:t>
            </a: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7180263" y="4495800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230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5662514" y="5334000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120</a:t>
            </a:r>
          </a:p>
        </p:txBody>
      </p:sp>
      <p:cxnSp>
        <p:nvCxnSpPr>
          <p:cNvPr id="31" name="Straight Connector 30"/>
          <p:cNvCxnSpPr>
            <a:stCxn id="21" idx="0"/>
          </p:cNvCxnSpPr>
          <p:nvPr/>
        </p:nvCxnSpPr>
        <p:spPr bwMode="auto">
          <a:xfrm flipV="1">
            <a:off x="2905036" y="3228975"/>
            <a:ext cx="1303427" cy="4619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22" idx="0"/>
          </p:cNvCxnSpPr>
          <p:nvPr/>
        </p:nvCxnSpPr>
        <p:spPr bwMode="auto">
          <a:xfrm>
            <a:off x="4513263" y="3226594"/>
            <a:ext cx="1732494" cy="4639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1" idx="2"/>
            <a:endCxn id="23" idx="0"/>
          </p:cNvCxnSpPr>
          <p:nvPr/>
        </p:nvCxnSpPr>
        <p:spPr bwMode="auto">
          <a:xfrm flipH="1">
            <a:off x="2295436" y="4060270"/>
            <a:ext cx="609600" cy="5117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endCxn id="24" idx="0"/>
          </p:cNvCxnSpPr>
          <p:nvPr/>
        </p:nvCxnSpPr>
        <p:spPr bwMode="auto">
          <a:xfrm>
            <a:off x="3070009" y="4057651"/>
            <a:ext cx="817600" cy="5234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28" idx="0"/>
          </p:cNvCxnSpPr>
          <p:nvPr/>
        </p:nvCxnSpPr>
        <p:spPr bwMode="auto">
          <a:xfrm flipH="1">
            <a:off x="5186529" y="4054404"/>
            <a:ext cx="902853" cy="4413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endCxn id="29" idx="0"/>
          </p:cNvCxnSpPr>
          <p:nvPr/>
        </p:nvCxnSpPr>
        <p:spPr bwMode="auto">
          <a:xfrm>
            <a:off x="6378050" y="4057456"/>
            <a:ext cx="1086907" cy="4383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24" idx="2"/>
            <a:endCxn id="26" idx="0"/>
          </p:cNvCxnSpPr>
          <p:nvPr/>
        </p:nvCxnSpPr>
        <p:spPr bwMode="auto">
          <a:xfrm flipH="1">
            <a:off x="3573373" y="4950446"/>
            <a:ext cx="314236" cy="3835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6" idx="2"/>
            <a:endCxn id="25" idx="0"/>
          </p:cNvCxnSpPr>
          <p:nvPr/>
        </p:nvCxnSpPr>
        <p:spPr bwMode="auto">
          <a:xfrm flipH="1">
            <a:off x="3125609" y="5703332"/>
            <a:ext cx="447764" cy="392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28" idx="2"/>
            <a:endCxn id="30" idx="0"/>
          </p:cNvCxnSpPr>
          <p:nvPr/>
        </p:nvCxnSpPr>
        <p:spPr bwMode="auto">
          <a:xfrm>
            <a:off x="5186529" y="4865132"/>
            <a:ext cx="760679" cy="4688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0" name="Text Box 19"/>
          <p:cNvSpPr txBox="1">
            <a:spLocks noChangeArrowheads="1"/>
          </p:cNvSpPr>
          <p:nvPr/>
        </p:nvSpPr>
        <p:spPr bwMode="auto">
          <a:xfrm>
            <a:off x="5313700" y="4043385"/>
            <a:ext cx="697627" cy="369332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  <a:latin typeface="Arial" charset="0"/>
              </a:rPr>
              <a:t>130?</a:t>
            </a:r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6082764" y="6063734"/>
            <a:ext cx="697627" cy="369332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  <a:latin typeface="Arial" charset="0"/>
              </a:rPr>
              <a:t>130?</a:t>
            </a:r>
          </a:p>
        </p:txBody>
      </p:sp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5113848" y="3191904"/>
            <a:ext cx="697627" cy="369332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  <a:latin typeface="Arial" charset="0"/>
              </a:rPr>
              <a:t>130?</a:t>
            </a:r>
          </a:p>
        </p:txBody>
      </p:sp>
      <p:sp>
        <p:nvSpPr>
          <p:cNvPr id="43" name="Text Box 19"/>
          <p:cNvSpPr txBox="1">
            <a:spLocks noChangeArrowheads="1"/>
          </p:cNvSpPr>
          <p:nvPr/>
        </p:nvSpPr>
        <p:spPr bwMode="auto">
          <a:xfrm>
            <a:off x="5916061" y="4765597"/>
            <a:ext cx="697627" cy="369332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  <a:latin typeface="Arial" charset="0"/>
              </a:rPr>
              <a:t>130?</a:t>
            </a:r>
          </a:p>
        </p:txBody>
      </p:sp>
    </p:spTree>
    <p:extLst>
      <p:ext uri="{BB962C8B-B14F-4D97-AF65-F5344CB8AC3E}">
        <p14:creationId xmlns:p14="http://schemas.microsoft.com/office/powerpoint/2010/main" val="3720010291"/>
      </p:ext>
    </p:extLst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Data\Microsoft\Templates\class_simple.pot</Template>
  <TotalTime>0</TotalTime>
  <Words>2606</Words>
  <Application>Microsoft Macintosh PowerPoint</Application>
  <PresentationFormat>On-screen Show (4:3)</PresentationFormat>
  <Paragraphs>607</Paragraphs>
  <Slides>39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Arial Narrow</vt:lpstr>
      <vt:lpstr>Times New Roman</vt:lpstr>
      <vt:lpstr>class_simple</vt:lpstr>
      <vt:lpstr>Trees 3: The Binary Search Tree</vt:lpstr>
      <vt:lpstr>Binary Search Tree</vt:lpstr>
      <vt:lpstr>PowerPoint Presentation</vt:lpstr>
      <vt:lpstr>Binary Search Tree</vt:lpstr>
      <vt:lpstr>Binary Search using BST</vt:lpstr>
      <vt:lpstr>Search in BST</vt:lpstr>
      <vt:lpstr>Binary Search using BST</vt:lpstr>
      <vt:lpstr>Insert in BST</vt:lpstr>
      <vt:lpstr>Insert in BST</vt:lpstr>
      <vt:lpstr>Insert in BST</vt:lpstr>
      <vt:lpstr>Insert in BST</vt:lpstr>
      <vt:lpstr>Insert in BST</vt:lpstr>
      <vt:lpstr>Delete in BST</vt:lpstr>
      <vt:lpstr>Delete in BST</vt:lpstr>
      <vt:lpstr>Delete in BST</vt:lpstr>
      <vt:lpstr>Delete in BST</vt:lpstr>
      <vt:lpstr>Delete in BST</vt:lpstr>
      <vt:lpstr>Delete in BST</vt:lpstr>
      <vt:lpstr>Delete in BST</vt:lpstr>
      <vt:lpstr>Delete in BST</vt:lpstr>
      <vt:lpstr>BST Class Template</vt:lpstr>
      <vt:lpstr>BST Class Template (Cont’d)</vt:lpstr>
      <vt:lpstr>BST: Public members calling private recursive functions</vt:lpstr>
      <vt:lpstr>BST: Searching for an element</vt:lpstr>
      <vt:lpstr>BST: Find the smallest element</vt:lpstr>
      <vt:lpstr>BST: Find the biggest element</vt:lpstr>
      <vt:lpstr>BST: Insertion (5)</vt:lpstr>
      <vt:lpstr>BST: Insertion (contd.)</vt:lpstr>
      <vt:lpstr>BST: Deletion</vt:lpstr>
      <vt:lpstr>BST: Deletion (contd.)</vt:lpstr>
      <vt:lpstr>BST: Deletion (contd.)</vt:lpstr>
      <vt:lpstr>BST: Lazy Deletion </vt:lpstr>
      <vt:lpstr>BST: Destructor</vt:lpstr>
      <vt:lpstr>BST: Assignment Operator</vt:lpstr>
      <vt:lpstr>Tree Traversal (Inorder)</vt:lpstr>
      <vt:lpstr>BST: Search using function objects</vt:lpstr>
      <vt:lpstr>BST: Insertion Bias</vt:lpstr>
      <vt:lpstr>BST: Deletion Bias</vt:lpstr>
      <vt:lpstr>Reading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2015-02-23T15:42:26Z</dcterms:created>
  <dcterms:modified xsi:type="dcterms:W3CDTF">2023-10-18T16:29:48Z</dcterms:modified>
</cp:coreProperties>
</file>