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45"/>
  </p:notesMasterIdLst>
  <p:handoutMasterIdLst>
    <p:handoutMasterId r:id="rId46"/>
  </p:handoutMasterIdLst>
  <p:sldIdLst>
    <p:sldId id="348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303" r:id="rId10"/>
    <p:sldId id="372" r:id="rId11"/>
    <p:sldId id="304" r:id="rId12"/>
    <p:sldId id="305" r:id="rId13"/>
    <p:sldId id="365" r:id="rId14"/>
    <p:sldId id="366" r:id="rId15"/>
    <p:sldId id="367" r:id="rId16"/>
    <p:sldId id="368" r:id="rId17"/>
    <p:sldId id="369" r:id="rId18"/>
    <p:sldId id="370" r:id="rId19"/>
    <p:sldId id="373" r:id="rId20"/>
    <p:sldId id="381" r:id="rId21"/>
    <p:sldId id="297" r:id="rId22"/>
    <p:sldId id="298" r:id="rId23"/>
    <p:sldId id="299" r:id="rId24"/>
    <p:sldId id="300" r:id="rId25"/>
    <p:sldId id="301" r:id="rId26"/>
    <p:sldId id="374" r:id="rId27"/>
    <p:sldId id="302" r:id="rId28"/>
    <p:sldId id="380" r:id="rId29"/>
    <p:sldId id="375" r:id="rId30"/>
    <p:sldId id="377" r:id="rId31"/>
    <p:sldId id="376" r:id="rId32"/>
    <p:sldId id="378" r:id="rId33"/>
    <p:sldId id="379" r:id="rId34"/>
    <p:sldId id="364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71" r:id="rId43"/>
    <p:sldId id="356" r:id="rId4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66FF33"/>
    <a:srgbClr val="CCFF99"/>
    <a:srgbClr val="008000"/>
    <a:srgbClr val="33CC33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8" autoAdjust="0"/>
    <p:restoredTop sz="65513" autoAdjust="0"/>
  </p:normalViewPr>
  <p:slideViewPr>
    <p:cSldViewPr>
      <p:cViewPr varScale="1">
        <p:scale>
          <a:sx n="83" d="100"/>
          <a:sy n="83" d="100"/>
        </p:scale>
        <p:origin x="10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27.xml"/><Relationship Id="rId18" Type="http://schemas.openxmlformats.org/officeDocument/2006/relationships/slide" Target="slides/slide32.xml"/><Relationship Id="rId3" Type="http://schemas.openxmlformats.org/officeDocument/2006/relationships/slide" Target="slides/slide10.xml"/><Relationship Id="rId7" Type="http://schemas.openxmlformats.org/officeDocument/2006/relationships/slide" Target="slides/slide14.xml"/><Relationship Id="rId12" Type="http://schemas.openxmlformats.org/officeDocument/2006/relationships/slide" Target="slides/slide21.xml"/><Relationship Id="rId17" Type="http://schemas.openxmlformats.org/officeDocument/2006/relationships/slide" Target="slides/slide31.xml"/><Relationship Id="rId2" Type="http://schemas.openxmlformats.org/officeDocument/2006/relationships/slide" Target="slides/slide9.xml"/><Relationship Id="rId16" Type="http://schemas.openxmlformats.org/officeDocument/2006/relationships/slide" Target="slides/slide30.xml"/><Relationship Id="rId20" Type="http://schemas.openxmlformats.org/officeDocument/2006/relationships/slide" Target="slides/slide35.xml"/><Relationship Id="rId1" Type="http://schemas.openxmlformats.org/officeDocument/2006/relationships/slide" Target="slides/slide8.xml"/><Relationship Id="rId6" Type="http://schemas.openxmlformats.org/officeDocument/2006/relationships/slide" Target="slides/slide13.xml"/><Relationship Id="rId11" Type="http://schemas.openxmlformats.org/officeDocument/2006/relationships/slide" Target="slides/slide18.xml"/><Relationship Id="rId5" Type="http://schemas.openxmlformats.org/officeDocument/2006/relationships/slide" Target="slides/slide12.xml"/><Relationship Id="rId15" Type="http://schemas.openxmlformats.org/officeDocument/2006/relationships/slide" Target="slides/slide29.xml"/><Relationship Id="rId10" Type="http://schemas.openxmlformats.org/officeDocument/2006/relationships/slide" Target="slides/slide17.xml"/><Relationship Id="rId19" Type="http://schemas.openxmlformats.org/officeDocument/2006/relationships/slide" Target="slides/slide33.xml"/><Relationship Id="rId4" Type="http://schemas.openxmlformats.org/officeDocument/2006/relationships/slide" Target="slides/slide11.xml"/><Relationship Id="rId9" Type="http://schemas.openxmlformats.org/officeDocument/2006/relationships/slide" Target="slides/slide16.xml"/><Relationship Id="rId14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2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52A43D1-35EA-4246-989C-7D92F930F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8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90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A54050D-84CF-4ADE-97CB-2D5D5C082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22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173E8CD-6441-4F52-B01D-79D7B1388765}" type="slidenum">
              <a:rPr lang="en-US" sz="1300" smtClean="0"/>
              <a:pPr/>
              <a:t>1</a:t>
            </a:fld>
            <a:endParaRPr 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2C51DA-2E64-4632-8505-E1834C00E723}" type="slidenum">
              <a:rPr lang="en-US" sz="1300" smtClean="0"/>
              <a:pPr/>
              <a:t>10</a:t>
            </a:fld>
            <a:endParaRPr 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6C89163-1888-436D-98F7-E551D5A99004}" type="slidenum">
              <a:rPr lang="en-US" sz="1300" smtClean="0"/>
              <a:pPr/>
              <a:t>11</a:t>
            </a:fld>
            <a:endParaRPr lang="en-US" sz="13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F0496AE-A296-490C-95D8-32D00B5BEB4C}" type="slidenum">
              <a:rPr lang="en-US" sz="1300" smtClean="0"/>
              <a:pPr/>
              <a:t>12</a:t>
            </a:fld>
            <a:endParaRPr 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0489F27-BF65-423E-B537-169A67F6596B}" type="slidenum">
              <a:rPr lang="en-US" sz="1300" smtClean="0"/>
              <a:pPr/>
              <a:t>13</a:t>
            </a:fld>
            <a:endParaRPr lang="en-US" sz="13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6C70695-A574-4B6A-AF12-36EDC6EC6DB3}" type="slidenum">
              <a:rPr lang="en-US" sz="1300" smtClean="0"/>
              <a:pPr/>
              <a:t>14</a:t>
            </a:fld>
            <a:endParaRPr lang="en-US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045852-F275-40E8-A839-6376C86BC501}" type="slidenum">
              <a:rPr lang="en-US" sz="1300" smtClean="0"/>
              <a:pPr/>
              <a:t>15</a:t>
            </a:fld>
            <a:endParaRPr 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E7F3614-DD9A-45A8-96E4-5115842C87FA}" type="slidenum">
              <a:rPr lang="en-US" sz="1300" smtClean="0"/>
              <a:pPr/>
              <a:t>16</a:t>
            </a:fld>
            <a:endParaRPr lang="en-US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F4FCB55-5998-4F64-BCFB-BAFEF21DDD62}" type="slidenum">
              <a:rPr lang="en-US" sz="1300" smtClean="0"/>
              <a:pPr/>
              <a:t>17</a:t>
            </a:fld>
            <a:endParaRPr lang="en-US" sz="13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3A1A3DF-8BDA-4A2E-B804-9D661E55473F}" type="slidenum">
              <a:rPr lang="en-US" sz="1300" smtClean="0"/>
              <a:pPr/>
              <a:t>18</a:t>
            </a:fld>
            <a:endParaRPr lang="en-US" sz="13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4050D-84CF-4ADE-97CB-2D5D5C082ED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1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4D8294F-4575-4591-9E8A-51717A11D459}" type="slidenum">
              <a:rPr lang="en-US" sz="1300" smtClean="0"/>
              <a:pPr/>
              <a:t>2</a:t>
            </a:fld>
            <a:endParaRPr lang="en-US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4050D-84CF-4ADE-97CB-2D5D5C082E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214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23AC70-AA6A-417E-B823-444A6810A178}" type="slidenum">
              <a:rPr lang="en-US" sz="1300" smtClean="0"/>
              <a:pPr/>
              <a:t>21</a:t>
            </a:fld>
            <a:endParaRPr lang="en-US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A992A44-1263-45DE-AE52-783D8D4352A4}" type="slidenum">
              <a:rPr lang="en-US" sz="1300" smtClean="0"/>
              <a:pPr/>
              <a:t>22</a:t>
            </a:fld>
            <a:endParaRPr 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EDE3726-154B-42B1-AC9D-F974774952DE}" type="slidenum">
              <a:rPr lang="en-US" sz="1300" smtClean="0"/>
              <a:pPr/>
              <a:t>23</a:t>
            </a:fld>
            <a:endParaRPr lang="en-US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642096D-F379-4F75-B3DC-6630DF108340}" type="slidenum">
              <a:rPr lang="en-US" sz="1300" smtClean="0"/>
              <a:pPr/>
              <a:t>24</a:t>
            </a:fld>
            <a:endParaRPr lang="en-US" sz="13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263CEAD-D8F6-400D-A3ED-9A8694EAFB5C}" type="slidenum">
              <a:rPr lang="en-US" sz="1300" smtClean="0"/>
              <a:pPr/>
              <a:t>25</a:t>
            </a:fld>
            <a:endParaRPr 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263CEAD-D8F6-400D-A3ED-9A8694EAFB5C}" type="slidenum">
              <a:rPr lang="en-US" sz="1300" smtClean="0"/>
              <a:pPr/>
              <a:t>26</a:t>
            </a:fld>
            <a:endParaRPr lang="en-US" sz="13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29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27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28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693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29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8044254-4A7E-40A4-B7A1-0CE68C4D9593}" type="slidenum">
              <a:rPr lang="en-US" sz="1300" smtClean="0"/>
              <a:pPr/>
              <a:t>3</a:t>
            </a:fld>
            <a:endParaRPr 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30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61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31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858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32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065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2B7BFF6-33FD-4AD2-946C-97E0E4A0E830}" type="slidenum">
              <a:rPr lang="en-US" sz="1300" smtClean="0"/>
              <a:pPr/>
              <a:t>33</a:t>
            </a:fld>
            <a:endParaRPr lang="en-US" sz="13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499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07D9306-3862-4797-A4B6-76B538344812}" type="slidenum">
              <a:rPr lang="en-US" sz="1300" smtClean="0"/>
              <a:pPr/>
              <a:t>34</a:t>
            </a:fld>
            <a:endParaRPr 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4050D-84CF-4ADE-97CB-2D5D5C082ED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489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A85C11D-F89B-42DA-90F4-E5E86494829F}" type="slidenum">
              <a:rPr lang="en-US" sz="1300" smtClean="0"/>
              <a:pPr/>
              <a:t>42</a:t>
            </a:fld>
            <a:endParaRPr lang="en-US" sz="13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2793687-7483-4121-ADD4-966818EE3C37}" type="slidenum">
              <a:rPr lang="en-US" sz="1300" smtClean="0"/>
              <a:pPr/>
              <a:t>43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365495E-2373-4BBF-BBDE-7C3C3D6E52E5}" type="slidenum">
              <a:rPr lang="en-US" sz="1300" smtClean="0"/>
              <a:pPr/>
              <a:t>4</a:t>
            </a:fld>
            <a:endParaRPr lang="en-US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1347C2C-1CCC-4958-84CA-EBEB341EC20A}" type="slidenum">
              <a:rPr lang="en-US" sz="1300" smtClean="0"/>
              <a:pPr/>
              <a:t>5</a:t>
            </a:fld>
            <a:endParaRPr 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194F783-D44D-4D2C-AF6C-701CCD340DE5}" type="slidenum">
              <a:rPr lang="en-US" sz="1300" smtClean="0"/>
              <a:pPr/>
              <a:t>6</a:t>
            </a:fld>
            <a:endParaRPr 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7BD8BF9-EE3A-4A9C-8B89-96C0924C8A9B}" type="slidenum">
              <a:rPr lang="en-US" sz="1300" smtClean="0"/>
              <a:pPr/>
              <a:t>7</a:t>
            </a:fld>
            <a:endParaRPr lang="en-US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750A650-6864-4CCE-922C-8A96E44A88B6}" type="slidenum">
              <a:rPr lang="en-US" sz="1300" smtClean="0"/>
              <a:pPr/>
              <a:t>8</a:t>
            </a:fld>
            <a:endParaRPr 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D2C51DA-2E64-4632-8505-E1834C00E723}" type="slidenum">
              <a:rPr lang="en-US" sz="1300" smtClean="0"/>
              <a:pPr/>
              <a:t>9</a:t>
            </a:fld>
            <a:endParaRPr 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1203-9127-4648-A46C-478A0A33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5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33CC2-2A23-41AC-91AD-BF0714DB5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4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F8375-C1B2-4EF7-8C5E-62D99E01E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7A22B-6409-4E40-A0A8-6FFB4098D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DE1B-0F55-4F83-A255-CA93529D9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B40E4-D87A-4041-81CC-E531E17D1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4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C7FF-70DE-482B-86F7-BDB6575DF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2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DFE5-21E2-48CC-B510-66371AD7E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E947B-14E8-44D4-97C3-31D26C009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2FEC-1463-4C87-8543-10B6125BE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5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EBE0-2F52-4FA9-ADC5-757D57A6D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5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2CBE903-5B9C-4DDF-8209-DAD8DD079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41DAE-390A-4E2A-A553-4E07934B7F1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990600"/>
          </a:xfrm>
        </p:spPr>
        <p:txBody>
          <a:bodyPr/>
          <a:lstStyle/>
          <a:p>
            <a:pPr eaLnBrk="1" hangingPunct="1"/>
            <a:r>
              <a:rPr lang="en-US"/>
              <a:t>Trees 2</a:t>
            </a:r>
            <a:br>
              <a:rPr lang="en-US"/>
            </a:br>
            <a:r>
              <a:rPr lang="en-US"/>
              <a:t>Binary trees 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457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/>
              <a:t> Section 4.2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88272-61B5-4FCF-BA65-CA549E0A583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724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Tree structure</a:t>
            </a:r>
          </a:p>
          <a:p>
            <a:pPr lvl="1" eaLnBrk="1" hangingPunct="1"/>
            <a:r>
              <a:rPr lang="en-US" dirty="0"/>
              <a:t>Vector indices carry tree structure</a:t>
            </a:r>
          </a:p>
          <a:p>
            <a:pPr lvl="1" eaLnBrk="1" hangingPunct="1"/>
            <a:r>
              <a:rPr lang="en-US" dirty="0"/>
              <a:t>Index order = </a:t>
            </a:r>
            <a:r>
              <a:rPr lang="en-US" dirty="0" err="1"/>
              <a:t>levelorder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/>
              <a:t>Tree structure is implicit</a:t>
            </a:r>
          </a:p>
          <a:p>
            <a:pPr lvl="1" eaLnBrk="1" hangingPunct="1"/>
            <a:r>
              <a:rPr lang="en-US" dirty="0"/>
              <a:t>Uses integer arithmetic for tree navigation</a:t>
            </a:r>
          </a:p>
          <a:p>
            <a:pPr lvl="1" eaLnBrk="1" hangingPunct="1"/>
            <a:r>
              <a:rPr lang="en-US" dirty="0"/>
              <a:t>No need to explicitly store the tree node pointers.</a:t>
            </a:r>
          </a:p>
        </p:txBody>
      </p:sp>
    </p:spTree>
    <p:extLst>
      <p:ext uri="{BB962C8B-B14F-4D97-AF65-F5344CB8AC3E}">
        <p14:creationId xmlns:p14="http://schemas.microsoft.com/office/powerpoint/2010/main" val="173185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82EDD-7137-4415-B607-EFD8FD57663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Tree navigation</a:t>
            </a:r>
          </a:p>
          <a:p>
            <a:pPr lvl="1" eaLnBrk="1" hangingPunct="1"/>
            <a:r>
              <a:rPr lang="en-US" dirty="0"/>
              <a:t>The root at v[0]</a:t>
            </a:r>
          </a:p>
          <a:p>
            <a:pPr lvl="1" eaLnBrk="1" hangingPunct="1"/>
            <a:r>
              <a:rPr lang="en-US" dirty="0"/>
              <a:t>Parent of v[k] = v[(k – 1)/2]</a:t>
            </a:r>
          </a:p>
          <a:p>
            <a:pPr lvl="1" eaLnBrk="1" hangingPunct="1"/>
            <a:r>
              <a:rPr lang="en-US" dirty="0"/>
              <a:t>Left child of v[k] = v[2*k + 1]</a:t>
            </a:r>
          </a:p>
          <a:p>
            <a:pPr lvl="1" eaLnBrk="1" hangingPunct="1"/>
            <a:r>
              <a:rPr lang="en-US" dirty="0"/>
              <a:t>Right child of v[k] = v[2*k + 2]</a:t>
            </a:r>
          </a:p>
          <a:p>
            <a:pPr lvl="1" eaLnBrk="1" hangingPunct="1"/>
            <a:endParaRPr lang="en-US" dirty="0"/>
          </a:p>
        </p:txBody>
      </p:sp>
      <p:sp>
        <p:nvSpPr>
          <p:cNvPr id="11269" name="Text Box 29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1270" name="Text Box 31"/>
          <p:cNvSpPr txBox="1">
            <a:spLocks noChangeArrowheads="1"/>
          </p:cNvSpPr>
          <p:nvPr/>
        </p:nvSpPr>
        <p:spPr bwMode="auto">
          <a:xfrm>
            <a:off x="3825875" y="40386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1271" name="Text Box 32"/>
          <p:cNvSpPr txBox="1">
            <a:spLocks noChangeArrowheads="1"/>
          </p:cNvSpPr>
          <p:nvPr/>
        </p:nvSpPr>
        <p:spPr bwMode="auto">
          <a:xfrm>
            <a:off x="3216275" y="4881563"/>
            <a:ext cx="2635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</a:t>
            </a:r>
          </a:p>
        </p:txBody>
      </p:sp>
      <p:sp>
        <p:nvSpPr>
          <p:cNvPr id="11272" name="Text Box 33"/>
          <p:cNvSpPr txBox="1">
            <a:spLocks noChangeArrowheads="1"/>
          </p:cNvSpPr>
          <p:nvPr/>
        </p:nvSpPr>
        <p:spPr bwMode="auto">
          <a:xfrm>
            <a:off x="4419600" y="4881563"/>
            <a:ext cx="2889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</a:t>
            </a:r>
          </a:p>
        </p:txBody>
      </p:sp>
      <p:sp>
        <p:nvSpPr>
          <p:cNvPr id="11273" name="Text Box 34"/>
          <p:cNvSpPr txBox="1">
            <a:spLocks noChangeArrowheads="1"/>
          </p:cNvSpPr>
          <p:nvPr/>
        </p:nvSpPr>
        <p:spPr bwMode="auto">
          <a:xfrm>
            <a:off x="2590800" y="5638800"/>
            <a:ext cx="3143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ll</a:t>
            </a:r>
          </a:p>
        </p:txBody>
      </p:sp>
      <p:sp>
        <p:nvSpPr>
          <p:cNvPr id="11274" name="Text Box 35"/>
          <p:cNvSpPr txBox="1">
            <a:spLocks noChangeArrowheads="1"/>
          </p:cNvSpPr>
          <p:nvPr/>
        </p:nvSpPr>
        <p:spPr bwMode="auto">
          <a:xfrm>
            <a:off x="3200400" y="5638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Arial" charset="0"/>
              </a:rPr>
              <a:t>lr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75" name="Text Box 36"/>
          <p:cNvSpPr txBox="1">
            <a:spLocks noChangeArrowheads="1"/>
          </p:cNvSpPr>
          <p:nvPr/>
        </p:nvSpPr>
        <p:spPr bwMode="auto">
          <a:xfrm>
            <a:off x="5029200" y="5638800"/>
            <a:ext cx="3651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rr</a:t>
            </a:r>
          </a:p>
        </p:txBody>
      </p:sp>
      <p:sp>
        <p:nvSpPr>
          <p:cNvPr id="11276" name="Text Box 37"/>
          <p:cNvSpPr txBox="1">
            <a:spLocks noChangeArrowheads="1"/>
          </p:cNvSpPr>
          <p:nvPr/>
        </p:nvSpPr>
        <p:spPr bwMode="auto">
          <a:xfrm>
            <a:off x="4419600" y="5638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rl</a:t>
            </a:r>
          </a:p>
        </p:txBody>
      </p:sp>
      <p:sp>
        <p:nvSpPr>
          <p:cNvPr id="11277" name="Line 38"/>
          <p:cNvSpPr>
            <a:spLocks noChangeShapeType="1"/>
          </p:cNvSpPr>
          <p:nvPr/>
        </p:nvSpPr>
        <p:spPr bwMode="auto">
          <a:xfrm flipH="1">
            <a:off x="3368675" y="44196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9"/>
          <p:cNvSpPr>
            <a:spLocks noChangeShapeType="1"/>
          </p:cNvSpPr>
          <p:nvPr/>
        </p:nvSpPr>
        <p:spPr bwMode="auto">
          <a:xfrm>
            <a:off x="3978275" y="44196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40"/>
          <p:cNvSpPr>
            <a:spLocks noChangeShapeType="1"/>
          </p:cNvSpPr>
          <p:nvPr/>
        </p:nvSpPr>
        <p:spPr bwMode="auto">
          <a:xfrm flipH="1">
            <a:off x="2759075" y="52578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41"/>
          <p:cNvSpPr>
            <a:spLocks noChangeShapeType="1"/>
          </p:cNvSpPr>
          <p:nvPr/>
        </p:nvSpPr>
        <p:spPr bwMode="auto">
          <a:xfrm>
            <a:off x="3368675" y="5257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42"/>
          <p:cNvSpPr>
            <a:spLocks noChangeShapeType="1"/>
          </p:cNvSpPr>
          <p:nvPr/>
        </p:nvSpPr>
        <p:spPr bwMode="auto">
          <a:xfrm>
            <a:off x="4572000" y="5257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3"/>
          <p:cNvSpPr>
            <a:spLocks noChangeShapeType="1"/>
          </p:cNvSpPr>
          <p:nvPr/>
        </p:nvSpPr>
        <p:spPr bwMode="auto">
          <a:xfrm>
            <a:off x="4572000" y="52578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Text Box 44"/>
          <p:cNvSpPr txBox="1">
            <a:spLocks noChangeArrowheads="1"/>
          </p:cNvSpPr>
          <p:nvPr/>
        </p:nvSpPr>
        <p:spPr bwMode="auto">
          <a:xfrm>
            <a:off x="3200400" y="4048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87023-BDBC-4BCB-9980-EF4AB7BCE83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Tree navigation</a:t>
            </a:r>
          </a:p>
          <a:p>
            <a:pPr lvl="1" eaLnBrk="1" hangingPunct="1"/>
            <a:r>
              <a:rPr lang="en-US"/>
              <a:t>Parent of v[k] = v[(k – 1)/2]</a:t>
            </a:r>
          </a:p>
          <a:p>
            <a:pPr lvl="1" eaLnBrk="1" hangingPunct="1"/>
            <a:r>
              <a:rPr lang="en-US"/>
              <a:t>Left child of v[k] = v[2*k + 1]</a:t>
            </a:r>
          </a:p>
          <a:p>
            <a:pPr lvl="1" eaLnBrk="1" hangingPunct="1"/>
            <a:r>
              <a:rPr lang="en-US"/>
              <a:t>Right child of v[k] = v[2*k + 2]</a:t>
            </a:r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2294" name="Line 125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3354" name="Group 170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330" name="Group 146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21" name="Line 171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3374" name="Group 190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6ED02-654C-4C48-8BD7-6A607AAC552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Tree navigation</a:t>
            </a:r>
          </a:p>
          <a:p>
            <a:pPr lvl="1" eaLnBrk="1" hangingPunct="1"/>
            <a:r>
              <a:rPr lang="en-US"/>
              <a:t>Parent of v[k] = v[(k – 1)/2]</a:t>
            </a:r>
          </a:p>
          <a:p>
            <a:pPr lvl="1" eaLnBrk="1" hangingPunct="1"/>
            <a:r>
              <a:rPr lang="en-US"/>
              <a:t>Left child of v[k] = v[2*k + 1]</a:t>
            </a:r>
          </a:p>
          <a:p>
            <a:pPr lvl="1" eaLnBrk="1" hangingPunct="1"/>
            <a:r>
              <a:rPr lang="en-US"/>
              <a:t>Right child of v[k] = v[2*k + 2]</a:t>
            </a:r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3653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3671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44" name="Line 47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3696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63" name="Line 66"/>
          <p:cNvSpPr>
            <a:spLocks noChangeShapeType="1"/>
          </p:cNvSpPr>
          <p:nvPr/>
        </p:nvSpPr>
        <p:spPr bwMode="auto">
          <a:xfrm flipV="1">
            <a:off x="1295400" y="5334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7548F-861B-4CFE-9486-C1943CCCF8F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Tree navigation</a:t>
            </a:r>
          </a:p>
          <a:p>
            <a:pPr lvl="1" eaLnBrk="1" hangingPunct="1"/>
            <a:r>
              <a:rPr lang="en-US"/>
              <a:t>Parent of v[k] = v[(k – 1)/2]</a:t>
            </a:r>
          </a:p>
          <a:p>
            <a:pPr lvl="1" eaLnBrk="1" hangingPunct="1"/>
            <a:r>
              <a:rPr lang="en-US"/>
              <a:t>Left child of v[k] = v[2*k + 1]</a:t>
            </a:r>
          </a:p>
          <a:p>
            <a:pPr lvl="1" eaLnBrk="1" hangingPunct="1"/>
            <a:r>
              <a:rPr lang="en-US"/>
              <a:t>Right child of v[k] = v[2*k + 2]</a:t>
            </a:r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5701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5719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68" name="Line 47"/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48"/>
          <p:cNvSpPr>
            <a:spLocks noChangeShapeType="1"/>
          </p:cNvSpPr>
          <p:nvPr/>
        </p:nvSpPr>
        <p:spPr bwMode="auto">
          <a:xfrm flipV="1">
            <a:off x="1371600" y="54102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5745" name="Group 49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6097F-7C34-4FD9-A3E8-03504E0F4744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Tree navigation</a:t>
            </a:r>
          </a:p>
          <a:p>
            <a:pPr lvl="1" eaLnBrk="1" hangingPunct="1"/>
            <a:r>
              <a:rPr lang="en-US"/>
              <a:t>Parent of v[k] = v[(k – 1)/2]</a:t>
            </a:r>
          </a:p>
          <a:p>
            <a:pPr lvl="1" eaLnBrk="1" hangingPunct="1"/>
            <a:r>
              <a:rPr lang="en-US"/>
              <a:t>Left child of v[k] = v[2*k + 1]</a:t>
            </a:r>
          </a:p>
          <a:p>
            <a:pPr lvl="1" eaLnBrk="1" hangingPunct="1"/>
            <a:r>
              <a:rPr lang="en-US"/>
              <a:t>Right child of v[k] = v[2*k + 2]</a:t>
            </a:r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7749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7767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392" name="Line 47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7792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11" name="Line 66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92D1D-A7F6-4D51-A52D-5DC844516A6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Tree navigation</a:t>
            </a:r>
          </a:p>
          <a:p>
            <a:pPr lvl="1" eaLnBrk="1" hangingPunct="1"/>
            <a:r>
              <a:rPr lang="en-US" dirty="0"/>
              <a:t>Parent of v[k] = v[(k – 1)/2]</a:t>
            </a:r>
          </a:p>
          <a:p>
            <a:pPr lvl="1" eaLnBrk="1" hangingPunct="1"/>
            <a:r>
              <a:rPr lang="en-US" dirty="0"/>
              <a:t>Left child of v[k] = v[2*k + 1]</a:t>
            </a:r>
          </a:p>
          <a:p>
            <a:pPr lvl="1" eaLnBrk="1" hangingPunct="1"/>
            <a:r>
              <a:rPr lang="en-US" dirty="0"/>
              <a:t>Right child of v[k] = v[2*k + 2]</a:t>
            </a:r>
          </a:p>
          <a:p>
            <a:pPr lvl="1" eaLnBrk="1" hangingPunct="1"/>
            <a:endParaRPr lang="en-US" dirty="0"/>
          </a:p>
          <a:p>
            <a:pPr lvl="1" eaLnBrk="1" hangingPunct="1">
              <a:buFontTx/>
              <a:buNone/>
            </a:pPr>
            <a:endParaRPr lang="en-US" dirty="0"/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89797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9815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16" name="Line 47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89840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35" name="Line 66"/>
          <p:cNvSpPr>
            <a:spLocks noChangeShapeType="1"/>
          </p:cNvSpPr>
          <p:nvPr/>
        </p:nvSpPr>
        <p:spPr bwMode="auto">
          <a:xfrm flipV="1">
            <a:off x="22098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72356-91A7-4F2C-9EEA-8F1C19F60A2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Tree navigation</a:t>
            </a:r>
          </a:p>
          <a:p>
            <a:pPr lvl="1" eaLnBrk="1" hangingPunct="1"/>
            <a:r>
              <a:rPr lang="en-US"/>
              <a:t>Parent of v[k] = v[(k – 1)/2]</a:t>
            </a:r>
          </a:p>
          <a:p>
            <a:pPr lvl="1" eaLnBrk="1" hangingPunct="1"/>
            <a:r>
              <a:rPr lang="en-US"/>
              <a:t>Left child of v[k] = v[2*k + 1]</a:t>
            </a:r>
          </a:p>
          <a:p>
            <a:pPr lvl="1" eaLnBrk="1" hangingPunct="1"/>
            <a:r>
              <a:rPr lang="en-US"/>
              <a:t>Right child of v[k] = v[2*k + 2]</a:t>
            </a:r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91845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1863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40" name="Line 47"/>
          <p:cNvSpPr>
            <a:spLocks noChangeShapeType="1"/>
          </p:cNvSpPr>
          <p:nvPr/>
        </p:nvSpPr>
        <p:spPr bwMode="auto">
          <a:xfrm flipV="1">
            <a:off x="31242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1888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459" name="Line 66"/>
          <p:cNvSpPr>
            <a:spLocks noChangeShapeType="1"/>
          </p:cNvSpPr>
          <p:nvPr/>
        </p:nvSpPr>
        <p:spPr bwMode="auto">
          <a:xfrm flipV="1">
            <a:off x="3124200" y="53340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AEF8E-A36A-441A-A967-37F94B33EE7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Vector Representation of Complete Binary Tree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4724400"/>
          </a:xfrm>
        </p:spPr>
        <p:txBody>
          <a:bodyPr/>
          <a:lstStyle/>
          <a:p>
            <a:pPr eaLnBrk="1" hangingPunct="1"/>
            <a:r>
              <a:rPr lang="en-US"/>
              <a:t>Tree navigation</a:t>
            </a:r>
          </a:p>
          <a:p>
            <a:pPr lvl="1" eaLnBrk="1" hangingPunct="1"/>
            <a:r>
              <a:rPr lang="en-US"/>
              <a:t>Parent of v[k] = v[(k – 1)/2]</a:t>
            </a:r>
          </a:p>
          <a:p>
            <a:pPr lvl="1" eaLnBrk="1" hangingPunct="1"/>
            <a:r>
              <a:rPr lang="en-US"/>
              <a:t>Left child of v[k] = v[2*k + 1]</a:t>
            </a:r>
          </a:p>
          <a:p>
            <a:pPr lvl="1" eaLnBrk="1" hangingPunct="1"/>
            <a:r>
              <a:rPr lang="en-US"/>
              <a:t>Right child of v[k] = v[2*k + 2]</a:t>
            </a:r>
          </a:p>
          <a:p>
            <a:pPr lvl="1" eaLnBrk="1" hangingPunct="1"/>
            <a:endParaRPr lang="en-US"/>
          </a:p>
          <a:p>
            <a:pPr lvl="1" eaLnBrk="1" hangingPunct="1">
              <a:buFontTx/>
              <a:buNone/>
            </a:pPr>
            <a:endParaRPr lang="en-US"/>
          </a:p>
          <a:p>
            <a:pPr lvl="1" eaLnBrk="1" hangingPunct="1">
              <a:buFontTx/>
              <a:buNone/>
            </a:pPr>
            <a:endParaRPr 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518025" y="1363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aphicFrame>
        <p:nvGraphicFramePr>
          <p:cNvPr id="293893" name="Group 5"/>
          <p:cNvGraphicFramePr>
            <a:graphicFrameLocks noGrp="1"/>
          </p:cNvGraphicFramePr>
          <p:nvPr/>
        </p:nvGraphicFramePr>
        <p:xfrm>
          <a:off x="914400" y="45720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3911" name="Group 23"/>
          <p:cNvGraphicFramePr>
            <a:graphicFrameLocks noGrp="1"/>
          </p:cNvGraphicFramePr>
          <p:nvPr/>
        </p:nvGraphicFramePr>
        <p:xfrm>
          <a:off x="914400" y="4038600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64" name="Line 47"/>
          <p:cNvSpPr>
            <a:spLocks noChangeShapeType="1"/>
          </p:cNvSpPr>
          <p:nvPr/>
        </p:nvSpPr>
        <p:spPr bwMode="auto">
          <a:xfrm flipV="1">
            <a:off x="3124200" y="5257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93936" name="Group 48"/>
          <p:cNvGraphicFramePr>
            <a:graphicFrameLocks noGrp="1"/>
          </p:cNvGraphicFramePr>
          <p:nvPr/>
        </p:nvGraphicFramePr>
        <p:xfrm>
          <a:off x="914400" y="4495800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483" name="Line 66"/>
          <p:cNvSpPr>
            <a:spLocks noChangeShapeType="1"/>
          </p:cNvSpPr>
          <p:nvPr/>
        </p:nvSpPr>
        <p:spPr bwMode="auto">
          <a:xfrm flipV="1">
            <a:off x="3048000" y="52578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representation of complete binary tree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8DFE5-21E2-48CC-B510-66371AD7E6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114800" y="36576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3505200" y="4500563"/>
            <a:ext cx="2635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708525" y="4500563"/>
            <a:ext cx="2889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</a:t>
            </a: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2879725" y="5257800"/>
            <a:ext cx="3143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ll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489325" y="5257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Arial" charset="0"/>
              </a:rPr>
              <a:t>lr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5287962" y="5257800"/>
            <a:ext cx="3651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 err="1">
                <a:solidFill>
                  <a:srgbClr val="0000FF"/>
                </a:solidFill>
                <a:latin typeface="Arial" charset="0"/>
              </a:rPr>
              <a:t>rr</a:t>
            </a:r>
            <a:endParaRPr lang="en-US" sz="18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4708525" y="52578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rl</a:t>
            </a:r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 flipH="1">
            <a:off x="3657600" y="40386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>
            <a:off x="4267200" y="40386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 flipH="1">
            <a:off x="3048000" y="48768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1"/>
          <p:cNvSpPr>
            <a:spLocks noChangeShapeType="1"/>
          </p:cNvSpPr>
          <p:nvPr/>
        </p:nvSpPr>
        <p:spPr bwMode="auto">
          <a:xfrm>
            <a:off x="3657600" y="4876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4860925" y="4876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>
            <a:off x="4860925" y="48768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3489325" y="36671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graphicFrame>
        <p:nvGraphicFramePr>
          <p:cNvPr id="1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30466"/>
              </p:ext>
            </p:extLst>
          </p:nvPr>
        </p:nvGraphicFramePr>
        <p:xfrm>
          <a:off x="1447800" y="2381459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98062"/>
              </p:ext>
            </p:extLst>
          </p:nvPr>
        </p:nvGraphicFramePr>
        <p:xfrm>
          <a:off x="1447800" y="1848059"/>
          <a:ext cx="6096000" cy="5080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Line 47"/>
          <p:cNvSpPr>
            <a:spLocks noChangeShapeType="1"/>
          </p:cNvSpPr>
          <p:nvPr/>
        </p:nvSpPr>
        <p:spPr bwMode="auto">
          <a:xfrm flipV="1">
            <a:off x="3657600" y="3067259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09523"/>
              </p:ext>
            </p:extLst>
          </p:nvPr>
        </p:nvGraphicFramePr>
        <p:xfrm>
          <a:off x="1447800" y="2305259"/>
          <a:ext cx="6096000" cy="533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741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86747-7A87-408E-92A7-F8B55C45C67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Trees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Definition:  A </a:t>
            </a:r>
            <a:r>
              <a:rPr lang="en-US" i="1"/>
              <a:t>binary tree</a:t>
            </a:r>
            <a:r>
              <a:rPr lang="en-US"/>
              <a:t> is a rooted tree in which no vertex has more than two children</a:t>
            </a:r>
          </a:p>
          <a:p>
            <a:pPr lvl="1" eaLnBrk="1" hangingPunct="1"/>
            <a:r>
              <a:rPr lang="en-US"/>
              <a:t>Left and right child nodes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57350" y="28813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7750" y="37242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2251075" y="37242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422275" y="4481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1031875" y="4481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251075" y="4481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3083" name="Line 14"/>
          <p:cNvSpPr>
            <a:spLocks noChangeShapeType="1"/>
          </p:cNvSpPr>
          <p:nvPr/>
        </p:nvSpPr>
        <p:spPr bwMode="auto">
          <a:xfrm flipH="1">
            <a:off x="1200150" y="32623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5"/>
          <p:cNvSpPr>
            <a:spLocks noChangeShapeType="1"/>
          </p:cNvSpPr>
          <p:nvPr/>
        </p:nvSpPr>
        <p:spPr bwMode="auto">
          <a:xfrm>
            <a:off x="1809750" y="32623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6"/>
          <p:cNvSpPr>
            <a:spLocks noChangeShapeType="1"/>
          </p:cNvSpPr>
          <p:nvPr/>
        </p:nvSpPr>
        <p:spPr bwMode="auto">
          <a:xfrm flipH="1">
            <a:off x="590550" y="41005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7"/>
          <p:cNvSpPr>
            <a:spLocks noChangeShapeType="1"/>
          </p:cNvSpPr>
          <p:nvPr/>
        </p:nvSpPr>
        <p:spPr bwMode="auto">
          <a:xfrm>
            <a:off x="1200150" y="41005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8"/>
          <p:cNvSpPr>
            <a:spLocks noChangeShapeType="1"/>
          </p:cNvSpPr>
          <p:nvPr/>
        </p:nvSpPr>
        <p:spPr bwMode="auto">
          <a:xfrm>
            <a:off x="2403475" y="41005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Text Box 20"/>
          <p:cNvSpPr txBox="1">
            <a:spLocks noChangeArrowheads="1"/>
          </p:cNvSpPr>
          <p:nvPr/>
        </p:nvSpPr>
        <p:spPr bwMode="auto">
          <a:xfrm>
            <a:off x="1031875" y="28908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1031875" y="52435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1184275" y="48625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91" name="Picture 23" descr="fig04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50292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vector representation of the following complete tree?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8DFE5-21E2-48CC-B510-66371AD7E6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206875" y="1971675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20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3355196" y="2821543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100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4868594" y="2809875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30</a:t>
            </a: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2971800" y="3571875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101</a:t>
            </a:r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3811091" y="3557588"/>
            <a:ext cx="569387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500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4648021" y="3571875"/>
            <a:ext cx="441146" cy="3693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40</a:t>
            </a:r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 flipH="1">
            <a:off x="3749675" y="2352675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>
            <a:off x="4359275" y="2352675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3581400" y="19812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12DC33-CD4A-57C7-99F1-36ED4E9C5021}"/>
              </a:ext>
            </a:extLst>
          </p:cNvPr>
          <p:cNvCxnSpPr>
            <a:stCxn id="7" idx="0"/>
          </p:cNvCxnSpPr>
          <p:nvPr/>
        </p:nvCxnSpPr>
        <p:spPr bwMode="auto">
          <a:xfrm flipV="1">
            <a:off x="3256494" y="3202543"/>
            <a:ext cx="193704" cy="369332"/>
          </a:xfrm>
          <a:prstGeom prst="line">
            <a:avLst/>
          </a:prstGeom>
          <a:ln w="317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50294D-9BB2-817B-503B-D3FC0EB82430}"/>
              </a:ext>
            </a:extLst>
          </p:cNvPr>
          <p:cNvCxnSpPr>
            <a:stCxn id="5" idx="2"/>
            <a:endCxn id="8" idx="0"/>
          </p:cNvCxnSpPr>
          <p:nvPr/>
        </p:nvCxnSpPr>
        <p:spPr bwMode="auto">
          <a:xfrm>
            <a:off x="3639890" y="3190875"/>
            <a:ext cx="455895" cy="366713"/>
          </a:xfrm>
          <a:prstGeom prst="line">
            <a:avLst/>
          </a:prstGeom>
          <a:ln w="317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1D06508-C523-E314-39F2-A83AD9ED0AAC}"/>
              </a:ext>
            </a:extLst>
          </p:cNvPr>
          <p:cNvCxnSpPr>
            <a:stCxn id="10" idx="0"/>
            <a:endCxn id="6" idx="2"/>
          </p:cNvCxnSpPr>
          <p:nvPr/>
        </p:nvCxnSpPr>
        <p:spPr bwMode="auto">
          <a:xfrm flipV="1">
            <a:off x="4868594" y="3179207"/>
            <a:ext cx="220573" cy="392668"/>
          </a:xfrm>
          <a:prstGeom prst="line">
            <a:avLst/>
          </a:prstGeom>
          <a:ln w="317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186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972AC-C699-4F05-93C7-C4FC0DBE042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Tree Traversals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Inorder traversal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Definition:  left child, vertex, right child (recursive)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Algorithm:  depth-first search (visit between children)</a:t>
            </a:r>
          </a:p>
          <a:p>
            <a:pPr lvl="2" eaLnBrk="1" hangingPunct="1">
              <a:buFontTx/>
              <a:buNone/>
            </a:pPr>
            <a:endParaRPr lang="en-US" sz="1800" baseline="30000"/>
          </a:p>
          <a:p>
            <a:pPr lvl="1" eaLnBrk="1" hangingPunct="1"/>
            <a:endParaRPr lang="en-US" baseline="30000"/>
          </a:p>
          <a:p>
            <a:pPr lvl="2" eaLnBrk="1" hangingPunct="1">
              <a:buFontTx/>
              <a:buNone/>
            </a:pPr>
            <a:endParaRPr lang="en-US" sz="1800" baseline="30000"/>
          </a:p>
          <a:p>
            <a:pPr lvl="1" eaLnBrk="1" hangingPunct="1">
              <a:buFontTx/>
              <a:buNone/>
            </a:pPr>
            <a:endParaRPr lang="en-US" baseline="30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A815E-5116-44E5-BAEE-36B48EBD397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Inorder Traversal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682875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073275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76600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478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0574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8862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27660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22256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8352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16160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2256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42900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42900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057400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6076950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5467350" y="24431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500" name="Text Box 22"/>
          <p:cNvSpPr txBox="1">
            <a:spLocks noChangeArrowheads="1"/>
          </p:cNvSpPr>
          <p:nvPr/>
        </p:nvSpPr>
        <p:spPr bwMode="auto">
          <a:xfrm>
            <a:off x="6670675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>
            <a:off x="48418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502" name="Text Box 24"/>
          <p:cNvSpPr txBox="1">
            <a:spLocks noChangeArrowheads="1"/>
          </p:cNvSpPr>
          <p:nvPr/>
        </p:nvSpPr>
        <p:spPr bwMode="auto">
          <a:xfrm>
            <a:off x="54514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503" name="Text Box 25"/>
          <p:cNvSpPr txBox="1">
            <a:spLocks noChangeArrowheads="1"/>
          </p:cNvSpPr>
          <p:nvPr/>
        </p:nvSpPr>
        <p:spPr bwMode="auto">
          <a:xfrm>
            <a:off x="72802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504" name="Text Box 26"/>
          <p:cNvSpPr txBox="1">
            <a:spLocks noChangeArrowheads="1"/>
          </p:cNvSpPr>
          <p:nvPr/>
        </p:nvSpPr>
        <p:spPr bwMode="auto">
          <a:xfrm>
            <a:off x="66706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505" name="Line 27"/>
          <p:cNvSpPr>
            <a:spLocks noChangeShapeType="1"/>
          </p:cNvSpPr>
          <p:nvPr/>
        </p:nvSpPr>
        <p:spPr bwMode="auto">
          <a:xfrm flipH="1">
            <a:off x="56197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28"/>
          <p:cNvSpPr>
            <a:spLocks noChangeShapeType="1"/>
          </p:cNvSpPr>
          <p:nvPr/>
        </p:nvSpPr>
        <p:spPr bwMode="auto">
          <a:xfrm>
            <a:off x="62293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29"/>
          <p:cNvSpPr>
            <a:spLocks noChangeShapeType="1"/>
          </p:cNvSpPr>
          <p:nvPr/>
        </p:nvSpPr>
        <p:spPr bwMode="auto">
          <a:xfrm flipH="1">
            <a:off x="50101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30"/>
          <p:cNvSpPr>
            <a:spLocks noChangeShapeType="1"/>
          </p:cNvSpPr>
          <p:nvPr/>
        </p:nvSpPr>
        <p:spPr bwMode="auto">
          <a:xfrm>
            <a:off x="56197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31"/>
          <p:cNvSpPr>
            <a:spLocks noChangeShapeType="1"/>
          </p:cNvSpPr>
          <p:nvPr/>
        </p:nvSpPr>
        <p:spPr bwMode="auto">
          <a:xfrm>
            <a:off x="68230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2"/>
          <p:cNvSpPr>
            <a:spLocks noChangeShapeType="1"/>
          </p:cNvSpPr>
          <p:nvPr/>
        </p:nvSpPr>
        <p:spPr bwMode="auto">
          <a:xfrm>
            <a:off x="68230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Text Box 33"/>
          <p:cNvSpPr txBox="1">
            <a:spLocks noChangeArrowheads="1"/>
          </p:cNvSpPr>
          <p:nvPr/>
        </p:nvSpPr>
        <p:spPr bwMode="auto">
          <a:xfrm>
            <a:off x="5451475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0512" name="Text Box 35"/>
          <p:cNvSpPr txBox="1">
            <a:spLocks noChangeArrowheads="1"/>
          </p:cNvSpPr>
          <p:nvPr/>
        </p:nvSpPr>
        <p:spPr bwMode="auto">
          <a:xfrm>
            <a:off x="2759075" y="41005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513" name="Text Box 36"/>
          <p:cNvSpPr txBox="1">
            <a:spLocks noChangeArrowheads="1"/>
          </p:cNvSpPr>
          <p:nvPr/>
        </p:nvSpPr>
        <p:spPr bwMode="auto">
          <a:xfrm>
            <a:off x="2149475" y="4943475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514" name="Text Box 37"/>
          <p:cNvSpPr txBox="1">
            <a:spLocks noChangeArrowheads="1"/>
          </p:cNvSpPr>
          <p:nvPr/>
        </p:nvSpPr>
        <p:spPr bwMode="auto">
          <a:xfrm>
            <a:off x="3352800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515" name="Text Box 38"/>
          <p:cNvSpPr txBox="1">
            <a:spLocks noChangeArrowheads="1"/>
          </p:cNvSpPr>
          <p:nvPr/>
        </p:nvSpPr>
        <p:spPr bwMode="auto">
          <a:xfrm>
            <a:off x="1524000" y="57007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516" name="Text Box 39"/>
          <p:cNvSpPr txBox="1">
            <a:spLocks noChangeArrowheads="1"/>
          </p:cNvSpPr>
          <p:nvPr/>
        </p:nvSpPr>
        <p:spPr bwMode="auto">
          <a:xfrm>
            <a:off x="21336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517" name="Text Box 40"/>
          <p:cNvSpPr txBox="1">
            <a:spLocks noChangeArrowheads="1"/>
          </p:cNvSpPr>
          <p:nvPr/>
        </p:nvSpPr>
        <p:spPr bwMode="auto">
          <a:xfrm>
            <a:off x="39624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518" name="Text Box 41"/>
          <p:cNvSpPr txBox="1">
            <a:spLocks noChangeArrowheads="1"/>
          </p:cNvSpPr>
          <p:nvPr/>
        </p:nvSpPr>
        <p:spPr bwMode="auto">
          <a:xfrm>
            <a:off x="33528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519" name="Line 42"/>
          <p:cNvSpPr>
            <a:spLocks noChangeShapeType="1"/>
          </p:cNvSpPr>
          <p:nvPr/>
        </p:nvSpPr>
        <p:spPr bwMode="auto">
          <a:xfrm flipH="1">
            <a:off x="23018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3"/>
          <p:cNvSpPr>
            <a:spLocks noChangeShapeType="1"/>
          </p:cNvSpPr>
          <p:nvPr/>
        </p:nvSpPr>
        <p:spPr bwMode="auto">
          <a:xfrm>
            <a:off x="29114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4"/>
          <p:cNvSpPr>
            <a:spLocks noChangeShapeType="1"/>
          </p:cNvSpPr>
          <p:nvPr/>
        </p:nvSpPr>
        <p:spPr bwMode="auto">
          <a:xfrm flipH="1">
            <a:off x="16922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Line 45"/>
          <p:cNvSpPr>
            <a:spLocks noChangeShapeType="1"/>
          </p:cNvSpPr>
          <p:nvPr/>
        </p:nvSpPr>
        <p:spPr bwMode="auto">
          <a:xfrm>
            <a:off x="23018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3" name="Line 46"/>
          <p:cNvSpPr>
            <a:spLocks noChangeShapeType="1"/>
          </p:cNvSpPr>
          <p:nvPr/>
        </p:nvSpPr>
        <p:spPr bwMode="auto">
          <a:xfrm>
            <a:off x="350520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4" name="Line 47"/>
          <p:cNvSpPr>
            <a:spLocks noChangeShapeType="1"/>
          </p:cNvSpPr>
          <p:nvPr/>
        </p:nvSpPr>
        <p:spPr bwMode="auto">
          <a:xfrm>
            <a:off x="350520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5" name="Text Box 48"/>
          <p:cNvSpPr txBox="1">
            <a:spLocks noChangeArrowheads="1"/>
          </p:cNvSpPr>
          <p:nvPr/>
        </p:nvSpPr>
        <p:spPr bwMode="auto">
          <a:xfrm>
            <a:off x="2133600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0526" name="Text Box 50"/>
          <p:cNvSpPr txBox="1">
            <a:spLocks noChangeArrowheads="1"/>
          </p:cNvSpPr>
          <p:nvPr/>
        </p:nvSpPr>
        <p:spPr bwMode="auto">
          <a:xfrm>
            <a:off x="6111875" y="41005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0527" name="Text Box 51"/>
          <p:cNvSpPr txBox="1">
            <a:spLocks noChangeArrowheads="1"/>
          </p:cNvSpPr>
          <p:nvPr/>
        </p:nvSpPr>
        <p:spPr bwMode="auto">
          <a:xfrm>
            <a:off x="5502275" y="4943475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0528" name="Text Box 52"/>
          <p:cNvSpPr txBox="1">
            <a:spLocks noChangeArrowheads="1"/>
          </p:cNvSpPr>
          <p:nvPr/>
        </p:nvSpPr>
        <p:spPr bwMode="auto">
          <a:xfrm>
            <a:off x="6705600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0529" name="Text Box 53"/>
          <p:cNvSpPr txBox="1">
            <a:spLocks noChangeArrowheads="1"/>
          </p:cNvSpPr>
          <p:nvPr/>
        </p:nvSpPr>
        <p:spPr bwMode="auto">
          <a:xfrm>
            <a:off x="4876800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0530" name="Text Box 54"/>
          <p:cNvSpPr txBox="1">
            <a:spLocks noChangeArrowheads="1"/>
          </p:cNvSpPr>
          <p:nvPr/>
        </p:nvSpPr>
        <p:spPr bwMode="auto">
          <a:xfrm>
            <a:off x="54864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0531" name="Text Box 55"/>
          <p:cNvSpPr txBox="1">
            <a:spLocks noChangeArrowheads="1"/>
          </p:cNvSpPr>
          <p:nvPr/>
        </p:nvSpPr>
        <p:spPr bwMode="auto">
          <a:xfrm>
            <a:off x="73152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0532" name="Text Box 56"/>
          <p:cNvSpPr txBox="1">
            <a:spLocks noChangeArrowheads="1"/>
          </p:cNvSpPr>
          <p:nvPr/>
        </p:nvSpPr>
        <p:spPr bwMode="auto">
          <a:xfrm>
            <a:off x="6705600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0533" name="Line 57"/>
          <p:cNvSpPr>
            <a:spLocks noChangeShapeType="1"/>
          </p:cNvSpPr>
          <p:nvPr/>
        </p:nvSpPr>
        <p:spPr bwMode="auto">
          <a:xfrm flipH="1">
            <a:off x="56546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4" name="Line 58"/>
          <p:cNvSpPr>
            <a:spLocks noChangeShapeType="1"/>
          </p:cNvSpPr>
          <p:nvPr/>
        </p:nvSpPr>
        <p:spPr bwMode="auto">
          <a:xfrm>
            <a:off x="6264275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5" name="Line 59"/>
          <p:cNvSpPr>
            <a:spLocks noChangeShapeType="1"/>
          </p:cNvSpPr>
          <p:nvPr/>
        </p:nvSpPr>
        <p:spPr bwMode="auto">
          <a:xfrm flipH="1">
            <a:off x="50450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6" name="Line 60"/>
          <p:cNvSpPr>
            <a:spLocks noChangeShapeType="1"/>
          </p:cNvSpPr>
          <p:nvPr/>
        </p:nvSpPr>
        <p:spPr bwMode="auto">
          <a:xfrm>
            <a:off x="56546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7" name="Line 61"/>
          <p:cNvSpPr>
            <a:spLocks noChangeShapeType="1"/>
          </p:cNvSpPr>
          <p:nvPr/>
        </p:nvSpPr>
        <p:spPr bwMode="auto">
          <a:xfrm>
            <a:off x="685800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8" name="Line 62"/>
          <p:cNvSpPr>
            <a:spLocks noChangeShapeType="1"/>
          </p:cNvSpPr>
          <p:nvPr/>
        </p:nvSpPr>
        <p:spPr bwMode="auto">
          <a:xfrm>
            <a:off x="685800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9" name="Text Box 63"/>
          <p:cNvSpPr txBox="1">
            <a:spLocks noChangeArrowheads="1"/>
          </p:cNvSpPr>
          <p:nvPr/>
        </p:nvSpPr>
        <p:spPr bwMode="auto">
          <a:xfrm>
            <a:off x="5486400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C03C2-7A03-4F84-86A9-3F632880408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Inorder Traversal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24150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14550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317875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4890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0986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9274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317875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22669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8765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6573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669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4702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4702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098675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6118225" y="16002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5508625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6711950" y="244316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488315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5492750" y="3200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732155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6711950" y="32004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29" name="Line 26"/>
          <p:cNvSpPr>
            <a:spLocks noChangeShapeType="1"/>
          </p:cNvSpPr>
          <p:nvPr/>
        </p:nvSpPr>
        <p:spPr bwMode="auto">
          <a:xfrm flipH="1">
            <a:off x="566102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>
            <a:off x="627062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 flipH="1">
            <a:off x="505142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566102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68643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68643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5492750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36" name="Text Box 34"/>
          <p:cNvSpPr txBox="1">
            <a:spLocks noChangeArrowheads="1"/>
          </p:cNvSpPr>
          <p:nvPr/>
        </p:nvSpPr>
        <p:spPr bwMode="auto">
          <a:xfrm>
            <a:off x="2800350" y="410051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37" name="Text Box 35"/>
          <p:cNvSpPr txBox="1">
            <a:spLocks noChangeArrowheads="1"/>
          </p:cNvSpPr>
          <p:nvPr/>
        </p:nvSpPr>
        <p:spPr bwMode="auto">
          <a:xfrm>
            <a:off x="2190750" y="49434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38" name="Text Box 36"/>
          <p:cNvSpPr txBox="1">
            <a:spLocks noChangeArrowheads="1"/>
          </p:cNvSpPr>
          <p:nvPr/>
        </p:nvSpPr>
        <p:spPr bwMode="auto">
          <a:xfrm>
            <a:off x="3394075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39" name="Text Box 37"/>
          <p:cNvSpPr txBox="1">
            <a:spLocks noChangeArrowheads="1"/>
          </p:cNvSpPr>
          <p:nvPr/>
        </p:nvSpPr>
        <p:spPr bwMode="auto">
          <a:xfrm>
            <a:off x="15652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40" name="Text Box 38"/>
          <p:cNvSpPr txBox="1">
            <a:spLocks noChangeArrowheads="1"/>
          </p:cNvSpPr>
          <p:nvPr/>
        </p:nvSpPr>
        <p:spPr bwMode="auto">
          <a:xfrm>
            <a:off x="21748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41" name="Text Box 39"/>
          <p:cNvSpPr txBox="1">
            <a:spLocks noChangeArrowheads="1"/>
          </p:cNvSpPr>
          <p:nvPr/>
        </p:nvSpPr>
        <p:spPr bwMode="auto">
          <a:xfrm>
            <a:off x="40036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42" name="Text Box 40"/>
          <p:cNvSpPr txBox="1">
            <a:spLocks noChangeArrowheads="1"/>
          </p:cNvSpPr>
          <p:nvPr/>
        </p:nvSpPr>
        <p:spPr bwMode="auto">
          <a:xfrm>
            <a:off x="33940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43" name="Line 41"/>
          <p:cNvSpPr>
            <a:spLocks noChangeShapeType="1"/>
          </p:cNvSpPr>
          <p:nvPr/>
        </p:nvSpPr>
        <p:spPr bwMode="auto">
          <a:xfrm flipH="1">
            <a:off x="23431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2"/>
          <p:cNvSpPr>
            <a:spLocks noChangeShapeType="1"/>
          </p:cNvSpPr>
          <p:nvPr/>
        </p:nvSpPr>
        <p:spPr bwMode="auto">
          <a:xfrm>
            <a:off x="29527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43"/>
          <p:cNvSpPr>
            <a:spLocks noChangeShapeType="1"/>
          </p:cNvSpPr>
          <p:nvPr/>
        </p:nvSpPr>
        <p:spPr bwMode="auto">
          <a:xfrm flipH="1">
            <a:off x="173355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4"/>
          <p:cNvSpPr>
            <a:spLocks noChangeShapeType="1"/>
          </p:cNvSpPr>
          <p:nvPr/>
        </p:nvSpPr>
        <p:spPr bwMode="auto">
          <a:xfrm>
            <a:off x="234315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5"/>
          <p:cNvSpPr>
            <a:spLocks noChangeShapeType="1"/>
          </p:cNvSpPr>
          <p:nvPr/>
        </p:nvSpPr>
        <p:spPr bwMode="auto">
          <a:xfrm>
            <a:off x="35464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6"/>
          <p:cNvSpPr>
            <a:spLocks noChangeShapeType="1"/>
          </p:cNvSpPr>
          <p:nvPr/>
        </p:nvSpPr>
        <p:spPr bwMode="auto">
          <a:xfrm>
            <a:off x="35464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Text Box 47"/>
          <p:cNvSpPr txBox="1">
            <a:spLocks noChangeArrowheads="1"/>
          </p:cNvSpPr>
          <p:nvPr/>
        </p:nvSpPr>
        <p:spPr bwMode="auto">
          <a:xfrm>
            <a:off x="2174875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1550" name="Text Box 49"/>
          <p:cNvSpPr txBox="1">
            <a:spLocks noChangeArrowheads="1"/>
          </p:cNvSpPr>
          <p:nvPr/>
        </p:nvSpPr>
        <p:spPr bwMode="auto">
          <a:xfrm>
            <a:off x="6153150" y="41005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1551" name="Text Box 50"/>
          <p:cNvSpPr txBox="1">
            <a:spLocks noChangeArrowheads="1"/>
          </p:cNvSpPr>
          <p:nvPr/>
        </p:nvSpPr>
        <p:spPr bwMode="auto">
          <a:xfrm>
            <a:off x="5543550" y="49434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1552" name="Text Box 51"/>
          <p:cNvSpPr txBox="1">
            <a:spLocks noChangeArrowheads="1"/>
          </p:cNvSpPr>
          <p:nvPr/>
        </p:nvSpPr>
        <p:spPr bwMode="auto">
          <a:xfrm>
            <a:off x="6746875" y="49434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1553" name="Text Box 52"/>
          <p:cNvSpPr txBox="1">
            <a:spLocks noChangeArrowheads="1"/>
          </p:cNvSpPr>
          <p:nvPr/>
        </p:nvSpPr>
        <p:spPr bwMode="auto">
          <a:xfrm>
            <a:off x="49180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1554" name="Text Box 53"/>
          <p:cNvSpPr txBox="1">
            <a:spLocks noChangeArrowheads="1"/>
          </p:cNvSpPr>
          <p:nvPr/>
        </p:nvSpPr>
        <p:spPr bwMode="auto">
          <a:xfrm>
            <a:off x="5527675" y="57007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1555" name="Text Box 54"/>
          <p:cNvSpPr txBox="1">
            <a:spLocks noChangeArrowheads="1"/>
          </p:cNvSpPr>
          <p:nvPr/>
        </p:nvSpPr>
        <p:spPr bwMode="auto">
          <a:xfrm>
            <a:off x="73564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1556" name="Text Box 55"/>
          <p:cNvSpPr txBox="1">
            <a:spLocks noChangeArrowheads="1"/>
          </p:cNvSpPr>
          <p:nvPr/>
        </p:nvSpPr>
        <p:spPr bwMode="auto">
          <a:xfrm>
            <a:off x="6746875" y="5700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1557" name="Line 56"/>
          <p:cNvSpPr>
            <a:spLocks noChangeShapeType="1"/>
          </p:cNvSpPr>
          <p:nvPr/>
        </p:nvSpPr>
        <p:spPr bwMode="auto">
          <a:xfrm flipH="1">
            <a:off x="56959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Line 57"/>
          <p:cNvSpPr>
            <a:spLocks noChangeShapeType="1"/>
          </p:cNvSpPr>
          <p:nvPr/>
        </p:nvSpPr>
        <p:spPr bwMode="auto">
          <a:xfrm>
            <a:off x="6305550" y="44815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58"/>
          <p:cNvSpPr>
            <a:spLocks noChangeShapeType="1"/>
          </p:cNvSpPr>
          <p:nvPr/>
        </p:nvSpPr>
        <p:spPr bwMode="auto">
          <a:xfrm flipH="1">
            <a:off x="5086350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59"/>
          <p:cNvSpPr>
            <a:spLocks noChangeShapeType="1"/>
          </p:cNvSpPr>
          <p:nvPr/>
        </p:nvSpPr>
        <p:spPr bwMode="auto">
          <a:xfrm>
            <a:off x="5695950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Line 60"/>
          <p:cNvSpPr>
            <a:spLocks noChangeShapeType="1"/>
          </p:cNvSpPr>
          <p:nvPr/>
        </p:nvSpPr>
        <p:spPr bwMode="auto">
          <a:xfrm>
            <a:off x="6899275" y="53197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61"/>
          <p:cNvSpPr>
            <a:spLocks noChangeShapeType="1"/>
          </p:cNvSpPr>
          <p:nvPr/>
        </p:nvSpPr>
        <p:spPr bwMode="auto">
          <a:xfrm>
            <a:off x="6899275" y="53197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Text Box 62"/>
          <p:cNvSpPr txBox="1">
            <a:spLocks noChangeArrowheads="1"/>
          </p:cNvSpPr>
          <p:nvPr/>
        </p:nvSpPr>
        <p:spPr bwMode="auto">
          <a:xfrm>
            <a:off x="5527675" y="41100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9BEE0-3B6A-47D1-8CA1-EA642EF7E32C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Inorder Traversal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724150" y="1447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114550" y="2290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317875" y="2290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89075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098675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927475" y="3048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317875" y="3048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266950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2876550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1657350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2266950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470275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470275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098675" y="1457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118225" y="14478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5508625" y="22907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6711950" y="2290763"/>
            <a:ext cx="339725" cy="395287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883150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5492750" y="30480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7321550" y="3048000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6711950" y="30480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 flipH="1">
            <a:off x="5661025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>
            <a:off x="6270625" y="18288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 flipH="1">
            <a:off x="5051425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>
            <a:off x="5661025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6864350" y="26670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6864350" y="26670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5492750" y="14573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60" name="Text Box 34"/>
          <p:cNvSpPr txBox="1">
            <a:spLocks noChangeArrowheads="1"/>
          </p:cNvSpPr>
          <p:nvPr/>
        </p:nvSpPr>
        <p:spPr bwMode="auto">
          <a:xfrm>
            <a:off x="2800350" y="39481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61" name="Text Box 35"/>
          <p:cNvSpPr txBox="1">
            <a:spLocks noChangeArrowheads="1"/>
          </p:cNvSpPr>
          <p:nvPr/>
        </p:nvSpPr>
        <p:spPr bwMode="auto">
          <a:xfrm>
            <a:off x="2190750" y="47910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62" name="Text Box 36"/>
          <p:cNvSpPr txBox="1">
            <a:spLocks noChangeArrowheads="1"/>
          </p:cNvSpPr>
          <p:nvPr/>
        </p:nvSpPr>
        <p:spPr bwMode="auto">
          <a:xfrm>
            <a:off x="3394075" y="4791075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63" name="Text Box 37"/>
          <p:cNvSpPr txBox="1">
            <a:spLocks noChangeArrowheads="1"/>
          </p:cNvSpPr>
          <p:nvPr/>
        </p:nvSpPr>
        <p:spPr bwMode="auto">
          <a:xfrm>
            <a:off x="15652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64" name="Text Box 38"/>
          <p:cNvSpPr txBox="1">
            <a:spLocks noChangeArrowheads="1"/>
          </p:cNvSpPr>
          <p:nvPr/>
        </p:nvSpPr>
        <p:spPr bwMode="auto">
          <a:xfrm>
            <a:off x="21748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65" name="Text Box 39"/>
          <p:cNvSpPr txBox="1">
            <a:spLocks noChangeArrowheads="1"/>
          </p:cNvSpPr>
          <p:nvPr/>
        </p:nvSpPr>
        <p:spPr bwMode="auto">
          <a:xfrm>
            <a:off x="4003675" y="55483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66" name="Text Box 40"/>
          <p:cNvSpPr txBox="1">
            <a:spLocks noChangeArrowheads="1"/>
          </p:cNvSpPr>
          <p:nvPr/>
        </p:nvSpPr>
        <p:spPr bwMode="auto">
          <a:xfrm>
            <a:off x="33940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67" name="Line 41"/>
          <p:cNvSpPr>
            <a:spLocks noChangeShapeType="1"/>
          </p:cNvSpPr>
          <p:nvPr/>
        </p:nvSpPr>
        <p:spPr bwMode="auto">
          <a:xfrm flipH="1">
            <a:off x="23431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2"/>
          <p:cNvSpPr>
            <a:spLocks noChangeShapeType="1"/>
          </p:cNvSpPr>
          <p:nvPr/>
        </p:nvSpPr>
        <p:spPr bwMode="auto">
          <a:xfrm>
            <a:off x="29527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3"/>
          <p:cNvSpPr>
            <a:spLocks noChangeShapeType="1"/>
          </p:cNvSpPr>
          <p:nvPr/>
        </p:nvSpPr>
        <p:spPr bwMode="auto">
          <a:xfrm flipH="1">
            <a:off x="1733550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2343150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5"/>
          <p:cNvSpPr>
            <a:spLocks noChangeShapeType="1"/>
          </p:cNvSpPr>
          <p:nvPr/>
        </p:nvSpPr>
        <p:spPr bwMode="auto">
          <a:xfrm>
            <a:off x="3546475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>
            <a:off x="3546475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Text Box 47"/>
          <p:cNvSpPr txBox="1">
            <a:spLocks noChangeArrowheads="1"/>
          </p:cNvSpPr>
          <p:nvPr/>
        </p:nvSpPr>
        <p:spPr bwMode="auto">
          <a:xfrm>
            <a:off x="2174875" y="39576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2574" name="Text Box 49"/>
          <p:cNvSpPr txBox="1">
            <a:spLocks noChangeArrowheads="1"/>
          </p:cNvSpPr>
          <p:nvPr/>
        </p:nvSpPr>
        <p:spPr bwMode="auto">
          <a:xfrm>
            <a:off x="6153150" y="39481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2575" name="Text Box 50"/>
          <p:cNvSpPr txBox="1">
            <a:spLocks noChangeArrowheads="1"/>
          </p:cNvSpPr>
          <p:nvPr/>
        </p:nvSpPr>
        <p:spPr bwMode="auto">
          <a:xfrm>
            <a:off x="5543550" y="47910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2576" name="Text Box 51"/>
          <p:cNvSpPr txBox="1">
            <a:spLocks noChangeArrowheads="1"/>
          </p:cNvSpPr>
          <p:nvPr/>
        </p:nvSpPr>
        <p:spPr bwMode="auto">
          <a:xfrm>
            <a:off x="6746875" y="4791075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2577" name="Text Box 52"/>
          <p:cNvSpPr txBox="1">
            <a:spLocks noChangeArrowheads="1"/>
          </p:cNvSpPr>
          <p:nvPr/>
        </p:nvSpPr>
        <p:spPr bwMode="auto">
          <a:xfrm>
            <a:off x="49180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2578" name="Text Box 53"/>
          <p:cNvSpPr txBox="1">
            <a:spLocks noChangeArrowheads="1"/>
          </p:cNvSpPr>
          <p:nvPr/>
        </p:nvSpPr>
        <p:spPr bwMode="auto">
          <a:xfrm>
            <a:off x="55276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2579" name="Text Box 54"/>
          <p:cNvSpPr txBox="1">
            <a:spLocks noChangeArrowheads="1"/>
          </p:cNvSpPr>
          <p:nvPr/>
        </p:nvSpPr>
        <p:spPr bwMode="auto">
          <a:xfrm>
            <a:off x="7356475" y="55483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2580" name="Text Box 55"/>
          <p:cNvSpPr txBox="1">
            <a:spLocks noChangeArrowheads="1"/>
          </p:cNvSpPr>
          <p:nvPr/>
        </p:nvSpPr>
        <p:spPr bwMode="auto">
          <a:xfrm>
            <a:off x="6746875" y="554831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2581" name="Line 56"/>
          <p:cNvSpPr>
            <a:spLocks noChangeShapeType="1"/>
          </p:cNvSpPr>
          <p:nvPr/>
        </p:nvSpPr>
        <p:spPr bwMode="auto">
          <a:xfrm flipH="1">
            <a:off x="56959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7"/>
          <p:cNvSpPr>
            <a:spLocks noChangeShapeType="1"/>
          </p:cNvSpPr>
          <p:nvPr/>
        </p:nvSpPr>
        <p:spPr bwMode="auto">
          <a:xfrm>
            <a:off x="6305550" y="43291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8"/>
          <p:cNvSpPr>
            <a:spLocks noChangeShapeType="1"/>
          </p:cNvSpPr>
          <p:nvPr/>
        </p:nvSpPr>
        <p:spPr bwMode="auto">
          <a:xfrm flipH="1">
            <a:off x="5086350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9"/>
          <p:cNvSpPr>
            <a:spLocks noChangeShapeType="1"/>
          </p:cNvSpPr>
          <p:nvPr/>
        </p:nvSpPr>
        <p:spPr bwMode="auto">
          <a:xfrm>
            <a:off x="5695950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60"/>
          <p:cNvSpPr>
            <a:spLocks noChangeShapeType="1"/>
          </p:cNvSpPr>
          <p:nvPr/>
        </p:nvSpPr>
        <p:spPr bwMode="auto">
          <a:xfrm>
            <a:off x="6899275" y="51673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61"/>
          <p:cNvSpPr>
            <a:spLocks noChangeShapeType="1"/>
          </p:cNvSpPr>
          <p:nvPr/>
        </p:nvSpPr>
        <p:spPr bwMode="auto">
          <a:xfrm>
            <a:off x="6899275" y="51673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Text Box 62"/>
          <p:cNvSpPr txBox="1">
            <a:spLocks noChangeArrowheads="1"/>
          </p:cNvSpPr>
          <p:nvPr/>
        </p:nvSpPr>
        <p:spPr bwMode="auto">
          <a:xfrm>
            <a:off x="5527675" y="39576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06D2A-E5BF-4A94-AF16-3032743DE47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1475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/>
              <a:t>Inorder</a:t>
            </a:r>
            <a:r>
              <a:rPr lang="en-US" dirty="0"/>
              <a:t> Traversal (4, 2, 5, 1, 6, 3, 7)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30475" y="1600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20875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124200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9540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90500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733800" y="3200400"/>
            <a:ext cx="339725" cy="395288"/>
          </a:xfrm>
          <a:prstGeom prst="rect">
            <a:avLst/>
          </a:prstGeom>
          <a:solidFill>
            <a:srgbClr val="B2B2B2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124200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20732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682875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14636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0732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27660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27660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1905000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23570" name="Text Box 19"/>
          <p:cNvSpPr txBox="1">
            <a:spLocks noChangeArrowheads="1"/>
          </p:cNvSpPr>
          <p:nvPr/>
        </p:nvSpPr>
        <p:spPr bwMode="auto">
          <a:xfrm>
            <a:off x="5924550" y="16002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5314950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6518275" y="2443163"/>
            <a:ext cx="339725" cy="395287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46894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52990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71278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6518275" y="3200400"/>
            <a:ext cx="339725" cy="395288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23577" name="Line 26"/>
          <p:cNvSpPr>
            <a:spLocks noChangeShapeType="1"/>
          </p:cNvSpPr>
          <p:nvPr/>
        </p:nvSpPr>
        <p:spPr bwMode="auto">
          <a:xfrm flipH="1">
            <a:off x="54673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7"/>
          <p:cNvSpPr>
            <a:spLocks noChangeShapeType="1"/>
          </p:cNvSpPr>
          <p:nvPr/>
        </p:nvSpPr>
        <p:spPr bwMode="auto">
          <a:xfrm>
            <a:off x="6076950" y="1981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8"/>
          <p:cNvSpPr>
            <a:spLocks noChangeShapeType="1"/>
          </p:cNvSpPr>
          <p:nvPr/>
        </p:nvSpPr>
        <p:spPr bwMode="auto">
          <a:xfrm flipH="1">
            <a:off x="4857750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29"/>
          <p:cNvSpPr>
            <a:spLocks noChangeShapeType="1"/>
          </p:cNvSpPr>
          <p:nvPr/>
        </p:nvSpPr>
        <p:spPr bwMode="auto">
          <a:xfrm>
            <a:off x="5467350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0"/>
          <p:cNvSpPr>
            <a:spLocks noChangeShapeType="1"/>
          </p:cNvSpPr>
          <p:nvPr/>
        </p:nvSpPr>
        <p:spPr bwMode="auto">
          <a:xfrm>
            <a:off x="6670675" y="28194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1"/>
          <p:cNvSpPr>
            <a:spLocks noChangeShapeType="1"/>
          </p:cNvSpPr>
          <p:nvPr/>
        </p:nvSpPr>
        <p:spPr bwMode="auto">
          <a:xfrm>
            <a:off x="6670675" y="2819400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5299075" y="16097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06D2A-E5BF-4A94-AF16-3032743DE478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2437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Exercise: </a:t>
            </a:r>
            <a:r>
              <a:rPr lang="en-US" dirty="0" err="1"/>
              <a:t>Inorder</a:t>
            </a:r>
            <a:r>
              <a:rPr lang="en-US" dirty="0"/>
              <a:t> Traversal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419600" y="1588293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015248" y="2425446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306552" y="2361467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C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28800" y="3195637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D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362200" y="4100720"/>
            <a:ext cx="364202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G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376863" y="3195637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E</a:t>
            </a:r>
          </a:p>
        </p:txBody>
      </p:sp>
      <p:sp>
        <p:nvSpPr>
          <p:cNvPr id="23573" name="Text Box 22"/>
          <p:cNvSpPr txBox="1">
            <a:spLocks noChangeArrowheads="1"/>
          </p:cNvSpPr>
          <p:nvPr/>
        </p:nvSpPr>
        <p:spPr bwMode="auto">
          <a:xfrm>
            <a:off x="7519194" y="3195637"/>
            <a:ext cx="325730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F</a:t>
            </a:r>
          </a:p>
        </p:txBody>
      </p:sp>
      <p:cxnSp>
        <p:nvCxnSpPr>
          <p:cNvPr id="3" name="Straight Connector 2"/>
          <p:cNvCxnSpPr>
            <a:stCxn id="23557" idx="0"/>
            <a:endCxn id="23556" idx="2"/>
          </p:cNvCxnSpPr>
          <p:nvPr/>
        </p:nvCxnSpPr>
        <p:spPr bwMode="auto">
          <a:xfrm flipV="1">
            <a:off x="3184525" y="1957625"/>
            <a:ext cx="1404352" cy="46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5927541" y="4089207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H</a:t>
            </a:r>
          </a:p>
        </p:txBody>
      </p:sp>
      <p:cxnSp>
        <p:nvCxnSpPr>
          <p:cNvPr id="5" name="Straight Connector 4"/>
          <p:cNvCxnSpPr>
            <a:stCxn id="23556" idx="2"/>
            <a:endCxn id="23558" idx="0"/>
          </p:cNvCxnSpPr>
          <p:nvPr/>
        </p:nvCxnSpPr>
        <p:spPr bwMode="auto">
          <a:xfrm>
            <a:off x="4588877" y="1957625"/>
            <a:ext cx="1893364" cy="4038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>
            <a:endCxn id="23559" idx="0"/>
          </p:cNvCxnSpPr>
          <p:nvPr/>
        </p:nvCxnSpPr>
        <p:spPr bwMode="auto">
          <a:xfrm flipH="1">
            <a:off x="2004489" y="2794778"/>
            <a:ext cx="1010759" cy="4008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3559" idx="2"/>
            <a:endCxn id="23560" idx="0"/>
          </p:cNvCxnSpPr>
          <p:nvPr/>
        </p:nvCxnSpPr>
        <p:spPr bwMode="auto">
          <a:xfrm>
            <a:off x="2004489" y="3564969"/>
            <a:ext cx="539812" cy="5357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23558" idx="2"/>
            <a:endCxn id="23562" idx="0"/>
          </p:cNvCxnSpPr>
          <p:nvPr/>
        </p:nvCxnSpPr>
        <p:spPr bwMode="auto">
          <a:xfrm flipH="1">
            <a:off x="5546140" y="2730799"/>
            <a:ext cx="936101" cy="4648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3558" idx="2"/>
            <a:endCxn id="23573" idx="0"/>
          </p:cNvCxnSpPr>
          <p:nvPr/>
        </p:nvCxnSpPr>
        <p:spPr bwMode="auto">
          <a:xfrm>
            <a:off x="6482241" y="2730799"/>
            <a:ext cx="1199818" cy="4648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23562" idx="2"/>
            <a:endCxn id="34" idx="0"/>
          </p:cNvCxnSpPr>
          <p:nvPr/>
        </p:nvCxnSpPr>
        <p:spPr bwMode="auto">
          <a:xfrm>
            <a:off x="5546140" y="3564969"/>
            <a:ext cx="557090" cy="5242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8407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Binary Tree Traversals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Other traversals apply to binary case:</a:t>
            </a:r>
          </a:p>
          <a:p>
            <a:pPr lvl="1" eaLnBrk="1" hangingPunct="1"/>
            <a:r>
              <a:rPr lang="en-US" dirty="0"/>
              <a:t>Preorder traversal </a:t>
            </a:r>
          </a:p>
          <a:p>
            <a:pPr lvl="2" eaLnBrk="1" hangingPunct="1"/>
            <a:r>
              <a:rPr lang="en-US" sz="1800" dirty="0"/>
              <a:t>root, left subtree, right subtree</a:t>
            </a:r>
          </a:p>
          <a:p>
            <a:pPr lvl="1" eaLnBrk="1" hangingPunct="1"/>
            <a:r>
              <a:rPr lang="en-US" dirty="0" err="1"/>
              <a:t>Inorder</a:t>
            </a:r>
            <a:r>
              <a:rPr lang="en-US" dirty="0"/>
              <a:t> traversal</a:t>
            </a:r>
          </a:p>
          <a:p>
            <a:pPr lvl="2" eaLnBrk="1" hangingPunct="1"/>
            <a:r>
              <a:rPr lang="en-US" sz="1800" dirty="0"/>
              <a:t>left subtree, root, right subtree</a:t>
            </a:r>
          </a:p>
          <a:p>
            <a:pPr lvl="1" eaLnBrk="1" hangingPunct="1"/>
            <a:r>
              <a:rPr lang="en-US" dirty="0" err="1"/>
              <a:t>Postorder</a:t>
            </a:r>
            <a:r>
              <a:rPr lang="en-US" dirty="0"/>
              <a:t> traversal</a:t>
            </a:r>
          </a:p>
          <a:p>
            <a:pPr lvl="2" eaLnBrk="1" hangingPunct="1"/>
            <a:r>
              <a:rPr lang="en-US" sz="1800" dirty="0"/>
              <a:t>left subtree, right subtree, root</a:t>
            </a:r>
          </a:p>
          <a:p>
            <a:pPr lvl="1" eaLnBrk="1" hangingPunct="1"/>
            <a:r>
              <a:rPr lang="en-US" dirty="0" err="1"/>
              <a:t>Levelorder</a:t>
            </a:r>
            <a:r>
              <a:rPr lang="en-US" dirty="0"/>
              <a:t> traversal</a:t>
            </a:r>
          </a:p>
          <a:p>
            <a:pPr marL="457200" lvl="1" indent="0" eaLnBrk="1" hangingPunct="1">
              <a:buNone/>
            </a:pPr>
            <a:endParaRPr lang="en-US" sz="1800" baseline="30000" dirty="0"/>
          </a:p>
          <a:p>
            <a:pPr lvl="1" eaLnBrk="1" hangingPunct="1">
              <a:buFontTx/>
              <a:buNone/>
            </a:pPr>
            <a:endParaRPr lang="en-US" baseline="30000" dirty="0"/>
          </a:p>
          <a:p>
            <a:pPr lvl="1" eaLnBrk="1" hangingPunct="1">
              <a:buFontTx/>
              <a:buNone/>
            </a:pPr>
            <a:endParaRPr lang="en-US" baseline="30000" dirty="0"/>
          </a:p>
          <a:p>
            <a:pPr lvl="1" eaLnBrk="1" hangingPunct="1">
              <a:buNone/>
            </a:pPr>
            <a:r>
              <a:rPr lang="en-US" dirty="0">
                <a:solidFill>
                  <a:srgbClr val="0000FF"/>
                </a:solidFill>
              </a:rPr>
              <a:t>A tree can be rebuilt from its </a:t>
            </a:r>
            <a:r>
              <a:rPr lang="en-US" dirty="0" err="1">
                <a:solidFill>
                  <a:srgbClr val="0000FF"/>
                </a:solidFill>
              </a:rPr>
              <a:t>inorder</a:t>
            </a:r>
            <a:r>
              <a:rPr lang="en-US" dirty="0">
                <a:solidFill>
                  <a:srgbClr val="0000FF"/>
                </a:solidFill>
              </a:rPr>
              <a:t> and preorder (or </a:t>
            </a:r>
            <a:r>
              <a:rPr lang="en-US" dirty="0" err="1">
                <a:solidFill>
                  <a:srgbClr val="0000FF"/>
                </a:solidFill>
              </a:rPr>
              <a:t>postorder</a:t>
            </a:r>
            <a:r>
              <a:rPr lang="en-US" dirty="0">
                <a:solidFill>
                  <a:srgbClr val="0000FF"/>
                </a:solidFill>
              </a:rPr>
              <a:t>) traversal results! </a:t>
            </a:r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Rebuild tree from traversals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800600" cy="4724400"/>
          </a:xfrm>
        </p:spPr>
        <p:txBody>
          <a:bodyPr/>
          <a:lstStyle/>
          <a:p>
            <a:pPr eaLnBrk="1" hangingPunct="1"/>
            <a:r>
              <a:rPr lang="en-US" dirty="0"/>
              <a:t>Let each node be associated with a letter, traversals print the letters when visiting a node. The results of a traversal are represented as strings</a:t>
            </a:r>
          </a:p>
          <a:p>
            <a:pPr lvl="1" eaLnBrk="1" hangingPunct="1"/>
            <a:r>
              <a:rPr lang="en-US" dirty="0"/>
              <a:t>Preorder: “ABDEC”</a:t>
            </a:r>
          </a:p>
          <a:p>
            <a:pPr lvl="1" eaLnBrk="1" hangingPunct="1"/>
            <a:r>
              <a:rPr lang="en-US" dirty="0" err="1"/>
              <a:t>Postorder</a:t>
            </a:r>
            <a:r>
              <a:rPr lang="en-US" dirty="0"/>
              <a:t>: “DEBCA”</a:t>
            </a:r>
          </a:p>
          <a:p>
            <a:pPr lvl="1" eaLnBrk="1" hangingPunct="1"/>
            <a:r>
              <a:rPr lang="en-US" dirty="0" err="1"/>
              <a:t>Inorder</a:t>
            </a:r>
            <a:r>
              <a:rPr lang="en-US" dirty="0"/>
              <a:t>: “DBEAC”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7539055" y="1981200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6929455" y="2824163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8132780" y="2824163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C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368607" y="3595925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E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6467492" y="3581400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D</a:t>
            </a:r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 flipH="1">
            <a:off x="7081855" y="2362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>
            <a:off x="7691455" y="2362200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>
            <a:stCxn id="12" idx="0"/>
            <a:endCxn id="7" idx="2"/>
          </p:cNvCxnSpPr>
          <p:nvPr/>
        </p:nvCxnSpPr>
        <p:spPr bwMode="auto">
          <a:xfrm flipV="1">
            <a:off x="6643181" y="3193495"/>
            <a:ext cx="455551" cy="387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2"/>
            <a:endCxn id="11" idx="0"/>
          </p:cNvCxnSpPr>
          <p:nvPr/>
        </p:nvCxnSpPr>
        <p:spPr bwMode="auto">
          <a:xfrm>
            <a:off x="7098732" y="3193495"/>
            <a:ext cx="439152" cy="4024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86631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Rebuild the tree from preorder traversal + </a:t>
            </a:r>
            <a:r>
              <a:rPr lang="en-US" sz="2400" dirty="0" err="1"/>
              <a:t>inorder</a:t>
            </a:r>
            <a:r>
              <a:rPr lang="en-US" sz="2400" dirty="0"/>
              <a:t> traversal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278" y="1369218"/>
            <a:ext cx="8059322" cy="4726782"/>
          </a:xfrm>
        </p:spPr>
        <p:txBody>
          <a:bodyPr/>
          <a:lstStyle/>
          <a:p>
            <a:pPr eaLnBrk="1" hangingPunct="1"/>
            <a:r>
              <a:rPr lang="en-US" dirty="0"/>
              <a:t>Tree(preorder: “ABDEC”, </a:t>
            </a:r>
            <a:r>
              <a:rPr lang="en-US" dirty="0" err="1"/>
              <a:t>inorder</a:t>
            </a:r>
            <a:r>
              <a:rPr lang="en-US" dirty="0"/>
              <a:t>: “DBEAC”)</a:t>
            </a:r>
          </a:p>
          <a:p>
            <a:pPr lvl="1" eaLnBrk="1" hangingPunct="1"/>
            <a:r>
              <a:rPr lang="en-US" dirty="0"/>
              <a:t>Find the root from preorder result: A </a:t>
            </a:r>
          </a:p>
          <a:p>
            <a:pPr lvl="3" eaLnBrk="1" hangingPunct="1"/>
            <a:r>
              <a:rPr lang="en-US" dirty="0"/>
              <a:t>Preorder traversal: root, left subtree, right subtree</a:t>
            </a:r>
          </a:p>
          <a:p>
            <a:pPr lvl="1" eaLnBrk="1" hangingPunct="1"/>
            <a:r>
              <a:rPr lang="en-US" dirty="0"/>
              <a:t>Decide left and right sub-trees</a:t>
            </a:r>
          </a:p>
          <a:p>
            <a:pPr lvl="2" eaLnBrk="1" hangingPunct="1"/>
            <a:r>
              <a:rPr lang="en-US" sz="2000" dirty="0"/>
              <a:t>Find the letter for the root in the </a:t>
            </a:r>
            <a:r>
              <a:rPr lang="en-US" sz="2000" dirty="0" err="1"/>
              <a:t>inorder</a:t>
            </a:r>
            <a:r>
              <a:rPr lang="en-US" sz="2000" dirty="0"/>
              <a:t> string and decide the </a:t>
            </a:r>
            <a:r>
              <a:rPr lang="en-US" sz="2000" dirty="0" err="1"/>
              <a:t>inorder</a:t>
            </a:r>
            <a:r>
              <a:rPr lang="en-US" sz="2000" dirty="0"/>
              <a:t> string for the two subtrees </a:t>
            </a:r>
          </a:p>
          <a:p>
            <a:pPr lvl="3" eaLnBrk="1" hangingPunct="1"/>
            <a:r>
              <a:rPr lang="en-US" dirty="0" err="1"/>
              <a:t>Inorder</a:t>
            </a:r>
            <a:r>
              <a:rPr lang="en-US" dirty="0"/>
              <a:t> string for the left sub-tree is the part before the root </a:t>
            </a:r>
          </a:p>
          <a:p>
            <a:pPr lvl="3" eaLnBrk="1" hangingPunct="1"/>
            <a:r>
              <a:rPr lang="en-US" dirty="0" err="1"/>
              <a:t>Inorder</a:t>
            </a:r>
            <a:r>
              <a:rPr lang="en-US" dirty="0"/>
              <a:t> string for the right sub-tree is the part after the root</a:t>
            </a:r>
          </a:p>
          <a:p>
            <a:pPr lvl="2" eaLnBrk="1" hangingPunct="1"/>
            <a:r>
              <a:rPr lang="en-US" sz="2000" dirty="0"/>
              <a:t>Decide the preorder string for left and right subtrees, how?</a:t>
            </a:r>
          </a:p>
          <a:p>
            <a:pPr lvl="3" eaLnBrk="1" hangingPunct="1"/>
            <a:r>
              <a:rPr lang="en-US" dirty="0" err="1"/>
              <a:t>Inorder</a:t>
            </a:r>
            <a:r>
              <a:rPr lang="en-US" dirty="0"/>
              <a:t> traversal string length should be equal to preorder string length, so you can extract the preorder strings from the whole preorder string. </a:t>
            </a:r>
          </a:p>
          <a:p>
            <a:pPr lvl="1" eaLnBrk="1" hangingPunct="1"/>
            <a:r>
              <a:rPr lang="en-US" dirty="0"/>
              <a:t>Recursively do this to the sub-trees.</a:t>
            </a:r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5367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BEBA1-BB43-4FB3-A534-135E1E5B464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Complete Binary Trees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Definition:  A binary tree is </a:t>
            </a:r>
            <a:r>
              <a:rPr lang="en-US" i="1"/>
              <a:t>complete</a:t>
            </a:r>
            <a:r>
              <a:rPr lang="en-US"/>
              <a:t> iff every layer except possibly the bottom, is fully populated with vertices. In addition, all nodes at the bottom level must occupy the leftmost spots consecutively.  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606675" y="34147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997075" y="42576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200400" y="425767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3716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9812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38100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3200400" y="5014913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4108" name="Line 11"/>
          <p:cNvSpPr>
            <a:spLocks noChangeShapeType="1"/>
          </p:cNvSpPr>
          <p:nvPr/>
        </p:nvSpPr>
        <p:spPr bwMode="auto">
          <a:xfrm flipH="1">
            <a:off x="2149475" y="37957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2"/>
          <p:cNvSpPr>
            <a:spLocks noChangeShapeType="1"/>
          </p:cNvSpPr>
          <p:nvPr/>
        </p:nvSpPr>
        <p:spPr bwMode="auto">
          <a:xfrm>
            <a:off x="2759075" y="3795713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3"/>
          <p:cNvSpPr>
            <a:spLocks noChangeShapeType="1"/>
          </p:cNvSpPr>
          <p:nvPr/>
        </p:nvSpPr>
        <p:spPr bwMode="auto">
          <a:xfrm flipH="1">
            <a:off x="1539875" y="46339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4"/>
          <p:cNvSpPr>
            <a:spLocks noChangeShapeType="1"/>
          </p:cNvSpPr>
          <p:nvPr/>
        </p:nvSpPr>
        <p:spPr bwMode="auto">
          <a:xfrm>
            <a:off x="2149475" y="46339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5"/>
          <p:cNvSpPr>
            <a:spLocks noChangeShapeType="1"/>
          </p:cNvSpPr>
          <p:nvPr/>
        </p:nvSpPr>
        <p:spPr bwMode="auto">
          <a:xfrm>
            <a:off x="3352800" y="4633913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6"/>
          <p:cNvSpPr>
            <a:spLocks noChangeShapeType="1"/>
          </p:cNvSpPr>
          <p:nvPr/>
        </p:nvSpPr>
        <p:spPr bwMode="auto">
          <a:xfrm>
            <a:off x="3352800" y="4633913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Text Box 17"/>
          <p:cNvSpPr txBox="1">
            <a:spLocks noChangeArrowheads="1"/>
          </p:cNvSpPr>
          <p:nvPr/>
        </p:nvSpPr>
        <p:spPr bwMode="auto">
          <a:xfrm>
            <a:off x="1981200" y="3424238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229350" y="34004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619750" y="4243388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823075" y="4243388"/>
            <a:ext cx="339725" cy="3952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994275" y="50006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603875" y="50006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4120" name="Text Box 25"/>
          <p:cNvSpPr txBox="1">
            <a:spLocks noChangeArrowheads="1"/>
          </p:cNvSpPr>
          <p:nvPr/>
        </p:nvSpPr>
        <p:spPr bwMode="auto">
          <a:xfrm>
            <a:off x="6599238" y="5000625"/>
            <a:ext cx="339725" cy="39528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 flipH="1">
            <a:off x="5772150" y="3781425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7"/>
          <p:cNvSpPr>
            <a:spLocks noChangeShapeType="1"/>
          </p:cNvSpPr>
          <p:nvPr/>
        </p:nvSpPr>
        <p:spPr bwMode="auto">
          <a:xfrm>
            <a:off x="6381750" y="3781425"/>
            <a:ext cx="6096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 flipH="1">
            <a:off x="5162550" y="4619625"/>
            <a:ext cx="609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5772150" y="461962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 flipH="1">
            <a:off x="6769100" y="4619625"/>
            <a:ext cx="206375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Text Box 32"/>
          <p:cNvSpPr txBox="1">
            <a:spLocks noChangeArrowheads="1"/>
          </p:cNvSpPr>
          <p:nvPr/>
        </p:nvSpPr>
        <p:spPr bwMode="auto">
          <a:xfrm>
            <a:off x="5603875" y="340995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Rebuild the tree from preorder traversal + </a:t>
            </a:r>
            <a:r>
              <a:rPr lang="en-US" sz="2400" dirty="0" err="1"/>
              <a:t>inorder</a:t>
            </a:r>
            <a:r>
              <a:rPr lang="en-US" sz="2400" dirty="0"/>
              <a:t> traversal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59322" cy="1905000"/>
          </a:xfrm>
        </p:spPr>
        <p:txBody>
          <a:bodyPr/>
          <a:lstStyle/>
          <a:p>
            <a:pPr eaLnBrk="1" hangingPunct="1"/>
            <a:r>
              <a:rPr lang="en-US" dirty="0"/>
              <a:t>Tree(preorder: “ABDEC”, </a:t>
            </a:r>
            <a:r>
              <a:rPr lang="en-US" dirty="0" err="1"/>
              <a:t>inorder</a:t>
            </a:r>
            <a:r>
              <a:rPr lang="en-US" dirty="0"/>
              <a:t>: “DBEAC”)</a:t>
            </a:r>
          </a:p>
          <a:p>
            <a:pPr eaLnBrk="1" hangingPunct="1"/>
            <a:r>
              <a:rPr lang="en-US" dirty="0"/>
              <a:t>Step 1: preorder:  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/>
              <a:t>BDEC  =&gt; A is the root</a:t>
            </a:r>
          </a:p>
          <a:p>
            <a:pPr eaLnBrk="1" hangingPunct="1"/>
            <a:r>
              <a:rPr lang="en-US" dirty="0"/>
              <a:t>Step 2: </a:t>
            </a:r>
            <a:r>
              <a:rPr lang="en-US" dirty="0" err="1"/>
              <a:t>inorder</a:t>
            </a:r>
            <a:r>
              <a:rPr lang="en-US" dirty="0"/>
              <a:t>: DBE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dirty="0"/>
              <a:t>C  =&gt; left tree DBE, right tree C</a:t>
            </a:r>
          </a:p>
          <a:p>
            <a:pPr eaLnBrk="1" hangingPunct="1"/>
            <a:r>
              <a:rPr lang="en-US" dirty="0"/>
              <a:t>Step 3: preorder=&gt; left tree DBE, right tree C</a:t>
            </a:r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2815557" y="3352800"/>
            <a:ext cx="351288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Tree(preorder: “ABDEC”, </a:t>
            </a:r>
          </a:p>
          <a:p>
            <a:r>
              <a:rPr lang="en-US" dirty="0"/>
              <a:t>         </a:t>
            </a:r>
            <a:r>
              <a:rPr lang="en-US" dirty="0" err="1"/>
              <a:t>inorder</a:t>
            </a:r>
            <a:r>
              <a:rPr lang="en-US" dirty="0"/>
              <a:t>: “DBEAC”</a:t>
            </a:r>
          </a:p>
          <a:p>
            <a:r>
              <a:rPr lang="en-US" dirty="0"/>
              <a:t>                Root: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049746"/>
            <a:ext cx="308488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Tree(preorder: “BDE”, </a:t>
            </a:r>
          </a:p>
          <a:p>
            <a:r>
              <a:rPr lang="en-US" dirty="0"/>
              <a:t>         </a:t>
            </a:r>
            <a:r>
              <a:rPr lang="en-US" dirty="0" err="1"/>
              <a:t>inorder</a:t>
            </a:r>
            <a:r>
              <a:rPr lang="en-US" dirty="0"/>
              <a:t>: “DBE”)</a:t>
            </a:r>
          </a:p>
          <a:p>
            <a:r>
              <a:rPr lang="en-US" dirty="0"/>
              <a:t>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6400" y="5023399"/>
            <a:ext cx="267451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Tree(preorder: “C”, </a:t>
            </a:r>
          </a:p>
          <a:p>
            <a:r>
              <a:rPr lang="en-US" dirty="0"/>
              <a:t>         </a:t>
            </a:r>
            <a:r>
              <a:rPr lang="en-US" dirty="0" err="1"/>
              <a:t>inorder</a:t>
            </a:r>
            <a:r>
              <a:rPr lang="en-US" dirty="0"/>
              <a:t>: “C”)</a:t>
            </a:r>
          </a:p>
          <a:p>
            <a:r>
              <a:rPr lang="en-US" dirty="0"/>
              <a:t>                </a:t>
            </a:r>
          </a:p>
        </p:txBody>
      </p:sp>
      <p:cxnSp>
        <p:nvCxnSpPr>
          <p:cNvPr id="4" name="Straight Connector 3"/>
          <p:cNvCxnSpPr>
            <a:stCxn id="7" idx="0"/>
          </p:cNvCxnSpPr>
          <p:nvPr/>
        </p:nvCxnSpPr>
        <p:spPr bwMode="auto">
          <a:xfrm flipV="1">
            <a:off x="2075842" y="4553129"/>
            <a:ext cx="1657958" cy="4966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8" idx="0"/>
          </p:cNvCxnSpPr>
          <p:nvPr/>
        </p:nvCxnSpPr>
        <p:spPr bwMode="auto">
          <a:xfrm>
            <a:off x="5486400" y="4553129"/>
            <a:ext cx="1337258" cy="4702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0683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Exercise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Let us rebuild the tree with</a:t>
            </a:r>
          </a:p>
          <a:p>
            <a:pPr lvl="1" eaLnBrk="1" hangingPunct="1"/>
            <a:r>
              <a:rPr lang="en-US" dirty="0" err="1"/>
              <a:t>Postorder</a:t>
            </a:r>
            <a:r>
              <a:rPr lang="en-US" dirty="0"/>
              <a:t> string: FECAHJIGB</a:t>
            </a:r>
          </a:p>
          <a:p>
            <a:pPr lvl="1" eaLnBrk="1" hangingPunct="1"/>
            <a:r>
              <a:rPr lang="en-US" dirty="0" err="1"/>
              <a:t>Inorder</a:t>
            </a:r>
            <a:r>
              <a:rPr lang="en-US" dirty="0"/>
              <a:t> string: CFEABHGJI</a:t>
            </a:r>
          </a:p>
          <a:p>
            <a:pPr lvl="2" eaLnBrk="1" hangingPunct="1">
              <a:buFontTx/>
              <a:buNone/>
            </a:pPr>
            <a:endParaRPr lang="en-US" sz="1800" baseline="30000" dirty="0"/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022831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Question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Can we rebuild the tree with preorder and </a:t>
            </a:r>
            <a:r>
              <a:rPr lang="en-US" dirty="0" err="1"/>
              <a:t>postorder</a:t>
            </a:r>
            <a:r>
              <a:rPr lang="en-US" dirty="0"/>
              <a:t> strings? </a:t>
            </a:r>
          </a:p>
          <a:p>
            <a:pPr lvl="2" eaLnBrk="1" hangingPunct="1">
              <a:buFontTx/>
              <a:buNone/>
            </a:pPr>
            <a:endParaRPr lang="en-US" sz="1800" baseline="30000" dirty="0"/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51339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4ACD9-F2F3-4D26-B2A5-9140F4B12C92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Question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971800"/>
          </a:xfrm>
        </p:spPr>
        <p:txBody>
          <a:bodyPr/>
          <a:lstStyle/>
          <a:p>
            <a:pPr eaLnBrk="1" hangingPunct="1"/>
            <a:r>
              <a:rPr lang="en-US" dirty="0"/>
              <a:t>Can we rebuild the tree with preorder and </a:t>
            </a:r>
            <a:r>
              <a:rPr lang="en-US" dirty="0" err="1"/>
              <a:t>postorder</a:t>
            </a:r>
            <a:r>
              <a:rPr lang="en-US" dirty="0"/>
              <a:t> strings? </a:t>
            </a:r>
          </a:p>
          <a:p>
            <a:pPr lvl="1" eaLnBrk="1" hangingPunct="1"/>
            <a:r>
              <a:rPr lang="en-US" dirty="0"/>
              <a:t>Pre-order: root left right</a:t>
            </a:r>
          </a:p>
          <a:p>
            <a:pPr lvl="1" eaLnBrk="1" hangingPunct="1"/>
            <a:r>
              <a:rPr lang="en-US" dirty="0"/>
              <a:t>Post-order: left right root</a:t>
            </a:r>
          </a:p>
          <a:p>
            <a:pPr lvl="1" eaLnBrk="1" hangingPunct="1"/>
            <a:r>
              <a:rPr lang="en-US" dirty="0"/>
              <a:t>After the root is identified, strings for left and right subtree cannot be uniquely determined!</a:t>
            </a:r>
          </a:p>
          <a:p>
            <a:pPr lvl="1" eaLnBrk="1" hangingPunct="1"/>
            <a:r>
              <a:rPr lang="en-US" dirty="0"/>
              <a:t>Example: preorder: “ABC”, </a:t>
            </a:r>
            <a:r>
              <a:rPr lang="en-US" dirty="0" err="1"/>
              <a:t>postorder</a:t>
            </a:r>
            <a:r>
              <a:rPr lang="en-US" dirty="0"/>
              <a:t>: “CBA”</a:t>
            </a:r>
          </a:p>
          <a:p>
            <a:pPr lvl="2" eaLnBrk="1" hangingPunct="1">
              <a:buFontTx/>
              <a:buNone/>
            </a:pPr>
            <a:endParaRPr lang="en-US" sz="1800" baseline="30000" dirty="0"/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38400" y="4176713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42646" y="4913589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43000" y="5848088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C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73037" y="4200578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165975" y="4950876"/>
            <a:ext cx="338554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B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593653" y="5848088"/>
            <a:ext cx="351378" cy="369332"/>
          </a:xfrm>
          <a:prstGeom prst="rect">
            <a:avLst/>
          </a:prstGeom>
          <a:solidFill>
            <a:srgbClr val="33CC33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 dirty="0">
                <a:solidFill>
                  <a:srgbClr val="0000FF"/>
                </a:solidFill>
                <a:latin typeface="Arial" charset="0"/>
              </a:rPr>
              <a:t>C</a:t>
            </a:r>
          </a:p>
        </p:txBody>
      </p:sp>
      <p:cxnSp>
        <p:nvCxnSpPr>
          <p:cNvPr id="3" name="Straight Connector 2"/>
          <p:cNvCxnSpPr>
            <a:stCxn id="7" idx="0"/>
            <a:endCxn id="5" idx="2"/>
          </p:cNvCxnSpPr>
          <p:nvPr/>
        </p:nvCxnSpPr>
        <p:spPr bwMode="auto">
          <a:xfrm flipV="1">
            <a:off x="1811923" y="4546045"/>
            <a:ext cx="795754" cy="3675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8" idx="0"/>
            <a:endCxn id="7" idx="2"/>
          </p:cNvCxnSpPr>
          <p:nvPr/>
        </p:nvCxnSpPr>
        <p:spPr bwMode="auto">
          <a:xfrm flipV="1">
            <a:off x="1318689" y="5282921"/>
            <a:ext cx="493234" cy="5651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9" idx="2"/>
            <a:endCxn id="10" idx="0"/>
          </p:cNvCxnSpPr>
          <p:nvPr/>
        </p:nvCxnSpPr>
        <p:spPr bwMode="auto">
          <a:xfrm>
            <a:off x="6342314" y="4569910"/>
            <a:ext cx="992938" cy="3809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0" idx="2"/>
            <a:endCxn id="11" idx="0"/>
          </p:cNvCxnSpPr>
          <p:nvPr/>
        </p:nvCxnSpPr>
        <p:spPr bwMode="auto">
          <a:xfrm flipH="1">
            <a:off x="6769342" y="5320208"/>
            <a:ext cx="565910" cy="52788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8389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27849-4FAB-4997-8DD5-A2DF64E3EDD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Example: Expression Tree</a:t>
            </a:r>
          </a:p>
        </p:txBody>
      </p:sp>
      <p:pic>
        <p:nvPicPr>
          <p:cNvPr id="25604" name="Picture 3" descr="fig04_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77200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5410200"/>
            <a:ext cx="6243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b="1">
                <a:solidFill>
                  <a:srgbClr val="FFFFFF"/>
                </a:solidFill>
                <a:latin typeface="Arial" charset="0"/>
              </a:rPr>
              <a:t>How do you construct an expression tree </a:t>
            </a:r>
          </a:p>
          <a:p>
            <a:r>
              <a:rPr lang="en-US" b="1">
                <a:solidFill>
                  <a:srgbClr val="FFFFFF"/>
                </a:solidFill>
                <a:latin typeface="Arial" charset="0"/>
              </a:rPr>
              <a:t>from a postfix expression?</a:t>
            </a:r>
          </a:p>
          <a:p>
            <a:r>
              <a:rPr lang="en-US" b="1">
                <a:solidFill>
                  <a:srgbClr val="FFFFFF"/>
                </a:solidFill>
                <a:latin typeface="Arial" charset="0"/>
              </a:rPr>
              <a:t>E.g  a b + c d e + * *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7FDF6-A26B-472D-AD7F-836F52FDA6B7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Build Expression Tree from Postfix Expression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 Let S be a stack</a:t>
            </a:r>
          </a:p>
          <a:p>
            <a:pPr eaLnBrk="1" hangingPunct="1">
              <a:buFontTx/>
              <a:buNone/>
            </a:pPr>
            <a:r>
              <a:rPr lang="en-US" dirty="0"/>
              <a:t> while not end of the postfix expression</a:t>
            </a:r>
          </a:p>
          <a:p>
            <a:pPr lvl="1" eaLnBrk="1" hangingPunct="1">
              <a:buFontTx/>
              <a:buNone/>
            </a:pPr>
            <a:r>
              <a:rPr lang="en-US" dirty="0"/>
              <a:t>Get next token</a:t>
            </a:r>
          </a:p>
          <a:p>
            <a:pPr lvl="1" eaLnBrk="1" hangingPunct="1">
              <a:buFontTx/>
              <a:buNone/>
            </a:pPr>
            <a:r>
              <a:rPr lang="en-US" dirty="0"/>
              <a:t>If (token is operand)</a:t>
            </a:r>
          </a:p>
          <a:p>
            <a:pPr lvl="2" eaLnBrk="1" hangingPunct="1">
              <a:buFontTx/>
              <a:buNone/>
            </a:pPr>
            <a:r>
              <a:rPr lang="en-US" sz="1800" dirty="0"/>
              <a:t>Create a new node with the operand</a:t>
            </a:r>
          </a:p>
          <a:p>
            <a:pPr lvl="2" eaLnBrk="1" hangingPunct="1">
              <a:buFontTx/>
              <a:buNone/>
            </a:pPr>
            <a:r>
              <a:rPr lang="en-US" sz="1800" dirty="0"/>
              <a:t>Push new node into stack S</a:t>
            </a:r>
          </a:p>
          <a:p>
            <a:pPr lvl="1" eaLnBrk="1" hangingPunct="1">
              <a:buFontTx/>
              <a:buNone/>
            </a:pPr>
            <a:r>
              <a:rPr lang="en-US" dirty="0"/>
              <a:t>If (token is operator)</a:t>
            </a:r>
          </a:p>
          <a:p>
            <a:pPr lvl="1" eaLnBrk="1" hangingPunct="1">
              <a:buFontTx/>
              <a:buNone/>
            </a:pPr>
            <a:r>
              <a:rPr lang="en-US" dirty="0"/>
              <a:t>	  pop corresponding operands from S</a:t>
            </a:r>
          </a:p>
          <a:p>
            <a:pPr lvl="1" eaLnBrk="1" hangingPunct="1">
              <a:buFontTx/>
              <a:buNone/>
            </a:pPr>
            <a:r>
              <a:rPr lang="en-US" dirty="0"/>
              <a:t>      create a new node with the operator (and corresponding     	operands as left/right children)</a:t>
            </a:r>
          </a:p>
          <a:p>
            <a:pPr lvl="1" eaLnBrk="1" hangingPunct="1">
              <a:buFontTx/>
              <a:buNone/>
            </a:pPr>
            <a:r>
              <a:rPr lang="en-US" dirty="0"/>
              <a:t>      push new node into stack S</a:t>
            </a:r>
          </a:p>
          <a:p>
            <a:pPr eaLnBrk="1" hangingPunct="1">
              <a:buFontTx/>
              <a:buNone/>
            </a:pPr>
            <a:r>
              <a:rPr lang="en-US" dirty="0"/>
              <a:t> end while</a:t>
            </a:r>
          </a:p>
          <a:p>
            <a:pPr eaLnBrk="1" hangingPunct="1">
              <a:buFontTx/>
              <a:buNone/>
            </a:pPr>
            <a:r>
              <a:rPr lang="en-US" dirty="0"/>
              <a:t> </a:t>
            </a:r>
            <a:r>
              <a:rPr lang="en-US" dirty="0" err="1"/>
              <a:t>S.top</a:t>
            </a:r>
            <a:r>
              <a:rPr lang="en-US" dirty="0"/>
              <a:t> is the final binary expression tree</a:t>
            </a:r>
          </a:p>
          <a:p>
            <a:pPr lvl="2" eaLnBrk="1" hangingPunct="1"/>
            <a:endParaRPr lang="en-US" sz="1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AF8F2-A3C4-4F1A-8E4E-32DA4BE1BB3B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 b</a:t>
            </a:r>
            <a:r>
              <a:rPr lang="en-US"/>
              <a:t> + c d e + * *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32766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14"/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3113088" y="369728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23163-D160-4D39-B36D-CA495A59DE39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 b +</a:t>
            </a:r>
            <a:r>
              <a:rPr lang="en-US"/>
              <a:t> c d e + * *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8690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2783E-3457-44E0-9349-A2AB4CF465EC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 b + c d e</a:t>
            </a:r>
            <a:r>
              <a:rPr lang="en-US"/>
              <a:t> + * *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9714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7" name="Oval 20"/>
          <p:cNvSpPr>
            <a:spLocks noChangeArrowheads="1"/>
          </p:cNvSpPr>
          <p:nvPr/>
        </p:nvSpPr>
        <p:spPr bwMode="auto">
          <a:xfrm>
            <a:off x="3836988" y="4070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3836988" y="39624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9719" name="Oval 22"/>
          <p:cNvSpPr>
            <a:spLocks noChangeArrowheads="1"/>
          </p:cNvSpPr>
          <p:nvPr/>
        </p:nvSpPr>
        <p:spPr bwMode="auto">
          <a:xfrm>
            <a:off x="4598988" y="4070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4598988" y="39624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29721" name="Oval 24"/>
          <p:cNvSpPr>
            <a:spLocks noChangeArrowheads="1"/>
          </p:cNvSpPr>
          <p:nvPr/>
        </p:nvSpPr>
        <p:spPr bwMode="auto">
          <a:xfrm>
            <a:off x="3151188" y="4070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3151188" y="3962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>
            <a:off x="3298825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>
            <a:off x="3810000" y="2971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>
            <a:off x="4495800" y="2971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B3976-55CC-4475-8DDA-8EEFBB39F44C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 b + c d e +</a:t>
            </a:r>
            <a:r>
              <a:rPr lang="en-US"/>
              <a:t> * *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0737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0738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0740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1" name="Oval 20"/>
          <p:cNvSpPr>
            <a:spLocks noChangeArrowheads="1"/>
          </p:cNvSpPr>
          <p:nvPr/>
        </p:nvSpPr>
        <p:spPr bwMode="auto">
          <a:xfrm>
            <a:off x="3836988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1"/>
          <p:cNvSpPr txBox="1">
            <a:spLocks noChangeArrowheads="1"/>
          </p:cNvSpPr>
          <p:nvPr/>
        </p:nvSpPr>
        <p:spPr bwMode="auto">
          <a:xfrm>
            <a:off x="3836988" y="45720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0743" name="Oval 22"/>
          <p:cNvSpPr>
            <a:spLocks noChangeArrowheads="1"/>
          </p:cNvSpPr>
          <p:nvPr/>
        </p:nvSpPr>
        <p:spPr bwMode="auto">
          <a:xfrm>
            <a:off x="4598988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3"/>
          <p:cNvSpPr txBox="1">
            <a:spLocks noChangeArrowheads="1"/>
          </p:cNvSpPr>
          <p:nvPr/>
        </p:nvSpPr>
        <p:spPr bwMode="auto">
          <a:xfrm>
            <a:off x="4598988" y="45720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30745" name="Oval 24"/>
          <p:cNvSpPr>
            <a:spLocks noChangeArrowheads="1"/>
          </p:cNvSpPr>
          <p:nvPr/>
        </p:nvSpPr>
        <p:spPr bwMode="auto">
          <a:xfrm>
            <a:off x="33528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Text Box 25"/>
          <p:cNvSpPr txBox="1">
            <a:spLocks noChangeArrowheads="1"/>
          </p:cNvSpPr>
          <p:nvPr/>
        </p:nvSpPr>
        <p:spPr bwMode="auto">
          <a:xfrm>
            <a:off x="3328988" y="37004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0747" name="Line 26"/>
          <p:cNvSpPr>
            <a:spLocks noChangeShapeType="1"/>
          </p:cNvSpPr>
          <p:nvPr/>
        </p:nvSpPr>
        <p:spPr bwMode="auto">
          <a:xfrm>
            <a:off x="3298825" y="3048000"/>
            <a:ext cx="206375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>
            <a:off x="3810000" y="2971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49" name="Oval 28"/>
          <p:cNvSpPr>
            <a:spLocks noChangeArrowheads="1"/>
          </p:cNvSpPr>
          <p:nvPr/>
        </p:nvSpPr>
        <p:spPr bwMode="auto">
          <a:xfrm>
            <a:off x="42672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Text Box 29"/>
          <p:cNvSpPr txBox="1">
            <a:spLocks noChangeArrowheads="1"/>
          </p:cNvSpPr>
          <p:nvPr/>
        </p:nvSpPr>
        <p:spPr bwMode="auto">
          <a:xfrm>
            <a:off x="4267200" y="37338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0751" name="Line 30"/>
          <p:cNvSpPr>
            <a:spLocks noChangeShapeType="1"/>
          </p:cNvSpPr>
          <p:nvPr/>
        </p:nvSpPr>
        <p:spPr bwMode="auto">
          <a:xfrm>
            <a:off x="4419600" y="4114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52" name="Line 31"/>
          <p:cNvSpPr>
            <a:spLocks noChangeShapeType="1"/>
          </p:cNvSpPr>
          <p:nvPr/>
        </p:nvSpPr>
        <p:spPr bwMode="auto">
          <a:xfrm flipH="1">
            <a:off x="4114800" y="41148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1CE70-3655-4D51-9A63-F7075A5E2B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Binary Trees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complete binary tree with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/>
              <a:t> vertices and height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/>
              <a:t> satisfies:</a:t>
            </a:r>
          </a:p>
          <a:p>
            <a:pPr lvl="1" eaLnBrk="1" hangingPunct="1"/>
            <a:r>
              <a:rPr lang="en-US"/>
              <a:t>2</a:t>
            </a:r>
            <a:r>
              <a:rPr lang="en-US" baseline="30000"/>
              <a:t>H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n &lt; 2</a:t>
            </a:r>
            <a:r>
              <a:rPr lang="en-US" baseline="30000"/>
              <a:t>H + 1</a:t>
            </a:r>
          </a:p>
          <a:p>
            <a:pPr lvl="1" eaLnBrk="1" hangingPunct="1"/>
            <a:r>
              <a:rPr lang="en-US"/>
              <a:t>2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7 &lt; 2</a:t>
            </a:r>
            <a:r>
              <a:rPr lang="en-US" baseline="30000"/>
              <a:t>2 + 1 ,</a:t>
            </a:r>
            <a:r>
              <a:rPr lang="en-US"/>
              <a:t>  2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4 &lt; 2</a:t>
            </a:r>
            <a:r>
              <a:rPr lang="en-US" baseline="30000"/>
              <a:t>2 + 1</a:t>
            </a:r>
          </a:p>
          <a:p>
            <a:pPr lvl="1" eaLnBrk="1" hangingPunct="1">
              <a:buFontTx/>
              <a:buNone/>
            </a:pPr>
            <a:endParaRPr lang="en-US" baseline="3000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920875" y="3429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311275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2514600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2954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31242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7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2514600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>
            <a:off x="1463675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2"/>
          <p:cNvSpPr>
            <a:spLocks noChangeShapeType="1"/>
          </p:cNvSpPr>
          <p:nvPr/>
        </p:nvSpPr>
        <p:spPr bwMode="auto">
          <a:xfrm>
            <a:off x="2073275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3"/>
          <p:cNvSpPr>
            <a:spLocks noChangeShapeType="1"/>
          </p:cNvSpPr>
          <p:nvPr/>
        </p:nvSpPr>
        <p:spPr bwMode="auto">
          <a:xfrm flipH="1">
            <a:off x="854075" y="4648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4"/>
          <p:cNvSpPr>
            <a:spLocks noChangeShapeType="1"/>
          </p:cNvSpPr>
          <p:nvPr/>
        </p:nvSpPr>
        <p:spPr bwMode="auto">
          <a:xfrm>
            <a:off x="1463675" y="4648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>
            <a:off x="2667000" y="46482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16"/>
          <p:cNvSpPr>
            <a:spLocks noChangeShapeType="1"/>
          </p:cNvSpPr>
          <p:nvPr/>
        </p:nvSpPr>
        <p:spPr bwMode="auto">
          <a:xfrm>
            <a:off x="2667000" y="4648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295400" y="3438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3387725" y="3962400"/>
            <a:ext cx="1096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 = 7</a:t>
            </a:r>
          </a:p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H = 2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5894388" y="34290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1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5284788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2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6488113" y="4271963"/>
            <a:ext cx="339725" cy="3952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4659313" y="5029200"/>
            <a:ext cx="339725" cy="3952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4</a:t>
            </a:r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5437188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>
            <a:off x="6046788" y="3810000"/>
            <a:ext cx="6096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/>
        </p:nvSpPr>
        <p:spPr bwMode="auto">
          <a:xfrm flipH="1">
            <a:off x="4827588" y="4648200"/>
            <a:ext cx="6096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Text Box 32"/>
          <p:cNvSpPr txBox="1">
            <a:spLocks noChangeArrowheads="1"/>
          </p:cNvSpPr>
          <p:nvPr/>
        </p:nvSpPr>
        <p:spPr bwMode="auto">
          <a:xfrm>
            <a:off x="5268913" y="34385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Arial" charset="0"/>
              </a:rPr>
              <a:t>root</a:t>
            </a:r>
          </a:p>
        </p:txBody>
      </p:sp>
      <p:sp>
        <p:nvSpPr>
          <p:cNvPr id="5148" name="Text Box 33"/>
          <p:cNvSpPr txBox="1">
            <a:spLocks noChangeArrowheads="1"/>
          </p:cNvSpPr>
          <p:nvPr/>
        </p:nvSpPr>
        <p:spPr bwMode="auto">
          <a:xfrm>
            <a:off x="7361238" y="3962400"/>
            <a:ext cx="10969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 = 4</a:t>
            </a:r>
          </a:p>
          <a:p>
            <a:pPr eaLnBrk="1" hangingPunct="1"/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H = 2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57BE8-8C48-47B6-8A1E-F8F2B44C6436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 b + c d e + *</a:t>
            </a:r>
            <a:r>
              <a:rPr lang="en-US"/>
              <a:t> *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362200" y="26670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971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35814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41910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4800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59436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6400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26670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H="1">
            <a:off x="2133600" y="4114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2514600" y="3810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1905000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2514600" y="371157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1905000" y="4572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1762" name="Oval 17"/>
          <p:cNvSpPr>
            <a:spLocks noChangeArrowheads="1"/>
          </p:cNvSpPr>
          <p:nvPr/>
        </p:nvSpPr>
        <p:spPr bwMode="auto">
          <a:xfrm>
            <a:off x="2922588" y="469106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2922588" y="458311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2743200" y="413702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5" name="Oval 20"/>
          <p:cNvSpPr>
            <a:spLocks noChangeArrowheads="1"/>
          </p:cNvSpPr>
          <p:nvPr/>
        </p:nvSpPr>
        <p:spPr bwMode="auto">
          <a:xfrm>
            <a:off x="4446588" y="55181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4446588" y="54102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1767" name="Oval 22"/>
          <p:cNvSpPr>
            <a:spLocks noChangeArrowheads="1"/>
          </p:cNvSpPr>
          <p:nvPr/>
        </p:nvSpPr>
        <p:spPr bwMode="auto">
          <a:xfrm>
            <a:off x="5208588" y="55181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5208588" y="54102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31769" name="Oval 24"/>
          <p:cNvSpPr>
            <a:spLocks noChangeArrowheads="1"/>
          </p:cNvSpPr>
          <p:nvPr/>
        </p:nvSpPr>
        <p:spPr bwMode="auto">
          <a:xfrm>
            <a:off x="3760788" y="46799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3760788" y="4572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 flipH="1">
            <a:off x="3962400" y="4191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>
            <a:off x="3276600" y="3048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3" name="Oval 28"/>
          <p:cNvSpPr>
            <a:spLocks noChangeArrowheads="1"/>
          </p:cNvSpPr>
          <p:nvPr/>
        </p:nvSpPr>
        <p:spPr bwMode="auto">
          <a:xfrm>
            <a:off x="4876800" y="4648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4876800" y="45720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>
            <a:off x="5029200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 flipH="1">
            <a:off x="4724400" y="4953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4235450" y="38417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Text Box 33"/>
          <p:cNvSpPr txBox="1">
            <a:spLocks noChangeArrowheads="1"/>
          </p:cNvSpPr>
          <p:nvPr/>
        </p:nvSpPr>
        <p:spPr bwMode="auto">
          <a:xfrm>
            <a:off x="4235450" y="381158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>
            <a:off x="4495800" y="4191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79458-BE7B-45DF-B04C-50D7BB37A062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00FF"/>
                </a:solidFill>
              </a:rPr>
              <a:t>a b + c d e + * *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819400" y="1828800"/>
            <a:ext cx="441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34290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4038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6482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>
            <a:off x="52578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58674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64008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68580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H="1">
            <a:off x="2330450" y="323215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flipH="1">
            <a:off x="1720850" y="40703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2101850" y="37655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4"/>
          <p:cNvSpPr>
            <a:spLocks noChangeArrowheads="1"/>
          </p:cNvSpPr>
          <p:nvPr/>
        </p:nvSpPr>
        <p:spPr bwMode="auto">
          <a:xfrm>
            <a:off x="1492250" y="4635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Text Box 15"/>
          <p:cNvSpPr txBox="1">
            <a:spLocks noChangeArrowheads="1"/>
          </p:cNvSpPr>
          <p:nvPr/>
        </p:nvSpPr>
        <p:spPr bwMode="auto">
          <a:xfrm>
            <a:off x="2101850" y="3667125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2785" name="Text Box 16"/>
          <p:cNvSpPr txBox="1">
            <a:spLocks noChangeArrowheads="1"/>
          </p:cNvSpPr>
          <p:nvPr/>
        </p:nvSpPr>
        <p:spPr bwMode="auto">
          <a:xfrm>
            <a:off x="1492250" y="452755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2786" name="Oval 17"/>
          <p:cNvSpPr>
            <a:spLocks noChangeArrowheads="1"/>
          </p:cNvSpPr>
          <p:nvPr/>
        </p:nvSpPr>
        <p:spPr bwMode="auto">
          <a:xfrm>
            <a:off x="2509838" y="464661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Text Box 18"/>
          <p:cNvSpPr txBox="1">
            <a:spLocks noChangeArrowheads="1"/>
          </p:cNvSpPr>
          <p:nvPr/>
        </p:nvSpPr>
        <p:spPr bwMode="auto">
          <a:xfrm>
            <a:off x="2509838" y="453866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>
            <a:off x="2330450" y="4092575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9" name="Oval 20"/>
          <p:cNvSpPr>
            <a:spLocks noChangeArrowheads="1"/>
          </p:cNvSpPr>
          <p:nvPr/>
        </p:nvSpPr>
        <p:spPr bwMode="auto">
          <a:xfrm>
            <a:off x="4033838" y="5473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21"/>
          <p:cNvSpPr txBox="1">
            <a:spLocks noChangeArrowheads="1"/>
          </p:cNvSpPr>
          <p:nvPr/>
        </p:nvSpPr>
        <p:spPr bwMode="auto">
          <a:xfrm>
            <a:off x="4033838" y="53657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2791" name="Oval 22"/>
          <p:cNvSpPr>
            <a:spLocks noChangeArrowheads="1"/>
          </p:cNvSpPr>
          <p:nvPr/>
        </p:nvSpPr>
        <p:spPr bwMode="auto">
          <a:xfrm>
            <a:off x="4795838" y="54737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4795838" y="536575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32793" name="Oval 24"/>
          <p:cNvSpPr>
            <a:spLocks noChangeArrowheads="1"/>
          </p:cNvSpPr>
          <p:nvPr/>
        </p:nvSpPr>
        <p:spPr bwMode="auto">
          <a:xfrm>
            <a:off x="3348038" y="46355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5"/>
          <p:cNvSpPr txBox="1">
            <a:spLocks noChangeArrowheads="1"/>
          </p:cNvSpPr>
          <p:nvPr/>
        </p:nvSpPr>
        <p:spPr bwMode="auto">
          <a:xfrm>
            <a:off x="3348038" y="45275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 flipH="1">
            <a:off x="3549650" y="414655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>
            <a:off x="3168650" y="323215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7" name="Oval 28"/>
          <p:cNvSpPr>
            <a:spLocks noChangeArrowheads="1"/>
          </p:cNvSpPr>
          <p:nvPr/>
        </p:nvSpPr>
        <p:spPr bwMode="auto">
          <a:xfrm>
            <a:off x="4464050" y="46037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Text Box 29"/>
          <p:cNvSpPr txBox="1">
            <a:spLocks noChangeArrowheads="1"/>
          </p:cNvSpPr>
          <p:nvPr/>
        </p:nvSpPr>
        <p:spPr bwMode="auto">
          <a:xfrm>
            <a:off x="4464050" y="45275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32799" name="Line 30"/>
          <p:cNvSpPr>
            <a:spLocks noChangeShapeType="1"/>
          </p:cNvSpPr>
          <p:nvPr/>
        </p:nvSpPr>
        <p:spPr bwMode="auto">
          <a:xfrm>
            <a:off x="4616450" y="490855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0" name="Line 31"/>
          <p:cNvSpPr>
            <a:spLocks noChangeShapeType="1"/>
          </p:cNvSpPr>
          <p:nvPr/>
        </p:nvSpPr>
        <p:spPr bwMode="auto">
          <a:xfrm flipH="1">
            <a:off x="4311650" y="490855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1" name="Oval 32"/>
          <p:cNvSpPr>
            <a:spLocks noChangeArrowheads="1"/>
          </p:cNvSpPr>
          <p:nvPr/>
        </p:nvSpPr>
        <p:spPr bwMode="auto">
          <a:xfrm>
            <a:off x="3822700" y="3797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Text Box 33"/>
          <p:cNvSpPr txBox="1">
            <a:spLocks noChangeArrowheads="1"/>
          </p:cNvSpPr>
          <p:nvPr/>
        </p:nvSpPr>
        <p:spPr bwMode="auto">
          <a:xfrm>
            <a:off x="3822700" y="376713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>
            <a:off x="4083050" y="414655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804" name="Oval 35"/>
          <p:cNvSpPr>
            <a:spLocks noChangeArrowheads="1"/>
          </p:cNvSpPr>
          <p:nvPr/>
        </p:nvSpPr>
        <p:spPr bwMode="auto">
          <a:xfrm>
            <a:off x="2984500" y="292735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Text Box 36"/>
          <p:cNvSpPr txBox="1">
            <a:spLocks noChangeArrowheads="1"/>
          </p:cNvSpPr>
          <p:nvPr/>
        </p:nvSpPr>
        <p:spPr bwMode="auto">
          <a:xfrm>
            <a:off x="3006725" y="2917825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*</a:t>
            </a:r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31242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Obtaining Infix Expression from Binary Expression Tree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Traversing the tree using inorder traversal</a:t>
            </a:r>
          </a:p>
          <a:p>
            <a:pPr eaLnBrk="1" hangingPunct="1"/>
            <a:r>
              <a:rPr lang="en-US"/>
              <a:t>How to ensure correct precedence</a:t>
            </a:r>
          </a:p>
          <a:p>
            <a:pPr lvl="1" eaLnBrk="1" hangingPunct="1"/>
            <a:r>
              <a:rPr lang="en-US"/>
              <a:t>Adding proper parentheses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BD780-11E8-42AB-AA2A-2C030F6D4940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7353-6BB0-4DF2-97E7-EC773DFCFAE9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Section 4.3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CF797-328E-43EB-A798-8556558BB96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Binary Trees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complete binary tree with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dirty="0"/>
              <a:t> vertices and height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dirty="0"/>
              <a:t> satisfies:</a:t>
            </a:r>
          </a:p>
          <a:p>
            <a:pPr lvl="1" eaLnBrk="1" hangingPunct="1"/>
            <a:r>
              <a:rPr lang="en-US" dirty="0"/>
              <a:t>2</a:t>
            </a:r>
            <a:r>
              <a:rPr lang="en-US" baseline="30000" dirty="0"/>
              <a:t>H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n &lt; 2</a:t>
            </a:r>
            <a:r>
              <a:rPr lang="en-US" baseline="30000" dirty="0"/>
              <a:t>H + 1</a:t>
            </a:r>
          </a:p>
          <a:p>
            <a:pPr lvl="1" eaLnBrk="1" hangingPunct="1"/>
            <a:r>
              <a:rPr lang="en-US" dirty="0"/>
              <a:t>H </a:t>
            </a:r>
            <a:r>
              <a:rPr lang="en-US" u="sng" dirty="0"/>
              <a:t>&lt;</a:t>
            </a:r>
            <a:r>
              <a:rPr lang="en-US" dirty="0"/>
              <a:t> log n &lt; H + 1</a:t>
            </a:r>
          </a:p>
          <a:p>
            <a:pPr lvl="1" eaLnBrk="1" hangingPunct="1"/>
            <a:r>
              <a:rPr lang="en-US" dirty="0"/>
              <a:t>H = floor(log n)</a:t>
            </a:r>
            <a:endParaRPr lang="en-US" baseline="30000" dirty="0"/>
          </a:p>
          <a:p>
            <a:pPr lvl="1" eaLnBrk="1" hangingPunct="1">
              <a:buFontTx/>
              <a:buNone/>
            </a:pPr>
            <a:endParaRPr lang="en-US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DA3E4-40D7-4746-A27D-0CE80CB220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Binary Trees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Theorem:  In a complete binary tree with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/>
              <a:t> vertices and height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H</a:t>
            </a:r>
          </a:p>
          <a:p>
            <a:pPr lvl="1" eaLnBrk="1" hangingPunct="1"/>
            <a:r>
              <a:rPr lang="en-US"/>
              <a:t>2</a:t>
            </a:r>
            <a:r>
              <a:rPr lang="en-US" baseline="30000"/>
              <a:t>H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n &lt; 2</a:t>
            </a:r>
            <a:r>
              <a:rPr lang="en-US" baseline="30000"/>
              <a:t>H + 1</a:t>
            </a:r>
          </a:p>
          <a:p>
            <a:pPr eaLnBrk="1" hangingPunct="1"/>
            <a:endParaRPr lang="en-US" baseline="30000"/>
          </a:p>
          <a:p>
            <a:pPr lvl="2" eaLnBrk="1" hangingPunct="1">
              <a:buFontTx/>
              <a:buNone/>
            </a:pPr>
            <a:endParaRPr lang="en-US" sz="1800" baseline="30000"/>
          </a:p>
          <a:p>
            <a:pPr lvl="1" eaLnBrk="1" hangingPunct="1">
              <a:buFontTx/>
              <a:buNone/>
            </a:pPr>
            <a:endParaRPr lang="en-US" baseline="30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8046E-D9FA-428E-A999-81E001A43E7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Binary Trees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98613"/>
            <a:ext cx="7467600" cy="4497387"/>
          </a:xfrm>
        </p:spPr>
        <p:txBody>
          <a:bodyPr/>
          <a:lstStyle/>
          <a:p>
            <a:pPr eaLnBrk="1" hangingPunct="1"/>
            <a:r>
              <a:rPr lang="en-US"/>
              <a:t>Proof:</a:t>
            </a:r>
          </a:p>
          <a:p>
            <a:pPr lvl="1" eaLnBrk="1" hangingPunct="1"/>
            <a:r>
              <a:rPr lang="en-US"/>
              <a:t>At level k &lt;= H-1, there are 2</a:t>
            </a:r>
            <a:r>
              <a:rPr lang="en-US" baseline="30000"/>
              <a:t>k</a:t>
            </a:r>
            <a:r>
              <a:rPr lang="en-US"/>
              <a:t> vertices</a:t>
            </a:r>
          </a:p>
          <a:p>
            <a:pPr lvl="1" eaLnBrk="1" hangingPunct="1"/>
            <a:r>
              <a:rPr lang="en-US"/>
              <a:t>At level k = H, there are at least 1 node, and </a:t>
            </a:r>
            <a:r>
              <a:rPr lang="en-US" i="1"/>
              <a:t>at most </a:t>
            </a:r>
            <a:r>
              <a:rPr lang="en-US"/>
              <a:t>2</a:t>
            </a:r>
            <a:r>
              <a:rPr lang="en-US" baseline="30000"/>
              <a:t>H </a:t>
            </a:r>
            <a:r>
              <a:rPr lang="en-US"/>
              <a:t>vertices</a:t>
            </a:r>
            <a:endParaRPr lang="en-US" i="1"/>
          </a:p>
          <a:p>
            <a:pPr lvl="1" eaLnBrk="1" hangingPunct="1"/>
            <a:r>
              <a:rPr lang="en-US"/>
              <a:t>Total number of vertices when all levels are fully populated (maximum level k): </a:t>
            </a:r>
          </a:p>
          <a:p>
            <a:pPr lvl="2" eaLnBrk="1" hangingPunct="1"/>
            <a:r>
              <a:rPr lang="en-US" sz="1800"/>
              <a:t>n = 2</a:t>
            </a:r>
            <a:r>
              <a:rPr lang="en-US" sz="1800" baseline="30000"/>
              <a:t>0</a:t>
            </a:r>
            <a:r>
              <a:rPr lang="en-US" sz="1800"/>
              <a:t> + 2</a:t>
            </a:r>
            <a:r>
              <a:rPr lang="en-US" sz="1800" baseline="30000"/>
              <a:t>1</a:t>
            </a:r>
            <a:r>
              <a:rPr lang="en-US" sz="1800"/>
              <a:t> + …2</a:t>
            </a:r>
            <a:r>
              <a:rPr lang="en-US" sz="1800" baseline="30000"/>
              <a:t>k</a:t>
            </a:r>
            <a:r>
              <a:rPr lang="en-US" sz="1800"/>
              <a:t> </a:t>
            </a:r>
          </a:p>
          <a:p>
            <a:pPr lvl="2" eaLnBrk="1" hangingPunct="1"/>
            <a:r>
              <a:rPr lang="en-US" sz="1800"/>
              <a:t>n = 1 + 2</a:t>
            </a:r>
            <a:r>
              <a:rPr lang="en-US" sz="1800" baseline="30000"/>
              <a:t>1</a:t>
            </a:r>
            <a:r>
              <a:rPr lang="en-US" sz="1800"/>
              <a:t> + 2</a:t>
            </a:r>
            <a:r>
              <a:rPr lang="en-US" sz="1800" baseline="30000"/>
              <a:t>2 </a:t>
            </a:r>
            <a:r>
              <a:rPr lang="en-US" sz="1800"/>
              <a:t>+…2</a:t>
            </a:r>
            <a:r>
              <a:rPr lang="en-US" sz="1800" baseline="30000"/>
              <a:t>k</a:t>
            </a:r>
            <a:r>
              <a:rPr lang="en-US" sz="1800"/>
              <a:t>  (Geometric Progression)</a:t>
            </a:r>
            <a:endParaRPr lang="en-US" sz="1800" baseline="30000"/>
          </a:p>
          <a:p>
            <a:pPr lvl="2" eaLnBrk="1" hangingPunct="1"/>
            <a:r>
              <a:rPr lang="en-US" sz="1800"/>
              <a:t>n = 1(2</a:t>
            </a:r>
            <a:r>
              <a:rPr lang="en-US" sz="1800" baseline="30000"/>
              <a:t>k + 1</a:t>
            </a:r>
            <a:r>
              <a:rPr lang="en-US" sz="1800"/>
              <a:t> – 1) / (2-1)</a:t>
            </a:r>
          </a:p>
          <a:p>
            <a:pPr lvl="2" eaLnBrk="1" hangingPunct="1"/>
            <a:r>
              <a:rPr lang="en-US" sz="1800"/>
              <a:t>n = 2</a:t>
            </a:r>
            <a:r>
              <a:rPr lang="en-US" sz="1800" baseline="30000"/>
              <a:t>k + 1</a:t>
            </a:r>
            <a:r>
              <a:rPr lang="en-US" sz="1800"/>
              <a:t> - 1</a:t>
            </a:r>
            <a:endParaRPr lang="en-US" sz="1800" baseline="30000"/>
          </a:p>
          <a:p>
            <a:pPr lvl="2" eaLnBrk="1" hangingPunct="1">
              <a:buFontTx/>
              <a:buNone/>
            </a:pPr>
            <a:endParaRPr lang="en-US" sz="1800" baseline="30000"/>
          </a:p>
          <a:p>
            <a:pPr lvl="1" eaLnBrk="1" hangingPunct="1">
              <a:buFontTx/>
              <a:buNone/>
            </a:pPr>
            <a:endParaRPr lang="en-US" baseline="30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243E97-17A2-4498-8347-215A7101BFA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Binary Trees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/>
              <a:t>n = 2</a:t>
            </a:r>
            <a:r>
              <a:rPr lang="en-US" sz="2000" baseline="30000"/>
              <a:t>k + 1</a:t>
            </a:r>
            <a:r>
              <a:rPr lang="en-US" sz="2000"/>
              <a:t> – 1 when all levels are fully populated (maximum level k)</a:t>
            </a:r>
            <a:endParaRPr lang="en-US"/>
          </a:p>
          <a:p>
            <a:pPr eaLnBrk="1" hangingPunct="1"/>
            <a:r>
              <a:rPr lang="en-US" sz="2000"/>
              <a:t>Case 1: tree has maximum number of nodes when all levels are fully populated</a:t>
            </a:r>
          </a:p>
          <a:p>
            <a:pPr lvl="1" eaLnBrk="1" hangingPunct="1"/>
            <a:r>
              <a:rPr lang="en-US" sz="1800"/>
              <a:t>Let k = H</a:t>
            </a:r>
          </a:p>
          <a:p>
            <a:pPr lvl="2" eaLnBrk="1" hangingPunct="1"/>
            <a:r>
              <a:rPr lang="en-US" sz="1800"/>
              <a:t>n = 2</a:t>
            </a:r>
            <a:r>
              <a:rPr lang="en-US" sz="1800" baseline="30000"/>
              <a:t>H + 1</a:t>
            </a:r>
            <a:r>
              <a:rPr lang="en-US" sz="1800"/>
              <a:t> – 1</a:t>
            </a:r>
          </a:p>
          <a:p>
            <a:pPr lvl="2" eaLnBrk="1" hangingPunct="1"/>
            <a:r>
              <a:rPr lang="en-US" sz="1800"/>
              <a:t>n &lt; 2</a:t>
            </a:r>
            <a:r>
              <a:rPr lang="en-US" sz="1800" baseline="30000"/>
              <a:t>H + 1</a:t>
            </a:r>
          </a:p>
          <a:p>
            <a:pPr eaLnBrk="1" hangingPunct="1"/>
            <a:r>
              <a:rPr lang="en-US" sz="2000"/>
              <a:t>Case 2: tree has minimum number of nodes when there is only one node in the bottom level</a:t>
            </a:r>
          </a:p>
          <a:p>
            <a:pPr lvl="1" eaLnBrk="1" hangingPunct="1"/>
            <a:r>
              <a:rPr lang="en-US" sz="1800"/>
              <a:t>Let k = H – 1 (considering the levels excluding the bottom)</a:t>
            </a:r>
          </a:p>
          <a:p>
            <a:pPr lvl="2" eaLnBrk="1" hangingPunct="1"/>
            <a:r>
              <a:rPr lang="en-US" sz="1800"/>
              <a:t>n’ = 2</a:t>
            </a:r>
            <a:r>
              <a:rPr lang="en-US" sz="1800" baseline="30000"/>
              <a:t>H</a:t>
            </a:r>
            <a:r>
              <a:rPr lang="en-US" sz="1800"/>
              <a:t> – 1</a:t>
            </a:r>
          </a:p>
          <a:p>
            <a:pPr lvl="2" eaLnBrk="1" hangingPunct="1"/>
            <a:r>
              <a:rPr lang="en-US" sz="1800"/>
              <a:t>n </a:t>
            </a:r>
            <a:r>
              <a:rPr lang="en-US" sz="1800" u="sng"/>
              <a:t>&gt;</a:t>
            </a:r>
            <a:r>
              <a:rPr lang="en-US" sz="1800"/>
              <a:t> n’ + 1 = 2</a:t>
            </a:r>
            <a:r>
              <a:rPr lang="en-US" sz="1800" baseline="30000"/>
              <a:t>H</a:t>
            </a:r>
            <a:r>
              <a:rPr lang="en-US" sz="1800"/>
              <a:t> </a:t>
            </a:r>
          </a:p>
          <a:p>
            <a:pPr eaLnBrk="1" hangingPunct="1"/>
            <a:r>
              <a:rPr lang="en-US" sz="2000"/>
              <a:t>Combining the above two conditions we have</a:t>
            </a:r>
          </a:p>
          <a:p>
            <a:pPr lvl="1" eaLnBrk="1" hangingPunct="1"/>
            <a:r>
              <a:rPr lang="en-US"/>
              <a:t>2</a:t>
            </a:r>
            <a:r>
              <a:rPr lang="en-US" baseline="30000"/>
              <a:t>H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n &lt; 2</a:t>
            </a:r>
            <a:r>
              <a:rPr lang="en-US" baseline="30000"/>
              <a:t>H + 1</a:t>
            </a:r>
          </a:p>
          <a:p>
            <a:pPr lvl="2" eaLnBrk="1" hangingPunct="1">
              <a:buFontTx/>
              <a:buNone/>
            </a:pPr>
            <a:endParaRPr lang="en-US" sz="1800" baseline="30000"/>
          </a:p>
          <a:p>
            <a:pPr lvl="1" eaLnBrk="1" hangingPunct="1"/>
            <a:endParaRPr lang="en-US" baseline="30000"/>
          </a:p>
          <a:p>
            <a:pPr lvl="2" eaLnBrk="1" hangingPunct="1">
              <a:buFontTx/>
              <a:buNone/>
            </a:pPr>
            <a:endParaRPr lang="en-US" sz="1800" baseline="30000"/>
          </a:p>
          <a:p>
            <a:pPr lvl="1" eaLnBrk="1" hangingPunct="1">
              <a:buFontTx/>
              <a:buNone/>
            </a:pPr>
            <a:endParaRPr lang="en-US" baseline="30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88272-61B5-4FCF-BA65-CA549E0A583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Representation of Complete Binary Tree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21004"/>
            <a:ext cx="7772400" cy="4724400"/>
          </a:xfrm>
        </p:spPr>
        <p:txBody>
          <a:bodyPr/>
          <a:lstStyle/>
          <a:p>
            <a:pPr eaLnBrk="1" hangingPunct="1"/>
            <a:r>
              <a:rPr lang="en-US" dirty="0"/>
              <a:t>All trees can be represented by the generic representation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Due to the structure of the complete binary tree, the tree can be represented by a vector!</a:t>
            </a:r>
          </a:p>
          <a:p>
            <a:pPr lvl="1" eaLnBrk="1" hangingPunct="1"/>
            <a:r>
              <a:rPr lang="en-US" dirty="0"/>
              <a:t>As long as one can figure out the parent/child relationship</a:t>
            </a:r>
          </a:p>
          <a:p>
            <a:pPr lvl="1" eaLnBrk="1" hangingPunct="1"/>
            <a:r>
              <a:rPr lang="en-US" dirty="0"/>
              <a:t>Parent/child relationship embedded in the index of parent and child.</a:t>
            </a:r>
          </a:p>
          <a:p>
            <a:pPr lvl="1" eaLnBrk="1" hangingPunct="1"/>
            <a:r>
              <a:rPr lang="en-US" dirty="0"/>
              <a:t>Vector elements carry data,</a:t>
            </a:r>
          </a:p>
        </p:txBody>
      </p:sp>
      <p:pic>
        <p:nvPicPr>
          <p:cNvPr id="5" name="Picture 23" descr="fig04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55626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2011</Words>
  <Application>Microsoft Macintosh PowerPoint</Application>
  <PresentationFormat>On-screen Show (4:3)</PresentationFormat>
  <Paragraphs>608</Paragraphs>
  <Slides>43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Courier New</vt:lpstr>
      <vt:lpstr>Times New Roman</vt:lpstr>
      <vt:lpstr>class_simple</vt:lpstr>
      <vt:lpstr>Trees 2 Binary trees  </vt:lpstr>
      <vt:lpstr>Binary Trees</vt:lpstr>
      <vt:lpstr>Complete Binary Trees</vt:lpstr>
      <vt:lpstr>Complete Binary Trees</vt:lpstr>
      <vt:lpstr>Complete Binary Trees</vt:lpstr>
      <vt:lpstr>Complete Binary Trees</vt:lpstr>
      <vt:lpstr>Complete Binary Trees</vt:lpstr>
      <vt:lpstr>Complete Binary Trees</vt:lpstr>
      <vt:lpstr>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Vector representation of complete binary tree</vt:lpstr>
      <vt:lpstr>What is the vector representation of the following complete tree?</vt:lpstr>
      <vt:lpstr>Binary Tree Traversals</vt:lpstr>
      <vt:lpstr>Inorder Traversal</vt:lpstr>
      <vt:lpstr>Inorder Traversal</vt:lpstr>
      <vt:lpstr>Inorder Traversal</vt:lpstr>
      <vt:lpstr>Inorder Traversal (4, 2, 5, 1, 6, 3, 7)</vt:lpstr>
      <vt:lpstr>Exercise: Inorder Traversal</vt:lpstr>
      <vt:lpstr>Binary Tree Traversals</vt:lpstr>
      <vt:lpstr>Rebuild tree from traversals</vt:lpstr>
      <vt:lpstr>Rebuild the tree from preorder traversal + inorder traversal</vt:lpstr>
      <vt:lpstr>Rebuild the tree from preorder traversal + inorder traversal</vt:lpstr>
      <vt:lpstr>Exercise</vt:lpstr>
      <vt:lpstr>Question</vt:lpstr>
      <vt:lpstr>Question</vt:lpstr>
      <vt:lpstr>Example: Expression Tree</vt:lpstr>
      <vt:lpstr>Build Expression Tree from Postfix Expression</vt:lpstr>
      <vt:lpstr>a b + c d e + * *</vt:lpstr>
      <vt:lpstr>a b + c d e + * *</vt:lpstr>
      <vt:lpstr>a b + c d e + * *</vt:lpstr>
      <vt:lpstr>a b + c d e + * *</vt:lpstr>
      <vt:lpstr>a b + c d e + * *</vt:lpstr>
      <vt:lpstr>a b + c d e + * *</vt:lpstr>
      <vt:lpstr>Obtaining Infix Expression from Binary Expression Tree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2015-02-18T15:32:01Z</dcterms:created>
  <dcterms:modified xsi:type="dcterms:W3CDTF">2023-10-09T18:32:53Z</dcterms:modified>
</cp:coreProperties>
</file>