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9"/>
  </p:notesMasterIdLst>
  <p:handoutMasterIdLst>
    <p:handoutMasterId r:id="rId90"/>
  </p:handout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6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16" r:id="rId25"/>
    <p:sldId id="384" r:id="rId26"/>
    <p:sldId id="317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85" r:id="rId44"/>
    <p:sldId id="374" r:id="rId45"/>
    <p:sldId id="375" r:id="rId46"/>
    <p:sldId id="376" r:id="rId47"/>
    <p:sldId id="377" r:id="rId48"/>
    <p:sldId id="378" r:id="rId49"/>
    <p:sldId id="379" r:id="rId50"/>
    <p:sldId id="380" r:id="rId51"/>
    <p:sldId id="381" r:id="rId52"/>
    <p:sldId id="382" r:id="rId53"/>
    <p:sldId id="383" r:id="rId54"/>
    <p:sldId id="335" r:id="rId55"/>
    <p:sldId id="336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  <p:sldId id="353" r:id="rId66"/>
    <p:sldId id="354" r:id="rId67"/>
    <p:sldId id="355" r:id="rId68"/>
    <p:sldId id="356" r:id="rId69"/>
    <p:sldId id="357" r:id="rId70"/>
    <p:sldId id="358" r:id="rId71"/>
    <p:sldId id="359" r:id="rId72"/>
    <p:sldId id="360" r:id="rId73"/>
    <p:sldId id="361" r:id="rId74"/>
    <p:sldId id="362" r:id="rId75"/>
    <p:sldId id="363" r:id="rId76"/>
    <p:sldId id="364" r:id="rId77"/>
    <p:sldId id="365" r:id="rId78"/>
    <p:sldId id="366" r:id="rId79"/>
    <p:sldId id="367" r:id="rId80"/>
    <p:sldId id="368" r:id="rId81"/>
    <p:sldId id="369" r:id="rId82"/>
    <p:sldId id="370" r:id="rId83"/>
    <p:sldId id="371" r:id="rId84"/>
    <p:sldId id="340" r:id="rId85"/>
    <p:sldId id="339" r:id="rId86"/>
    <p:sldId id="343" r:id="rId87"/>
    <p:sldId id="372" r:id="rId8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67730" autoAdjust="0"/>
  </p:normalViewPr>
  <p:slideViewPr>
    <p:cSldViewPr>
      <p:cViewPr varScale="1">
        <p:scale>
          <a:sx n="77" d="100"/>
          <a:sy n="77" d="100"/>
        </p:scale>
        <p:origin x="67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82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6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66.xml"/><Relationship Id="rId5" Type="http://schemas.openxmlformats.org/officeDocument/2006/relationships/slide" Target="slides/slide5.xml"/><Relationship Id="rId10" Type="http://schemas.openxmlformats.org/officeDocument/2006/relationships/slide" Target="slides/slide57.xml"/><Relationship Id="rId4" Type="http://schemas.openxmlformats.org/officeDocument/2006/relationships/slide" Target="slides/slide4.xml"/><Relationship Id="rId9" Type="http://schemas.openxmlformats.org/officeDocument/2006/relationships/slide" Target="slides/slide23.xml"/><Relationship Id="rId14" Type="http://schemas.openxmlformats.org/officeDocument/2006/relationships/slide" Target="slides/slide8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A9F80616-E616-4244-972C-350094D0B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1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696D9385-ADE8-4890-9FF0-30EAAC7D4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3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BBE331-41D7-4575-BFC5-CEDBADD29016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0107A08-95BA-408C-B3D0-7569D7DBB2AC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359F1F1-C38A-480A-83D7-D0F1AC04D679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DE18469-6F58-4A7F-9AE9-2784AF89DCC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15BCDEC-E8C5-4183-ABA8-100B32681630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C9AE3F8-7D3D-4990-B5E9-D0D2DF6E2D94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B019A02-A35A-4D38-97DD-F494249C8576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AF20CCD-784E-4C61-9592-C1D9F960E057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CFCE70D-3478-47E6-852E-DFB63116372F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5ECEC43-B8D0-4BA7-9AF2-E9899BAA9F97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6023C32-4C1C-4156-B0B3-577E195A583A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B1A97F-4266-4697-85CB-3FAF9A817B92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451C5-E2F6-4E70-BEEC-AC854F1DF4D0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9CE2D3B-5126-4E15-BEA4-E4CBA901589F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0DEC351-5720-49B9-B047-D0EBC2366655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626AA-3960-4B04-A17D-201EC0B642AF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3F9A8AC-E3F4-4DA5-984A-40A15B4084D4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3F9A8AC-E3F4-4DA5-984A-40A15B4084D4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68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06761D7-779E-4EFD-BC9C-E81D5C33DED5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8A97417-CCD7-4B9B-94F1-B302EDF55C81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15459DA-F1C6-4A1C-894A-FE51A049CDD5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BADD505-3831-4A9F-A36A-817227D168DE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5D6C75B-025E-4439-B6A9-0805E4B4CF24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0212D8-5B0E-456D-AE6A-A4D48FA2DEF1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ACF22C7-7173-4504-97E0-F944D732B9D1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45C6FBD-6BA6-4D3C-95EA-689C2F93014F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2E14B1D-646E-4968-8772-EECD5A4F0E52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8824ED1-A1B8-4180-AA87-8CB75C99ECB3}" type="slidenum">
              <a:rPr lang="en-US" sz="1300" smtClean="0">
                <a:latin typeface="Arial Narrow" pitchFamily="34" charset="0"/>
              </a:rPr>
              <a:pPr eaLnBrk="1" hangingPunct="1"/>
              <a:t>35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F5C532F-A362-4D08-BBB6-B4D5064664EE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494C562-91D2-4FE8-9122-A1A33B0D4DA6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9948ED-41E2-4DD6-B3EB-9A5025DDA038}" type="slidenum">
              <a:rPr lang="en-US" sz="1300" smtClean="0">
                <a:latin typeface="Arial Narrow" pitchFamily="34" charset="0"/>
              </a:rPr>
              <a:pPr eaLnBrk="1" hangingPunct="1"/>
              <a:t>38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3640A7C-95B9-4521-B683-1A86308CDCBE}" type="slidenum">
              <a:rPr lang="en-US" sz="1300" smtClean="0">
                <a:latin typeface="Arial Narrow" pitchFamily="34" charset="0"/>
              </a:rPr>
              <a:pPr eaLnBrk="1" hangingPunct="1"/>
              <a:t>39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5A4ADEC-A2A6-4F31-A116-2F75B2381933}" type="slidenum">
              <a:rPr lang="en-US" sz="1300" smtClean="0">
                <a:latin typeface="Arial Narrow" pitchFamily="34" charset="0"/>
              </a:rPr>
              <a:pPr eaLnBrk="1" hangingPunct="1"/>
              <a:t>40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F1C8E31-3865-4977-B3E2-493EA006B769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7820B9F-EC21-4569-A0BB-3472DF46D21A}" type="slidenum">
              <a:rPr lang="en-US" sz="1300" smtClean="0">
                <a:latin typeface="Arial Narrow" pitchFamily="34" charset="0"/>
              </a:rPr>
              <a:pPr eaLnBrk="1" hangingPunct="1"/>
              <a:t>41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20CC7C9-DC2C-49D8-B52F-A7269EDA279B}" type="slidenum">
              <a:rPr lang="en-US" sz="1300" smtClean="0">
                <a:latin typeface="Arial Narrow" pitchFamily="34" charset="0"/>
              </a:rPr>
              <a:pPr eaLnBrk="1" hangingPunct="1"/>
              <a:t>42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CF753F5-040E-4E01-B513-6B627C83C18A}" type="slidenum">
              <a:rPr lang="en-US" sz="1300" smtClean="0">
                <a:latin typeface="Arial Narrow" pitchFamily="34" charset="0"/>
              </a:rPr>
              <a:pPr eaLnBrk="1" hangingPunct="1"/>
              <a:t>43</a:t>
            </a:fld>
            <a:endParaRPr lang="en-US" sz="130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14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D9385-ADE8-4890-9FF0-30EAAC7D4D1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00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D9385-ADE8-4890-9FF0-30EAAC7D4D1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488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8E2151D-D220-40DF-820A-29A8B04FE208}" type="slidenum">
              <a:rPr lang="en-US" sz="1300" smtClean="0">
                <a:latin typeface="Arial Narrow" pitchFamily="34" charset="0"/>
              </a:rPr>
              <a:pPr eaLnBrk="1" hangingPunct="1"/>
              <a:t>54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277C567-3BA1-426C-9D2C-EDE8EAEC4457}" type="slidenum">
              <a:rPr lang="en-US" sz="1300" smtClean="0">
                <a:latin typeface="Arial Narrow" pitchFamily="34" charset="0"/>
              </a:rPr>
              <a:pPr eaLnBrk="1" hangingPunct="1"/>
              <a:t>55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3E85184-AA26-463B-8636-590C531ADA2D}" type="slidenum">
              <a:rPr lang="en-US" sz="1300" smtClean="0">
                <a:latin typeface="Arial Narrow" pitchFamily="34" charset="0"/>
              </a:rPr>
              <a:pPr eaLnBrk="1" hangingPunct="1"/>
              <a:t>56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36A70EA-E34C-440D-B9DB-8DC9D74BA117}" type="slidenum">
              <a:rPr lang="en-US" sz="1300" smtClean="0">
                <a:latin typeface="Arial Narrow" pitchFamily="34" charset="0"/>
              </a:rPr>
              <a:pPr eaLnBrk="1" hangingPunct="1"/>
              <a:t>57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61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2F63BCF-AAF9-46AA-ACF7-B6F32499A4BF}" type="slidenum">
              <a:rPr lang="en-US" sz="1300" smtClean="0">
                <a:latin typeface="Arial Narrow" pitchFamily="34" charset="0"/>
              </a:rPr>
              <a:pPr eaLnBrk="1" hangingPunct="1"/>
              <a:t>58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72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2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D731026-EA96-4941-A794-CB2F4EBCD3D6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D55D6E4-27F4-4DF0-BC37-FF575737ACE6}" type="slidenum">
              <a:rPr lang="en-US" sz="1300" smtClean="0">
                <a:latin typeface="Arial Narrow" pitchFamily="34" charset="0"/>
              </a:rPr>
              <a:pPr eaLnBrk="1" hangingPunct="1"/>
              <a:t>59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412CA61-D159-453D-AA9B-0A3556FC7869}" type="slidenum">
              <a:rPr lang="en-US" sz="1300" smtClean="0">
                <a:latin typeface="Arial Narrow" pitchFamily="34" charset="0"/>
              </a:rPr>
              <a:pPr eaLnBrk="1" hangingPunct="1"/>
              <a:t>60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19E29B0-C057-43AF-BE51-1B6543969B3D}" type="slidenum">
              <a:rPr lang="en-US" sz="1300" smtClean="0">
                <a:latin typeface="Arial Narrow" pitchFamily="34" charset="0"/>
              </a:rPr>
              <a:pPr eaLnBrk="1" hangingPunct="1"/>
              <a:t>61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6F274D1-AA5B-42FB-BD7D-8D5CEDB5964A}" type="slidenum">
              <a:rPr lang="en-US" sz="1300" smtClean="0">
                <a:latin typeface="Arial Narrow" pitchFamily="34" charset="0"/>
              </a:rPr>
              <a:pPr eaLnBrk="1" hangingPunct="1"/>
              <a:t>62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180B0C4-C77E-4597-9A2E-644B510A4DD0}" type="slidenum">
              <a:rPr lang="en-US" sz="1300" smtClean="0">
                <a:latin typeface="Arial Narrow" pitchFamily="34" charset="0"/>
              </a:rPr>
              <a:pPr eaLnBrk="1" hangingPunct="1"/>
              <a:t>63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2E76ED4-CEBA-4093-B638-9567F2E4FAE8}" type="slidenum">
              <a:rPr lang="en-US" sz="1300" smtClean="0">
                <a:latin typeface="Arial Narrow" pitchFamily="34" charset="0"/>
              </a:rPr>
              <a:pPr eaLnBrk="1" hangingPunct="1"/>
              <a:t>65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649D869-867D-4D61-9D23-F195F5F3E21D}" type="slidenum">
              <a:rPr lang="en-US" sz="1300" smtClean="0">
                <a:latin typeface="Arial Narrow" pitchFamily="34" charset="0"/>
              </a:rPr>
              <a:pPr eaLnBrk="1" hangingPunct="1"/>
              <a:t>66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BA3C0B-E23E-49F4-8B2F-1E2CE9426395}" type="slidenum">
              <a:rPr lang="en-US" sz="1300" smtClean="0">
                <a:latin typeface="Arial Narrow" pitchFamily="34" charset="0"/>
              </a:rPr>
              <a:pPr eaLnBrk="1" hangingPunct="1"/>
              <a:t>67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E53C0F1-2344-4CA5-A4F9-8CF5C45B8979}" type="slidenum">
              <a:rPr lang="en-US" sz="1300" smtClean="0">
                <a:latin typeface="Arial Narrow" pitchFamily="34" charset="0"/>
              </a:rPr>
              <a:pPr eaLnBrk="1" hangingPunct="1"/>
              <a:t>68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4B7F4DE-135C-4B22-896F-8FC2043CE623}" type="slidenum">
              <a:rPr lang="en-US" sz="1300" smtClean="0">
                <a:latin typeface="Arial Narrow" pitchFamily="34" charset="0"/>
              </a:rPr>
              <a:pPr eaLnBrk="1" hangingPunct="1"/>
              <a:t>69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F2465BF-83D0-428B-BB0F-9FA6824F1A57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62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FDB826F-450C-4740-8094-BB983A66C88D}" type="slidenum">
              <a:rPr lang="en-US" sz="1300" smtClean="0">
                <a:latin typeface="Arial Narrow" pitchFamily="34" charset="0"/>
              </a:rPr>
              <a:pPr eaLnBrk="1" hangingPunct="1"/>
              <a:t>70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8AD862E-870D-422D-A64D-0E7E49E2C14D}" type="slidenum">
              <a:rPr lang="en-US" sz="1300" smtClean="0">
                <a:latin typeface="Arial Narrow" pitchFamily="34" charset="0"/>
              </a:rPr>
              <a:pPr eaLnBrk="1" hangingPunct="1"/>
              <a:t>71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13E0CB-4B2D-408E-9E57-DCCD9CCED3B0}" type="slidenum">
              <a:rPr lang="en-US" sz="1300" smtClean="0">
                <a:latin typeface="Arial Narrow" pitchFamily="34" charset="0"/>
              </a:rPr>
              <a:pPr eaLnBrk="1" hangingPunct="1"/>
              <a:t>72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5A82A4E-8854-43D3-84BA-2343CFC19378}" type="slidenum">
              <a:rPr lang="en-US" sz="1300" smtClean="0">
                <a:latin typeface="Arial Narrow" pitchFamily="34" charset="0"/>
              </a:rPr>
              <a:pPr eaLnBrk="1" hangingPunct="1"/>
              <a:t>73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CD56B24-789C-4F1D-A83C-1E0DA784DF92}" type="slidenum">
              <a:rPr lang="en-US" sz="1300" smtClean="0">
                <a:latin typeface="Arial Narrow" pitchFamily="34" charset="0"/>
              </a:rPr>
              <a:pPr eaLnBrk="1" hangingPunct="1"/>
              <a:t>74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AFA4CDF-19CE-4962-AC39-E43349E6AB5F}" type="slidenum">
              <a:rPr lang="en-US" sz="1300" smtClean="0">
                <a:latin typeface="Arial Narrow" pitchFamily="34" charset="0"/>
              </a:rPr>
              <a:pPr eaLnBrk="1" hangingPunct="1"/>
              <a:t>75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1399ED5-EBB3-46B8-BAE3-193DAC904C34}" type="slidenum">
              <a:rPr lang="en-US" sz="1300" smtClean="0">
                <a:latin typeface="Arial Narrow" pitchFamily="34" charset="0"/>
              </a:rPr>
              <a:pPr eaLnBrk="1" hangingPunct="1"/>
              <a:t>76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B3C821F-9D9D-49C0-9F85-24947BE6FBA2}" type="slidenum">
              <a:rPr lang="en-US" sz="1300" smtClean="0">
                <a:latin typeface="Arial Narrow" pitchFamily="34" charset="0"/>
              </a:rPr>
              <a:pPr eaLnBrk="1" hangingPunct="1"/>
              <a:t>77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7035236-D2F5-4BEE-98BC-64FF1B9249D6}" type="slidenum">
              <a:rPr lang="en-US" sz="1300" smtClean="0">
                <a:latin typeface="Arial Narrow" pitchFamily="34" charset="0"/>
              </a:rPr>
              <a:pPr eaLnBrk="1" hangingPunct="1"/>
              <a:t>78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833786E-8EFC-4754-BC74-24DFCF98D74D}" type="slidenum">
              <a:rPr lang="en-US" sz="1300" smtClean="0">
                <a:latin typeface="Arial Narrow" pitchFamily="34" charset="0"/>
              </a:rPr>
              <a:pPr eaLnBrk="1" hangingPunct="1"/>
              <a:t>79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7DA61AE-DCB0-4C12-8D76-2E454DA7A0C7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D51836C-3352-4499-AC11-60808C7C191A}" type="slidenum">
              <a:rPr lang="en-US" sz="1300" smtClean="0">
                <a:latin typeface="Arial Narrow" pitchFamily="34" charset="0"/>
              </a:rPr>
              <a:pPr eaLnBrk="1" hangingPunct="1"/>
              <a:t>80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9B7AA63-ADED-4DE9-BCA2-9BE82D288C4D}" type="slidenum">
              <a:rPr lang="en-US" sz="1300" smtClean="0">
                <a:latin typeface="Arial Narrow" pitchFamily="34" charset="0"/>
              </a:rPr>
              <a:pPr eaLnBrk="1" hangingPunct="1"/>
              <a:t>81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90C243-A378-4FF5-81A3-3D949C5AC573}" type="slidenum">
              <a:rPr lang="en-US" sz="1300" smtClean="0">
                <a:latin typeface="Arial Narrow" pitchFamily="34" charset="0"/>
              </a:rPr>
              <a:pPr eaLnBrk="1" hangingPunct="1"/>
              <a:t>82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57F6831-4482-4851-A48C-2965BCD024F2}" type="slidenum">
              <a:rPr lang="en-US" sz="1300" smtClean="0">
                <a:latin typeface="Arial Narrow" pitchFamily="34" charset="0"/>
              </a:rPr>
              <a:pPr eaLnBrk="1" hangingPunct="1"/>
              <a:t>83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7DBA27C-B688-4CB4-B2F4-DABCC39A81E4}" type="slidenum">
              <a:rPr lang="en-US" sz="1300" smtClean="0">
                <a:latin typeface="Arial Narrow" pitchFamily="34" charset="0"/>
              </a:rPr>
              <a:pPr eaLnBrk="1" hangingPunct="1"/>
              <a:t>84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E44CE4B-208F-4B41-881B-2459CB51D314}" type="slidenum">
              <a:rPr lang="en-US" sz="1300" smtClean="0">
                <a:latin typeface="Arial Narrow" pitchFamily="34" charset="0"/>
              </a:rPr>
              <a:pPr eaLnBrk="1" hangingPunct="1"/>
              <a:t>85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BCD91D7-24C6-438B-AE7C-ECDEB163EF90}" type="slidenum">
              <a:rPr lang="en-US" sz="1300" smtClean="0">
                <a:latin typeface="Arial Narrow" pitchFamily="34" charset="0"/>
              </a:rPr>
              <a:pPr eaLnBrk="1" hangingPunct="1"/>
              <a:t>86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D9385-ADE8-4890-9FF0-30EAAC7D4D15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2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57DDD9D-36CA-4C28-A4B2-9C986735E1B9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8F1F9D-A56E-4C69-8F0B-561751B090D6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EDA06-8549-4AE8-A94D-D66AE6F53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B3004-7DD4-4E36-8E32-C32D59CD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3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87A4-7D6C-4D20-8B25-75C2B4843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4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4B4D-18B9-4486-AA05-96CBACB8A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4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9DC7-F528-4DB0-9083-664BAA274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4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733D-63CD-4D4F-97F2-C63EE684E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64E0B-72B8-41DF-AF81-7A5C3A52D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3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0C372-4CC6-4AC1-ACF5-C80BEF9B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68AE-7760-4605-9885-09F632F3E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8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EE9C-6624-4840-8792-B8F0B7BA5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8ED3-8C49-4554-B99F-7B55A1703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B7E8C-BB9D-4CE6-9AEB-8F678E259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41E5-ED5E-4019-9319-28D2CFB69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65822E5-0F9D-46BC-9B4A-65A46BB23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4CC92-646B-4F34-B2C6-2619995ABC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Stacks and Queues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84325" y="5421313"/>
            <a:ext cx="358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  <a:latin typeface="Arial" charset="0"/>
              </a:rPr>
              <a:t>Reading: Sections 3.6 and 3.7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87F58-3B9D-4144-85A6-0ACC237C042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562725" y="1847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953125" y="26908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562725" y="26908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7156450" y="26908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27650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5937250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7172325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562725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5953125" y="42862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562725" y="42862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7934325" y="42862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7248525" y="42862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6715125" y="2228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 flipH="1">
            <a:off x="6105525" y="22288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6715125" y="22288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 flipH="1">
            <a:off x="5495925" y="30670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6105525" y="30670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5648325" y="36766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6105525" y="3829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6715125" y="30670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6715125" y="30670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6715125" y="38290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>
            <a:off x="7324725" y="38290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6715125" y="38290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8"/>
          <p:cNvSpPr>
            <a:spLocks noChangeShapeType="1"/>
          </p:cNvSpPr>
          <p:nvPr/>
        </p:nvSpPr>
        <p:spPr bwMode="auto">
          <a:xfrm>
            <a:off x="7324725" y="38290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29"/>
          <p:cNvSpPr txBox="1">
            <a:spLocks noChangeArrowheads="1"/>
          </p:cNvSpPr>
          <p:nvPr/>
        </p:nvSpPr>
        <p:spPr bwMode="auto">
          <a:xfrm>
            <a:off x="5937250" y="18573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6464300" y="46624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6559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316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934AF-756E-4BB8-BE97-FEB6CFFAFD0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(3)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2319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7583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40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2341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E3931-8A76-475C-9C43-B8AA4323BD1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(4)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3343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8607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364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3365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3366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FDF30-6D27-4218-9251-E4044A8FA16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(5)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4367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9631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88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4389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4390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4391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3033C-AE18-4BC3-A403-0C9661B27FF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(6)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5391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0655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12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3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4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5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6" name="Text Box 55"/>
          <p:cNvSpPr txBox="1">
            <a:spLocks noChangeArrowheads="1"/>
          </p:cNvSpPr>
          <p:nvPr/>
        </p:nvSpPr>
        <p:spPr bwMode="auto">
          <a:xfrm>
            <a:off x="2286000" y="34290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4A275-02E2-4332-8AD6-5E78DFCBD56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(7)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1679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436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37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38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39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40" name="Text Box 55"/>
          <p:cNvSpPr txBox="1">
            <a:spLocks noChangeArrowheads="1"/>
          </p:cNvSpPr>
          <p:nvPr/>
        </p:nvSpPr>
        <p:spPr bwMode="auto">
          <a:xfrm>
            <a:off x="2286000" y="34290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7599C-32A0-40E9-AC5A-2B1CECBE75A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(8)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7439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2703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7461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7462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7463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E9481-0E9D-42D2-9218-F7681B5267E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(9)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3727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84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8485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8486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91180-C711-4777-B57D-27AFABF5838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(10)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4751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508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9509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520F4-99BC-4ED1-9916-655725CD685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(11)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20497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5775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32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0533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5CB91-9654-401D-92AF-50CA3E108F6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ADT - LIFO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Collections:  </a:t>
            </a:r>
          </a:p>
          <a:p>
            <a:pPr lvl="1" eaLnBrk="1" hangingPunct="1"/>
            <a:r>
              <a:rPr lang="en-US" sz="1800" smtClean="0"/>
              <a:t>Elements of some proper type T</a:t>
            </a:r>
          </a:p>
          <a:p>
            <a:pPr eaLnBrk="1" hangingPunct="1"/>
            <a:r>
              <a:rPr lang="en-US" sz="2000" smtClean="0"/>
              <a:t>Operations:  </a:t>
            </a:r>
          </a:p>
          <a:p>
            <a:pPr lvl="1" eaLnBrk="1" hangingPunct="1"/>
            <a:r>
              <a:rPr lang="en-US" sz="1800" smtClean="0">
                <a:solidFill>
                  <a:srgbClr val="0000FF"/>
                </a:solidFill>
              </a:rPr>
              <a:t>Feature: Last In, First Out</a:t>
            </a:r>
          </a:p>
          <a:p>
            <a:pPr lvl="1" eaLnBrk="1" hangingPunct="1"/>
            <a:r>
              <a:rPr lang="en-US" sz="1800" smtClean="0"/>
              <a:t>void push(T t)</a:t>
            </a:r>
          </a:p>
          <a:p>
            <a:pPr lvl="1" eaLnBrk="1" hangingPunct="1"/>
            <a:r>
              <a:rPr lang="en-US" sz="1800" smtClean="0"/>
              <a:t>void pop()</a:t>
            </a:r>
          </a:p>
          <a:p>
            <a:pPr lvl="1" eaLnBrk="1" hangingPunct="1"/>
            <a:r>
              <a:rPr lang="en-US" sz="1800" smtClean="0"/>
              <a:t>T top()</a:t>
            </a:r>
          </a:p>
          <a:p>
            <a:pPr lvl="1" eaLnBrk="1" hangingPunct="1"/>
            <a:r>
              <a:rPr lang="en-US" sz="1800" smtClean="0"/>
              <a:t>bool empty()</a:t>
            </a:r>
          </a:p>
          <a:p>
            <a:pPr lvl="1" eaLnBrk="1" hangingPunct="1"/>
            <a:r>
              <a:rPr lang="en-US" sz="1800" smtClean="0"/>
              <a:t>unsigned int size()</a:t>
            </a:r>
          </a:p>
          <a:p>
            <a:pPr lvl="1" eaLnBrk="1" hangingPunct="1"/>
            <a:r>
              <a:rPr lang="en-US" sz="1800" smtClean="0"/>
              <a:t>constructor and destructor</a:t>
            </a:r>
          </a:p>
          <a:p>
            <a:pPr lvl="1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1725-9742-40AF-9358-C5BC090457C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(12)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21535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6799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56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1557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1558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00798-0EBF-4F56-AE04-CA3ABC4C4E3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(13)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7823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580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2581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2582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2583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5941D-7245-459F-A0D8-4899B8CC98E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DFS Implementation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DFS()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stack&lt;location&gt; 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// mark the start location as visited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S.push(start);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t = S.top();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if (t == goal) Success(S);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if (// t has unvisited neighbors)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// choose an unvisited neighbor 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// mark n visited;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S.push(n);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BackTrack(S);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Failure(S);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707B2-8F17-41B7-9182-0690AC2634B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DFS Implementation 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BackTrack(S)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 &amp;&amp; S.top() has no unvisited neighbors)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S.pop();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Success(S)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// print success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output(S.top());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S.pop();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Failure(S)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// print failure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S.pop();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D4379-D296-4B6C-B358-7799AF1DFB6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Postfix Expressions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Infix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Operators in middle of operands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25 + x*(y – 5)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Postfix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operands precede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Z = 25 x y 5 - * +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600" dirty="0"/>
              <a:t>Z = </a:t>
            </a:r>
            <a:r>
              <a:rPr lang="en-US" sz="1600" dirty="0">
                <a:solidFill>
                  <a:srgbClr val="FF0000"/>
                </a:solidFill>
              </a:rPr>
              <a:t>25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y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5</a:t>
            </a:r>
            <a:r>
              <a:rPr lang="en-US" sz="1600" dirty="0"/>
              <a:t> - * </a:t>
            </a:r>
            <a:r>
              <a:rPr lang="en-US" sz="1600" dirty="0" smtClean="0"/>
              <a:t>+  = </a:t>
            </a:r>
            <a:r>
              <a:rPr lang="en-US" sz="1600" dirty="0">
                <a:solidFill>
                  <a:srgbClr val="FF0000"/>
                </a:solidFill>
              </a:rPr>
              <a:t>25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“y –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  <a:r>
              <a:rPr lang="en-US" sz="1600" dirty="0" smtClean="0"/>
              <a:t>”  </a:t>
            </a:r>
            <a:r>
              <a:rPr lang="en-US" sz="1600" dirty="0"/>
              <a:t>* + </a:t>
            </a:r>
            <a:r>
              <a:rPr lang="en-US" sz="1600" dirty="0" smtClean="0"/>
              <a:t>= </a:t>
            </a:r>
            <a:r>
              <a:rPr lang="en-US" sz="1600" dirty="0">
                <a:solidFill>
                  <a:srgbClr val="FF0000"/>
                </a:solidFill>
              </a:rPr>
              <a:t>25 </a:t>
            </a:r>
            <a:r>
              <a:rPr lang="en-US" sz="1600" dirty="0" smtClean="0">
                <a:solidFill>
                  <a:srgbClr val="FF0000"/>
                </a:solidFill>
              </a:rPr>
              <a:t>“x * (y </a:t>
            </a:r>
            <a:r>
              <a:rPr lang="en-US" sz="1600" dirty="0">
                <a:solidFill>
                  <a:srgbClr val="FF0000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5)” </a:t>
            </a:r>
            <a:r>
              <a:rPr lang="en-US" sz="1600" dirty="0" smtClean="0"/>
              <a:t> </a:t>
            </a:r>
            <a:r>
              <a:rPr lang="en-US" sz="1600" dirty="0"/>
              <a:t>+ </a:t>
            </a:r>
            <a:r>
              <a:rPr lang="en-US" sz="1600" dirty="0" smtClean="0"/>
              <a:t>= </a:t>
            </a:r>
            <a:r>
              <a:rPr lang="en-US" sz="1600" dirty="0">
                <a:solidFill>
                  <a:srgbClr val="FF0000"/>
                </a:solidFill>
              </a:rPr>
              <a:t>25 + x*(y – 5)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Evaluation of postfix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Scan from left to right apply the first operator on the two operands before it, continue until all operators are applied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1 2 3 </a:t>
            </a:r>
            <a:r>
              <a:rPr lang="en-US" sz="1600" dirty="0" smtClean="0">
                <a:sym typeface="Wingdings" panose="05000000000000000000" pitchFamily="2" charset="2"/>
              </a:rPr>
              <a:t>+ *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4 5</a:t>
            </a:r>
            <a:r>
              <a:rPr lang="en-US" sz="1600" dirty="0" smtClean="0">
                <a:sym typeface="Wingdings" panose="05000000000000000000" pitchFamily="2" charset="2"/>
              </a:rPr>
              <a:t> + *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US" sz="1600" dirty="0" smtClean="0">
                <a:sym typeface="Wingdings" panose="05000000000000000000" pitchFamily="2" charset="2"/>
              </a:rPr>
              <a:t> / =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 “2+3” </a:t>
            </a:r>
            <a:r>
              <a:rPr lang="en-US" sz="1600" dirty="0" smtClean="0">
                <a:sym typeface="Wingdings" panose="05000000000000000000" pitchFamily="2" charset="2"/>
              </a:rPr>
              <a:t>*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4 5</a:t>
            </a:r>
            <a:r>
              <a:rPr lang="en-US" sz="1600" dirty="0" smtClean="0">
                <a:sym typeface="Wingdings" panose="05000000000000000000" pitchFamily="2" charset="2"/>
              </a:rPr>
              <a:t> + *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US" sz="1600" dirty="0" smtClean="0">
                <a:sym typeface="Wingdings" panose="05000000000000000000" pitchFamily="2" charset="2"/>
              </a:rPr>
              <a:t> / =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“1 * (2+3)” 4 5</a:t>
            </a:r>
            <a:r>
              <a:rPr lang="en-US" sz="1600" dirty="0" smtClean="0">
                <a:sym typeface="Wingdings" panose="05000000000000000000" pitchFamily="2" charset="2"/>
              </a:rPr>
              <a:t> + * </a:t>
            </a:r>
            <a:r>
              <a:rPr 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en-US" sz="1600" dirty="0" smtClean="0">
                <a:sym typeface="Wingdings" panose="05000000000000000000" pitchFamily="2" charset="2"/>
              </a:rPr>
              <a:t> / = ???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ym typeface="Wingdings" panose="05000000000000000000" pitchFamily="2" charset="2"/>
              </a:rPr>
              <a:t>1 * (2+3) *(4+5) / 6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D4379-D296-4B6C-B358-7799AF1DFB6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Postfix Expressions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Postfix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No parenthesis necessary.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Tokens: atomics of expressions, either operator or operand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Example: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25 + x*(y – 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Tokens:  25, +, x, *, (, y, -, 5, 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18506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7A11F-9D53-4530-9F1C-528C8B93EBE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(2)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algorithm:</a:t>
            </a:r>
          </a:p>
          <a:p>
            <a:pPr lvl="1" eaLnBrk="1" hangingPunct="1"/>
            <a:r>
              <a:rPr lang="en-US" dirty="0" smtClean="0"/>
              <a:t>Use stack of tokens</a:t>
            </a:r>
          </a:p>
          <a:p>
            <a:pPr lvl="1" eaLnBrk="1" hangingPunct="1"/>
            <a:r>
              <a:rPr lang="en-US" dirty="0" smtClean="0"/>
              <a:t>Repeat</a:t>
            </a:r>
          </a:p>
          <a:p>
            <a:pPr lvl="2" eaLnBrk="1" hangingPunct="1"/>
            <a:r>
              <a:rPr lang="en-US" sz="1800" dirty="0" smtClean="0"/>
              <a:t>If operand, push onto stack</a:t>
            </a:r>
          </a:p>
          <a:p>
            <a:pPr lvl="2" eaLnBrk="1" hangingPunct="1"/>
            <a:r>
              <a:rPr lang="en-US" sz="1800" dirty="0" smtClean="0"/>
              <a:t>If operator</a:t>
            </a:r>
          </a:p>
          <a:p>
            <a:pPr lvl="3" eaLnBrk="1" hangingPunct="1"/>
            <a:r>
              <a:rPr lang="en-US" dirty="0" smtClean="0"/>
              <a:t>pop operands off the stack</a:t>
            </a:r>
          </a:p>
          <a:p>
            <a:pPr lvl="3" eaLnBrk="1" hangingPunct="1"/>
            <a:r>
              <a:rPr lang="en-US" dirty="0" smtClean="0"/>
              <a:t>evaluate operator on operands</a:t>
            </a:r>
          </a:p>
          <a:p>
            <a:pPr lvl="3" eaLnBrk="1" hangingPunct="1"/>
            <a:r>
              <a:rPr lang="en-US" dirty="0" smtClean="0"/>
              <a:t>push result onto stack</a:t>
            </a:r>
          </a:p>
          <a:p>
            <a:pPr lvl="2" eaLnBrk="1" hangingPunct="1"/>
            <a:r>
              <a:rPr lang="en-US" sz="1800" dirty="0" smtClean="0"/>
              <a:t>Until expression is read</a:t>
            </a:r>
          </a:p>
          <a:p>
            <a:pPr lvl="2" eaLnBrk="1" hangingPunct="1"/>
            <a:r>
              <a:rPr lang="en-US" sz="1800" dirty="0" smtClean="0"/>
              <a:t>Return top of stack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21A81-638C-443B-A4F5-89845CDE0AB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Evaluate:  </a:t>
            </a:r>
          </a:p>
          <a:p>
            <a:pPr lvl="1" eaLnBrk="1" hangingPunct="1"/>
            <a:r>
              <a:rPr lang="en-US" dirty="0" smtClean="0"/>
              <a:t>1 2 3 + 4 * + 5 +</a:t>
            </a:r>
            <a:endParaRPr lang="en-US" dirty="0"/>
          </a:p>
          <a:p>
            <a:pPr eaLnBrk="1" hangingPunct="1"/>
            <a:r>
              <a:rPr lang="en-US" dirty="0"/>
              <a:t>Original </a:t>
            </a:r>
            <a:r>
              <a:rPr lang="en-US" dirty="0" smtClean="0"/>
              <a:t>infix expression and result?</a:t>
            </a:r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439314" name="Group 18"/>
          <p:cNvGraphicFramePr>
            <a:graphicFrameLocks noGrp="1"/>
          </p:cNvGraphicFramePr>
          <p:nvPr/>
        </p:nvGraphicFramePr>
        <p:xfrm>
          <a:off x="4800600" y="32766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F6D96-6AC2-4720-8A46-04C24625E8C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(4)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1534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1</a:t>
            </a:r>
            <a:r>
              <a:rPr lang="en-US" smtClean="0"/>
              <a:t> 2 3 + 4 * + 5 +</a:t>
            </a:r>
          </a:p>
          <a:p>
            <a:pPr eaLnBrk="1" hangingPunct="1"/>
            <a:r>
              <a:rPr lang="en-US" smtClean="0"/>
              <a:t>Push(1)</a:t>
            </a:r>
          </a:p>
        </p:txBody>
      </p:sp>
      <p:graphicFrame>
        <p:nvGraphicFramePr>
          <p:cNvPr id="440324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8640B-DBC7-4747-97CC-6031E5CD7EA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(5)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3058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2</a:t>
            </a:r>
            <a:r>
              <a:rPr lang="en-US" smtClean="0"/>
              <a:t> 3 + 4 * + 5 +</a:t>
            </a:r>
          </a:p>
          <a:p>
            <a:pPr eaLnBrk="1" hangingPunct="1"/>
            <a:r>
              <a:rPr lang="en-US" smtClean="0"/>
              <a:t>Push(2)</a:t>
            </a:r>
          </a:p>
        </p:txBody>
      </p:sp>
      <p:graphicFrame>
        <p:nvGraphicFramePr>
          <p:cNvPr id="441348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8BEA5-AE38-4EDC-9870-29FF6988FFE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Empty stack S</a:t>
            </a:r>
          </a:p>
          <a:p>
            <a:pPr lvl="1" eaLnBrk="1" hangingPunct="1"/>
            <a:r>
              <a:rPr lang="en-US" sz="1800" smtClean="0"/>
              <a:t>S.empty() is true</a:t>
            </a:r>
          </a:p>
          <a:p>
            <a:pPr lvl="1" eaLnBrk="1" hangingPunct="1"/>
            <a:r>
              <a:rPr lang="en-US" sz="1800" smtClean="0"/>
              <a:t>S.top() not defined</a:t>
            </a:r>
          </a:p>
          <a:p>
            <a:pPr lvl="1" eaLnBrk="1" hangingPunct="1"/>
            <a:r>
              <a:rPr lang="en-US" sz="1800" smtClean="0"/>
              <a:t>S.size() == 0</a:t>
            </a:r>
          </a:p>
        </p:txBody>
      </p:sp>
      <p:graphicFrame>
        <p:nvGraphicFramePr>
          <p:cNvPr id="386052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666E7-CB44-46F1-9756-C1F43B77935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(6)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0772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3</a:t>
            </a:r>
            <a:r>
              <a:rPr lang="en-US" smtClean="0"/>
              <a:t> + 4 * + 5 +</a:t>
            </a:r>
          </a:p>
          <a:p>
            <a:pPr eaLnBrk="1" hangingPunct="1"/>
            <a:r>
              <a:rPr lang="en-US" smtClean="0"/>
              <a:t>Push(3)</a:t>
            </a:r>
          </a:p>
        </p:txBody>
      </p:sp>
      <p:graphicFrame>
        <p:nvGraphicFramePr>
          <p:cNvPr id="442372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8A074-8826-4D69-A9FA-722435DD791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(7)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1534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4 * + 5 +</a:t>
            </a:r>
          </a:p>
          <a:p>
            <a:pPr eaLnBrk="1" hangingPunct="1"/>
            <a:r>
              <a:rPr lang="en-US" smtClean="0"/>
              <a:t>Pop() == 3</a:t>
            </a:r>
          </a:p>
          <a:p>
            <a:pPr eaLnBrk="1" hangingPunct="1"/>
            <a:r>
              <a:rPr lang="en-US" smtClean="0"/>
              <a:t>Pop() == 2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43396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4B40B-5886-4ABB-BA19-04DBCD822EC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(8)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3058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4 * + 5 +</a:t>
            </a:r>
          </a:p>
          <a:p>
            <a:pPr eaLnBrk="1" hangingPunct="1"/>
            <a:r>
              <a:rPr lang="en-US" smtClean="0"/>
              <a:t>Push(2 + 3)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4420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F1F10-40A3-4312-825E-8A6FF81FA59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(9)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3058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4</a:t>
            </a:r>
            <a:r>
              <a:rPr lang="en-US" smtClean="0"/>
              <a:t> * + 5 +</a:t>
            </a:r>
          </a:p>
          <a:p>
            <a:pPr eaLnBrk="1" hangingPunct="1"/>
            <a:r>
              <a:rPr lang="en-US" smtClean="0"/>
              <a:t>Push(4)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5444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54888-176A-475B-B6BC-ABFEE0CCC39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(10)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39888"/>
            <a:ext cx="7924800" cy="46085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+ 5 +</a:t>
            </a:r>
          </a:p>
          <a:p>
            <a:pPr eaLnBrk="1" hangingPunct="1"/>
            <a:r>
              <a:rPr lang="en-US" smtClean="0"/>
              <a:t>Pop() == 4</a:t>
            </a:r>
          </a:p>
          <a:p>
            <a:pPr eaLnBrk="1" hangingPunct="1"/>
            <a:r>
              <a:rPr lang="en-US" smtClean="0"/>
              <a:t>Pop() == 5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6468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AE856-7FF0-4ACA-9362-71C4E63F15EB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(11)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153400" cy="45323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+ 5 +</a:t>
            </a:r>
          </a:p>
          <a:p>
            <a:pPr eaLnBrk="1" hangingPunct="1"/>
            <a:r>
              <a:rPr lang="en-US" smtClean="0"/>
              <a:t>Push(5 * 4)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7492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0834-2212-49B3-B5B6-F13CC5619F3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(12)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305800" cy="46085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5 +</a:t>
            </a:r>
          </a:p>
          <a:p>
            <a:pPr eaLnBrk="1" hangingPunct="1"/>
            <a:r>
              <a:rPr lang="en-US" smtClean="0"/>
              <a:t>Pop() == 20</a:t>
            </a:r>
          </a:p>
          <a:p>
            <a:pPr eaLnBrk="1" hangingPunct="1"/>
            <a:r>
              <a:rPr lang="en-US" smtClean="0"/>
              <a:t>Pop() == 1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23256-5435-4F9D-AE92-EE5E41503168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(13)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077200" cy="45323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5 +</a:t>
            </a:r>
          </a:p>
          <a:p>
            <a:pPr eaLnBrk="1" hangingPunct="1"/>
            <a:r>
              <a:rPr lang="en-US" smtClean="0"/>
              <a:t>Push(1 + 20)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9540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423B5-8112-4779-8F73-E6C66D25181F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(14)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001000" cy="44561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5</a:t>
            </a:r>
            <a:r>
              <a:rPr lang="en-US" smtClean="0"/>
              <a:t> +</a:t>
            </a:r>
          </a:p>
          <a:p>
            <a:pPr eaLnBrk="1" hangingPunct="1"/>
            <a:r>
              <a:rPr lang="en-US" smtClean="0"/>
              <a:t>Push(5)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0564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07622-1307-4FB6-BD6F-E358173FAEA0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(15)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077200" cy="4379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</a:p>
          <a:p>
            <a:pPr eaLnBrk="1" hangingPunct="1"/>
            <a:r>
              <a:rPr lang="en-US" smtClean="0"/>
              <a:t>Pop() == 21</a:t>
            </a:r>
          </a:p>
          <a:p>
            <a:pPr eaLnBrk="1" hangingPunct="1"/>
            <a:r>
              <a:rPr lang="en-US" smtClean="0"/>
              <a:t>Pop() == 5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1588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86B50-E90F-4DAB-ACF6-A3568071070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S.push(“mosquito”)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“mosquito”</a:t>
            </a:r>
          </a:p>
          <a:p>
            <a:pPr lvl="1" eaLnBrk="1" hangingPunct="1"/>
            <a:r>
              <a:rPr lang="en-US" sz="1800" smtClean="0"/>
              <a:t>S.size() == 1</a:t>
            </a:r>
          </a:p>
        </p:txBody>
      </p:sp>
      <p:graphicFrame>
        <p:nvGraphicFramePr>
          <p:cNvPr id="387076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EB2D8-131D-4FB1-8CE7-66E6FF498245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(16)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39888"/>
            <a:ext cx="8153400" cy="4379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</a:p>
          <a:p>
            <a:pPr eaLnBrk="1" hangingPunct="1"/>
            <a:r>
              <a:rPr lang="en-US" smtClean="0"/>
              <a:t>Push(21 + 5)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2612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71CA2-B28E-4DCD-AA82-B3A5113FAE5D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(17)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39888"/>
            <a:ext cx="7924800" cy="4379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</a:p>
          <a:p>
            <a:pPr eaLnBrk="1" hangingPunct="1"/>
            <a:r>
              <a:rPr lang="en-US" smtClean="0"/>
              <a:t>Pop() == 26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3636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1BC9-0C5D-4CA3-A89B-7D4D681D3EC8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Postfix Evaluation Implementation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3688"/>
            <a:ext cx="7620000" cy="4760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Evaluate(postfix expression)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// use stack of tokens;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while(// expression is not empty)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t = next token;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if (t is operand)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push onto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}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pop operands for t off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evaluate t on these operands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push result onto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// return top of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BEF8E-319B-4EE2-8D5D-ECE2B1B3DEFB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 to Postfix Conversion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Depends on operator precedence and associativity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present a limited 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+, -, *, /, (,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Assuming usual precedence and associativity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High level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If input token is an operand, output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If input token is an operator, we need to compare the precedence of this operator with other neighboring operators, output the one with highest 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Parentheses need to handle differently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( has highest precedence when encountered in input compared to operators in stack, so we always push a (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) is used to pop everything till ( in stack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597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3463-082D-4FD6-9649-1D37D5BF920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35052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</a:t>
            </a:r>
            <a:r>
              <a:rPr lang="en-US" sz="2000" dirty="0">
                <a:latin typeface="Arial" charset="0"/>
              </a:rPr>
              <a:t>* c </a:t>
            </a:r>
            <a:r>
              <a:rPr lang="en-US" sz="2000" dirty="0" smtClean="0">
                <a:latin typeface="Arial" charset="0"/>
              </a:rPr>
              <a:t>- </a:t>
            </a:r>
            <a:r>
              <a:rPr lang="en-US" sz="2000" dirty="0">
                <a:latin typeface="Arial" charset="0"/>
              </a:rPr>
              <a:t>( d * e + f ) * g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581400" y="5105400"/>
            <a:ext cx="993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a b</a:t>
            </a: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6A7C6-5892-443E-BBDD-0BA97F071F64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* c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- </a:t>
            </a:r>
            <a:r>
              <a:rPr lang="en-US" sz="2000" dirty="0">
                <a:latin typeface="Arial" charset="0"/>
              </a:rPr>
              <a:t>( d * e + f ) * g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3581400" y="5105400"/>
            <a:ext cx="1190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</a:t>
            </a:r>
          </a:p>
        </p:txBody>
      </p:sp>
      <p:sp>
        <p:nvSpPr>
          <p:cNvPr id="46090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/>
              <a:t>+</a:t>
            </a:r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A1CF1-1BCD-4B42-87A4-68BE53CB459A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* c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- </a:t>
            </a:r>
            <a:r>
              <a:rPr lang="en-US" sz="2000" dirty="0">
                <a:latin typeface="Arial" charset="0"/>
              </a:rPr>
              <a:t>( d * e + f ) * g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581400" y="5105400"/>
            <a:ext cx="1646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</a:t>
            </a:r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895EC-2451-4D5D-ABB0-A88F3C95996F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* c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-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 d </a:t>
            </a:r>
            <a:r>
              <a:rPr lang="en-US" sz="2000" dirty="0">
                <a:latin typeface="Arial" charset="0"/>
              </a:rPr>
              <a:t>* e + f ) * g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3581400" y="5105400"/>
            <a:ext cx="1927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 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/>
              <a:t>-</a:t>
            </a:r>
            <a:endParaRPr lang="en-US" dirty="0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98D1E-A591-43E6-82BE-8BE9BC994BF3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* c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-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 d * e </a:t>
            </a:r>
            <a:r>
              <a:rPr lang="en-US" sz="2000" dirty="0">
                <a:latin typeface="Arial" charset="0"/>
              </a:rPr>
              <a:t>+ f ) * g</a:t>
            </a: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3581400" y="5105400"/>
            <a:ext cx="206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/>
              <a:t>-</a:t>
            </a:r>
            <a:endParaRPr lang="en-US" dirty="0"/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  <p:sp>
        <p:nvSpPr>
          <p:cNvPr id="49166" name="Line 13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23622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E1ECA-741E-4936-BC97-538A62995BD8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* c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-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 d * e + f </a:t>
            </a:r>
            <a:r>
              <a:rPr lang="en-US" sz="2000" dirty="0">
                <a:latin typeface="Arial" charset="0"/>
              </a:rPr>
              <a:t>) * g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3581400" y="5105400"/>
            <a:ext cx="2306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</a:t>
            </a: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7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/>
              <a:t>-</a:t>
            </a:r>
            <a:endParaRPr lang="en-US" dirty="0"/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362200" y="41910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7862B-51C6-4CA9-9069-41C64B1EFED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S.push(“fish”)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“fish”</a:t>
            </a:r>
          </a:p>
          <a:p>
            <a:pPr lvl="1" eaLnBrk="1" hangingPunct="1"/>
            <a:r>
              <a:rPr lang="en-US" sz="1800" smtClean="0"/>
              <a:t>S.size() == 2</a:t>
            </a:r>
          </a:p>
        </p:txBody>
      </p:sp>
      <p:graphicFrame>
        <p:nvGraphicFramePr>
          <p:cNvPr id="388100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43917-0A30-4F75-977F-68B990A666D4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( d * e + f ) </a:t>
            </a:r>
            <a:r>
              <a:rPr lang="en-US" sz="2000">
                <a:latin typeface="Arial" charset="0"/>
              </a:rPr>
              <a:t>* g</a:t>
            </a:r>
          </a:p>
        </p:txBody>
      </p:sp>
      <p:sp>
        <p:nvSpPr>
          <p:cNvPr id="51209" name="Rectangle 8"/>
          <p:cNvSpPr>
            <a:spLocks noChangeArrowheads="1"/>
          </p:cNvSpPr>
          <p:nvPr/>
        </p:nvSpPr>
        <p:spPr bwMode="auto">
          <a:xfrm>
            <a:off x="3581400" y="5105400"/>
            <a:ext cx="2524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 +</a:t>
            </a:r>
          </a:p>
        </p:txBody>
      </p:sp>
      <p:sp>
        <p:nvSpPr>
          <p:cNvPr id="51210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8D63-4B47-4B00-8066-C06CF0543B08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+ 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 + b * c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-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 d * e + f ) * g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3581400" y="5105400"/>
            <a:ext cx="2735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 + g</a:t>
            </a:r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5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/>
              <a:t>-</a:t>
            </a:r>
            <a:endParaRPr lang="en-US" dirty="0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Line 12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8" name="Text Box 13"/>
          <p:cNvSpPr txBox="1">
            <a:spLocks noChangeArrowheads="1"/>
          </p:cNvSpPr>
          <p:nvPr/>
        </p:nvSpPr>
        <p:spPr bwMode="auto">
          <a:xfrm>
            <a:off x="23622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1E7BD-F247-419F-95FD-578678A2F4A5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Infix:</a:t>
            </a:r>
          </a:p>
          <a:p>
            <a:pPr lvl="1" eaLnBrk="1" hangingPunct="1"/>
            <a:r>
              <a:rPr lang="en-US" dirty="0" smtClean="0"/>
              <a:t>a + b * c </a:t>
            </a:r>
            <a:r>
              <a:rPr lang="en-US" dirty="0" smtClean="0"/>
              <a:t>- </a:t>
            </a:r>
            <a:r>
              <a:rPr lang="en-US" dirty="0" smtClean="0"/>
              <a:t>( d * e + f ) * g</a:t>
            </a:r>
          </a:p>
          <a:p>
            <a:pPr eaLnBrk="1" hangingPunct="1"/>
            <a:r>
              <a:rPr lang="en-US" dirty="0" smtClean="0"/>
              <a:t>Postfix</a:t>
            </a:r>
          </a:p>
          <a:p>
            <a:pPr lvl="1" eaLnBrk="1" hangingPunct="1"/>
            <a:r>
              <a:rPr lang="en-US" dirty="0" smtClean="0"/>
              <a:t>a b c * + d e * f + g *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a + b * c </a:t>
            </a:r>
            <a:r>
              <a:rPr lang="en-US" sz="2000" dirty="0" smtClean="0">
                <a:latin typeface="Arial" charset="0"/>
              </a:rPr>
              <a:t>- </a:t>
            </a:r>
            <a:r>
              <a:rPr lang="en-US" sz="2000" dirty="0">
                <a:latin typeface="Arial" charset="0"/>
              </a:rPr>
              <a:t>( d * e + f ) * g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3581400" y="5105400"/>
            <a:ext cx="3086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a b c * + d e * f + g * </a:t>
            </a:r>
            <a:r>
              <a:rPr lang="en-US" sz="2000" dirty="0" smtClean="0">
                <a:latin typeface="Arial" charset="0"/>
              </a:rPr>
              <a:t>-</a:t>
            </a:r>
            <a:endParaRPr lang="en-US" sz="2000" dirty="0">
              <a:latin typeface="Arial" charset="0"/>
            </a:endParaRP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Infix to Postfix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F2E6B-3186-4B16-84A8-882A8E16BCCC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4582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>
                <a:latin typeface="Courier New" pitchFamily="49" charset="0"/>
              </a:rPr>
              <a:t>void infix2postfix(</a:t>
            </a:r>
            <a:r>
              <a:rPr lang="en-US" sz="1400" dirty="0" err="1">
                <a:latin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</a:rPr>
              <a:t> vector&lt;token&gt; &amp;infix) {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stack&lt;token&gt; s;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for (I = 0; I &lt; </a:t>
            </a:r>
            <a:r>
              <a:rPr lang="en-US" sz="1400" dirty="0" err="1">
                <a:latin typeface="Courier New" pitchFamily="49" charset="0"/>
              </a:rPr>
              <a:t>infix.size</a:t>
            </a:r>
            <a:r>
              <a:rPr lang="en-US" sz="1400" dirty="0">
                <a:latin typeface="Courier New" pitchFamily="49" charset="0"/>
              </a:rPr>
              <a:t>(); ++I) {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if (infix[I] is operand) 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	print infix[I];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else if (infix[I] is 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</a:rPr>
              <a:t>+, -, *, /, or (</a:t>
            </a:r>
            <a:r>
              <a:rPr lang="en-US" sz="1400" dirty="0">
                <a:latin typeface="Courier New" pitchFamily="49" charset="0"/>
              </a:rPr>
              <a:t> ) {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  while (</a:t>
            </a:r>
            <a:r>
              <a:rPr lang="en-US" sz="1400" dirty="0" err="1">
                <a:latin typeface="Courier New" pitchFamily="49" charset="0"/>
              </a:rPr>
              <a:t>s.top</a:t>
            </a:r>
            <a:r>
              <a:rPr lang="en-US" sz="1400" dirty="0">
                <a:latin typeface="Courier New" pitchFamily="49" charset="0"/>
              </a:rPr>
              <a:t>() != ‘(‘ &amp;&amp; </a:t>
            </a:r>
            <a:r>
              <a:rPr lang="en-US" sz="1400" dirty="0" err="1">
                <a:latin typeface="Courier New" pitchFamily="49" charset="0"/>
              </a:rPr>
              <a:t>s.top</a:t>
            </a:r>
            <a:r>
              <a:rPr lang="en-US" sz="1400" dirty="0">
                <a:latin typeface="Courier New" pitchFamily="49" charset="0"/>
              </a:rPr>
              <a:t>().precedence &gt;= infix[I].precedence) {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	 print </a:t>
            </a:r>
            <a:r>
              <a:rPr lang="en-US" sz="1400" dirty="0" err="1">
                <a:latin typeface="Courier New" pitchFamily="49" charset="0"/>
              </a:rPr>
              <a:t>s.top</a:t>
            </a:r>
            <a:r>
              <a:rPr lang="en-US" sz="1400" dirty="0">
                <a:latin typeface="Courier New" pitchFamily="49" charset="0"/>
              </a:rPr>
              <a:t>(); </a:t>
            </a:r>
            <a:r>
              <a:rPr lang="en-US" sz="1400" dirty="0" err="1">
                <a:latin typeface="Courier New" pitchFamily="49" charset="0"/>
              </a:rPr>
              <a:t>s.pop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  }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s.push</a:t>
            </a:r>
            <a:r>
              <a:rPr lang="en-US" sz="1400" dirty="0">
                <a:latin typeface="Courier New" pitchFamily="49" charset="0"/>
              </a:rPr>
              <a:t>(infix[I]);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} else if (infix[I] == 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</a:rPr>
              <a:t> ) {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	while (</a:t>
            </a:r>
            <a:r>
              <a:rPr lang="en-US" sz="1400" dirty="0" err="1">
                <a:latin typeface="Courier New" pitchFamily="49" charset="0"/>
              </a:rPr>
              <a:t>s.top</a:t>
            </a:r>
            <a:r>
              <a:rPr lang="en-US" sz="1400" dirty="0">
                <a:latin typeface="Courier New" pitchFamily="49" charset="0"/>
              </a:rPr>
              <a:t>() != 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</a:rPr>
              <a:t> ) {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	   print </a:t>
            </a:r>
            <a:r>
              <a:rPr lang="en-US" sz="1400" dirty="0" err="1">
                <a:latin typeface="Courier New" pitchFamily="49" charset="0"/>
              </a:rPr>
              <a:t>s.top</a:t>
            </a:r>
            <a:r>
              <a:rPr lang="en-US" sz="1400" dirty="0">
                <a:latin typeface="Courier New" pitchFamily="49" charset="0"/>
              </a:rPr>
              <a:t>(); </a:t>
            </a:r>
            <a:r>
              <a:rPr lang="en-US" sz="1400" dirty="0" err="1">
                <a:latin typeface="Courier New" pitchFamily="49" charset="0"/>
              </a:rPr>
              <a:t>s.pop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	}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	</a:t>
            </a:r>
            <a:r>
              <a:rPr lang="en-US" sz="1400" dirty="0" err="1">
                <a:latin typeface="Courier New" pitchFamily="49" charset="0"/>
              </a:rPr>
              <a:t>s.pop</a:t>
            </a:r>
            <a:r>
              <a:rPr lang="en-US" sz="1400" dirty="0">
                <a:latin typeface="Courier New" pitchFamily="49" charset="0"/>
              </a:rPr>
              <a:t>(); // remove 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(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  }	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}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  while (!</a:t>
            </a:r>
            <a:r>
              <a:rPr lang="en-US" sz="1400" dirty="0" err="1">
                <a:latin typeface="Courier New" pitchFamily="49" charset="0"/>
              </a:rPr>
              <a:t>s.empty</a:t>
            </a:r>
            <a:r>
              <a:rPr lang="en-US" sz="1400" dirty="0">
                <a:latin typeface="Courier New" pitchFamily="49" charset="0"/>
              </a:rPr>
              <a:t>()) { print </a:t>
            </a:r>
            <a:r>
              <a:rPr lang="en-US" sz="1400" dirty="0" err="1">
                <a:latin typeface="Courier New" pitchFamily="49" charset="0"/>
              </a:rPr>
              <a:t>s.top</a:t>
            </a:r>
            <a:r>
              <a:rPr lang="en-US" sz="1400" dirty="0">
                <a:latin typeface="Courier New" pitchFamily="49" charset="0"/>
              </a:rPr>
              <a:t>(); </a:t>
            </a:r>
            <a:r>
              <a:rPr lang="en-US" sz="1400" dirty="0" err="1">
                <a:latin typeface="Courier New" pitchFamily="49" charset="0"/>
              </a:rPr>
              <a:t>s.pop</a:t>
            </a:r>
            <a:r>
              <a:rPr lang="en-US" sz="1400" dirty="0">
                <a:latin typeface="Courier New" pitchFamily="49" charset="0"/>
              </a:rPr>
              <a:t>(); }</a:t>
            </a:r>
          </a:p>
          <a:p>
            <a:pPr eaLnBrk="1" hangingPunct="1"/>
            <a:r>
              <a:rPr lang="en-US" sz="1400" dirty="0">
                <a:latin typeface="Courier New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6D06E-B03C-4960-9412-1088183A9F01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Stack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6718300" cy="4497388"/>
          </a:xfrm>
        </p:spPr>
        <p:txBody>
          <a:bodyPr/>
          <a:lstStyle/>
          <a:p>
            <a:pPr eaLnBrk="1" hangingPunct="1"/>
            <a:r>
              <a:rPr lang="en-US" smtClean="0"/>
              <a:t>Runtime environment</a:t>
            </a:r>
          </a:p>
          <a:p>
            <a:pPr lvl="1" eaLnBrk="1" hangingPunct="1"/>
            <a:r>
              <a:rPr lang="en-US" smtClean="0"/>
              <a:t>Static</a:t>
            </a:r>
          </a:p>
          <a:p>
            <a:pPr lvl="2" eaLnBrk="1" hangingPunct="1"/>
            <a:r>
              <a:rPr lang="en-US" sz="1800" smtClean="0"/>
              <a:t>Executable code</a:t>
            </a:r>
          </a:p>
          <a:p>
            <a:pPr lvl="2" eaLnBrk="1" hangingPunct="1"/>
            <a:r>
              <a:rPr lang="en-US" sz="1800" smtClean="0"/>
              <a:t>Global variables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Stack</a:t>
            </a:r>
          </a:p>
          <a:p>
            <a:pPr lvl="2" eaLnBrk="1" hangingPunct="1"/>
            <a:r>
              <a:rPr lang="en-US" sz="1800" smtClean="0">
                <a:solidFill>
                  <a:srgbClr val="0000FF"/>
                </a:solidFill>
              </a:rPr>
              <a:t>Push for each function call</a:t>
            </a:r>
          </a:p>
          <a:p>
            <a:pPr lvl="2" eaLnBrk="1" hangingPunct="1"/>
            <a:r>
              <a:rPr lang="en-US" sz="1800" smtClean="0">
                <a:solidFill>
                  <a:srgbClr val="0000FF"/>
                </a:solidFill>
              </a:rPr>
              <a:t>Pop for each function return</a:t>
            </a:r>
          </a:p>
          <a:p>
            <a:pPr lvl="2" eaLnBrk="1" hangingPunct="1"/>
            <a:r>
              <a:rPr lang="en-US" sz="1800" smtClean="0">
                <a:solidFill>
                  <a:srgbClr val="0000FF"/>
                </a:solidFill>
              </a:rPr>
              <a:t>Local variables</a:t>
            </a:r>
          </a:p>
          <a:p>
            <a:pPr lvl="1" eaLnBrk="1" hangingPunct="1"/>
            <a:r>
              <a:rPr lang="en-US" smtClean="0"/>
              <a:t>Heap</a:t>
            </a:r>
          </a:p>
          <a:p>
            <a:pPr lvl="2" eaLnBrk="1" hangingPunct="1"/>
            <a:r>
              <a:rPr lang="en-US" sz="1800" smtClean="0"/>
              <a:t>Dynamically allocated memories </a:t>
            </a:r>
          </a:p>
          <a:p>
            <a:pPr lvl="2" eaLnBrk="1" hangingPunct="1"/>
            <a:r>
              <a:rPr lang="en-US" sz="1800" smtClean="0"/>
              <a:t>new and delete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55301" name="Group 11"/>
          <p:cNvGrpSpPr>
            <a:grpSpLocks/>
          </p:cNvGrpSpPr>
          <p:nvPr/>
        </p:nvGrpSpPr>
        <p:grpSpPr bwMode="auto">
          <a:xfrm>
            <a:off x="5699125" y="1614488"/>
            <a:ext cx="1924050" cy="3643312"/>
            <a:chOff x="5699125" y="2133600"/>
            <a:chExt cx="1924050" cy="3643313"/>
          </a:xfrm>
        </p:grpSpPr>
        <p:sp>
          <p:nvSpPr>
            <p:cNvPr id="55302" name="Rectangle 4"/>
            <p:cNvSpPr>
              <a:spLocks noChangeArrowheads="1"/>
            </p:cNvSpPr>
            <p:nvPr/>
          </p:nvSpPr>
          <p:spPr bwMode="auto">
            <a:xfrm>
              <a:off x="5791200" y="2133600"/>
              <a:ext cx="1752600" cy="3200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Text Box 5"/>
            <p:cNvSpPr txBox="1">
              <a:spLocks noChangeArrowheads="1"/>
            </p:cNvSpPr>
            <p:nvPr/>
          </p:nvSpPr>
          <p:spPr bwMode="auto">
            <a:xfrm>
              <a:off x="5791200" y="4953000"/>
              <a:ext cx="17526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static</a:t>
              </a:r>
            </a:p>
          </p:txBody>
        </p:sp>
        <p:sp>
          <p:nvSpPr>
            <p:cNvPr id="55304" name="Text Box 6"/>
            <p:cNvSpPr txBox="1">
              <a:spLocks noChangeArrowheads="1"/>
            </p:cNvSpPr>
            <p:nvPr/>
          </p:nvSpPr>
          <p:spPr bwMode="auto">
            <a:xfrm>
              <a:off x="5791200" y="4572000"/>
              <a:ext cx="17526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stack</a:t>
              </a:r>
            </a:p>
          </p:txBody>
        </p:sp>
        <p:sp>
          <p:nvSpPr>
            <p:cNvPr id="55305" name="Text Box 7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17526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heap</a:t>
              </a:r>
            </a:p>
          </p:txBody>
        </p:sp>
        <p:sp>
          <p:nvSpPr>
            <p:cNvPr id="55306" name="Line 8"/>
            <p:cNvSpPr>
              <a:spLocks noChangeShapeType="1"/>
            </p:cNvSpPr>
            <p:nvPr/>
          </p:nvSpPr>
          <p:spPr bwMode="auto">
            <a:xfrm flipV="1">
              <a:off x="6629400" y="4343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9"/>
            <p:cNvSpPr>
              <a:spLocks noChangeShapeType="1"/>
            </p:cNvSpPr>
            <p:nvPr/>
          </p:nvSpPr>
          <p:spPr bwMode="auto">
            <a:xfrm>
              <a:off x="6629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Text Box 10"/>
            <p:cNvSpPr txBox="1">
              <a:spLocks noChangeArrowheads="1"/>
            </p:cNvSpPr>
            <p:nvPr/>
          </p:nvSpPr>
          <p:spPr bwMode="auto">
            <a:xfrm>
              <a:off x="5699125" y="5410200"/>
              <a:ext cx="1924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program memory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3979D-2A8E-4376-9D8D-9E70F29B2C5F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 1:  function calls itself</a:t>
            </a:r>
          </a:p>
          <a:p>
            <a:pPr eaLnBrk="1" hangingPunct="1"/>
            <a:r>
              <a:rPr lang="en-US" smtClean="0"/>
              <a:t>Order 2:  f() calls g(), and g() calls f()</a:t>
            </a:r>
          </a:p>
          <a:p>
            <a:pPr eaLnBrk="1" hangingPunct="1"/>
            <a:r>
              <a:rPr lang="en-US" smtClean="0"/>
              <a:t>Facilitated by stack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22C1A-3AC2-41F7-B629-36E5E7D2F3E9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Exercise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use stack to</a:t>
            </a:r>
          </a:p>
          <a:p>
            <a:pPr lvl="1" eaLnBrk="1" hangingPunct="1"/>
            <a:r>
              <a:rPr lang="en-US" smtClean="0"/>
              <a:t>To check if brackets are balance? (Section 3.6.3)</a:t>
            </a:r>
          </a:p>
          <a:p>
            <a:pPr lvl="1"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D4426-D9F1-41D7-8C50-C25DD00E0AA8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ADT - FIFO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Collection</a:t>
            </a:r>
          </a:p>
          <a:p>
            <a:pPr lvl="1" eaLnBrk="1" hangingPunct="1"/>
            <a:r>
              <a:rPr lang="en-US" sz="1800" dirty="0" smtClean="0"/>
              <a:t>Elements of some proper type T</a:t>
            </a:r>
          </a:p>
          <a:p>
            <a:pPr eaLnBrk="1" hangingPunct="1"/>
            <a:r>
              <a:rPr lang="en-US" sz="2000" dirty="0" smtClean="0"/>
              <a:t>Operations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</a:rPr>
              <a:t>Feature: First In, First Out</a:t>
            </a:r>
          </a:p>
          <a:p>
            <a:pPr lvl="1" eaLnBrk="1" hangingPunct="1"/>
            <a:r>
              <a:rPr lang="en-US" sz="1800" dirty="0" smtClean="0"/>
              <a:t>void push(T t)</a:t>
            </a:r>
          </a:p>
          <a:p>
            <a:pPr lvl="1" eaLnBrk="1" hangingPunct="1"/>
            <a:r>
              <a:rPr lang="en-US" sz="1800" dirty="0" smtClean="0"/>
              <a:t>void pop()</a:t>
            </a:r>
          </a:p>
          <a:p>
            <a:pPr lvl="1" eaLnBrk="1" hangingPunct="1"/>
            <a:r>
              <a:rPr lang="en-US" sz="1800" dirty="0" smtClean="0"/>
              <a:t>T front()</a:t>
            </a:r>
          </a:p>
          <a:p>
            <a:pPr lvl="1" eaLnBrk="1" hangingPunct="1"/>
            <a:r>
              <a:rPr lang="en-US" sz="1800" dirty="0" smtClean="0"/>
              <a:t>bool empty()</a:t>
            </a:r>
          </a:p>
          <a:p>
            <a:pPr lvl="1" eaLnBrk="1" hangingPunct="1"/>
            <a:r>
              <a:rPr lang="en-US" sz="1800" dirty="0" smtClean="0"/>
              <a:t>unsigned </a:t>
            </a:r>
            <a:r>
              <a:rPr lang="en-US" sz="1800" dirty="0" err="1" smtClean="0"/>
              <a:t>int</a:t>
            </a:r>
            <a:r>
              <a:rPr lang="en-US" sz="1800" dirty="0" smtClean="0"/>
              <a:t> size()</a:t>
            </a:r>
          </a:p>
          <a:p>
            <a:pPr lvl="1" eaLnBrk="1" hangingPunct="1"/>
            <a:r>
              <a:rPr lang="en-US" sz="1800" dirty="0" smtClean="0"/>
              <a:t>Constructors and destructors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21770-4CD6-403F-BC23-3208D152DDF4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Empty Q</a:t>
            </a:r>
          </a:p>
        </p:txBody>
      </p:sp>
      <p:graphicFrame>
        <p:nvGraphicFramePr>
          <p:cNvPr id="546820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417" name="Text Box 24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4B7C3-237D-4A4E-BC00-3B6169C73E68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Q.Push(“ant”)</a:t>
            </a:r>
          </a:p>
        </p:txBody>
      </p:sp>
      <p:graphicFrame>
        <p:nvGraphicFramePr>
          <p:cNvPr id="548868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0441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0446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0447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42" name="Group 27"/>
          <p:cNvGrpSpPr>
            <a:grpSpLocks/>
          </p:cNvGrpSpPr>
          <p:nvPr/>
        </p:nvGrpSpPr>
        <p:grpSpPr bwMode="auto">
          <a:xfrm>
            <a:off x="914400" y="6019800"/>
            <a:ext cx="666750" cy="533400"/>
            <a:chOff x="576" y="3792"/>
            <a:chExt cx="420" cy="336"/>
          </a:xfrm>
        </p:grpSpPr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43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F0F3E-BA23-4F06-A36B-9EBF93709BB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S.push(“raccoon”)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“raccoon”</a:t>
            </a:r>
          </a:p>
          <a:p>
            <a:pPr lvl="1" eaLnBrk="1" hangingPunct="1"/>
            <a:r>
              <a:rPr lang="en-US" sz="1800" smtClean="0"/>
              <a:t>S.size() == 3</a:t>
            </a:r>
          </a:p>
        </p:txBody>
      </p:sp>
      <p:graphicFrame>
        <p:nvGraphicFramePr>
          <p:cNvPr id="389124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raccoon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193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DC779-159A-41D6-8389-A5921FEA54F8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Q.Push(“bee”)</a:t>
            </a:r>
          </a:p>
        </p:txBody>
      </p:sp>
      <p:graphicFrame>
        <p:nvGraphicFramePr>
          <p:cNvPr id="550916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1465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1470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1471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66" name="Group 27"/>
          <p:cNvGrpSpPr>
            <a:grpSpLocks/>
          </p:cNvGrpSpPr>
          <p:nvPr/>
        </p:nvGrpSpPr>
        <p:grpSpPr bwMode="auto">
          <a:xfrm>
            <a:off x="1905000" y="6019800"/>
            <a:ext cx="666750" cy="533400"/>
            <a:chOff x="576" y="3792"/>
            <a:chExt cx="420" cy="336"/>
          </a:xfrm>
        </p:grpSpPr>
        <p:sp>
          <p:nvSpPr>
            <p:cNvPr id="61468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7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70B0F-ACD1-449C-A95D-0BAC8395E275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Q.Push(“cat”)</a:t>
            </a:r>
          </a:p>
        </p:txBody>
      </p:sp>
      <p:graphicFrame>
        <p:nvGraphicFramePr>
          <p:cNvPr id="552964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2489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2494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2495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0" name="Group 27"/>
          <p:cNvGrpSpPr>
            <a:grpSpLocks/>
          </p:cNvGrpSpPr>
          <p:nvPr/>
        </p:nvGrpSpPr>
        <p:grpSpPr bwMode="auto">
          <a:xfrm>
            <a:off x="2838450" y="6019800"/>
            <a:ext cx="666750" cy="533400"/>
            <a:chOff x="576" y="3792"/>
            <a:chExt cx="420" cy="336"/>
          </a:xfrm>
        </p:grpSpPr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1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42D02-9E6C-4FBD-ACBA-97547144F272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634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3492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Q.Push(“dog”)</a:t>
            </a:r>
          </a:p>
        </p:txBody>
      </p:sp>
      <p:graphicFrame>
        <p:nvGraphicFramePr>
          <p:cNvPr id="555012" name="Group 1028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3513" name="Group 1048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3518" name="Text Box 1049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3519" name="Line 1050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14" name="Group 1051"/>
          <p:cNvGrpSpPr>
            <a:grpSpLocks/>
          </p:cNvGrpSpPr>
          <p:nvPr/>
        </p:nvGrpSpPr>
        <p:grpSpPr bwMode="auto">
          <a:xfrm>
            <a:off x="3733800" y="6019800"/>
            <a:ext cx="666750" cy="533400"/>
            <a:chOff x="576" y="3792"/>
            <a:chExt cx="420" cy="336"/>
          </a:xfrm>
        </p:grpSpPr>
        <p:sp>
          <p:nvSpPr>
            <p:cNvPr id="63516" name="Text Box 1052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3517" name="Line 1053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15" name="Text Box 1054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6896A-3B42-48C7-93FF-546F935EE073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Q.Pop()</a:t>
            </a:r>
          </a:p>
        </p:txBody>
      </p:sp>
      <p:graphicFrame>
        <p:nvGraphicFramePr>
          <p:cNvPr id="557060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4537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4542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4543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2819400" y="6019800"/>
            <a:ext cx="666750" cy="533400"/>
            <a:chOff x="576" y="3792"/>
            <a:chExt cx="420" cy="336"/>
          </a:xfrm>
        </p:grpSpPr>
        <p:sp>
          <p:nvSpPr>
            <p:cNvPr id="64540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39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A632A-AF46-4FD8-BF10-58F15E32FD55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Q.Pop()</a:t>
            </a:r>
          </a:p>
        </p:txBody>
      </p:sp>
      <p:graphicFrame>
        <p:nvGraphicFramePr>
          <p:cNvPr id="559108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5561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5566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5567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62" name="Group 27"/>
          <p:cNvGrpSpPr>
            <a:grpSpLocks/>
          </p:cNvGrpSpPr>
          <p:nvPr/>
        </p:nvGrpSpPr>
        <p:grpSpPr bwMode="auto">
          <a:xfrm>
            <a:off x="1828800" y="6019800"/>
            <a:ext cx="666750" cy="533400"/>
            <a:chOff x="576" y="3792"/>
            <a:chExt cx="420" cy="336"/>
          </a:xfrm>
        </p:grpSpPr>
        <p:sp>
          <p:nvSpPr>
            <p:cNvPr id="65564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5565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63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BD868-4150-4449-87ED-9D8F8069DC36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Q.Push(“eel”)</a:t>
            </a:r>
          </a:p>
          <a:p>
            <a:pPr eaLnBrk="1" hangingPunct="1"/>
            <a:r>
              <a:rPr lang="en-US" sz="2000" smtClean="0"/>
              <a:t>Q.Pop()</a:t>
            </a:r>
          </a:p>
          <a:p>
            <a:pPr eaLnBrk="1" hangingPunct="1"/>
            <a:r>
              <a:rPr lang="en-US" sz="2000" smtClean="0"/>
              <a:t>Q.Pop()</a:t>
            </a:r>
          </a:p>
        </p:txBody>
      </p:sp>
      <p:graphicFrame>
        <p:nvGraphicFramePr>
          <p:cNvPr id="560132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6585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6590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6591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86" name="Group 27"/>
          <p:cNvGrpSpPr>
            <a:grpSpLocks/>
          </p:cNvGrpSpPr>
          <p:nvPr/>
        </p:nvGrpSpPr>
        <p:grpSpPr bwMode="auto">
          <a:xfrm>
            <a:off x="914400" y="6019800"/>
            <a:ext cx="666750" cy="533400"/>
            <a:chOff x="576" y="3792"/>
            <a:chExt cx="420" cy="336"/>
          </a:xfrm>
        </p:grpSpPr>
        <p:sp>
          <p:nvSpPr>
            <p:cNvPr id="66588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6589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87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343C5-D8CD-4E79-803F-97334C50184C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 and Uses of Queue ADT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Implementations</a:t>
            </a:r>
          </a:p>
          <a:p>
            <a:pPr lvl="1" eaLnBrk="1" hangingPunct="1"/>
            <a:r>
              <a:rPr lang="en-US" dirty="0" smtClean="0"/>
              <a:t>Any list implementation</a:t>
            </a:r>
          </a:p>
          <a:p>
            <a:pPr lvl="2" eaLnBrk="1" hangingPunct="1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push_front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()/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pop_back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</a:p>
          <a:p>
            <a:pPr lvl="2" eaLnBrk="1" hangingPunct="1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push_back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()/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pop_front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</a:p>
          <a:p>
            <a:pPr eaLnBrk="1" hangingPunct="1"/>
            <a:r>
              <a:rPr lang="en-US" dirty="0" smtClean="0"/>
              <a:t>Uses</a:t>
            </a:r>
          </a:p>
          <a:p>
            <a:pPr lvl="1" eaLnBrk="1" hangingPunct="1"/>
            <a:r>
              <a:rPr lang="en-US" dirty="0" smtClean="0"/>
              <a:t>Buffers</a:t>
            </a:r>
          </a:p>
          <a:p>
            <a:pPr lvl="1" eaLnBrk="1" hangingPunct="1"/>
            <a:r>
              <a:rPr lang="en-US" dirty="0" smtClean="0"/>
              <a:t>Breadth first search</a:t>
            </a:r>
          </a:p>
          <a:p>
            <a:pPr lvl="1" eaLnBrk="1" hangingPunct="1"/>
            <a:r>
              <a:rPr lang="en-US" dirty="0" smtClean="0"/>
              <a:t>Simulations</a:t>
            </a:r>
          </a:p>
          <a:p>
            <a:pPr lvl="1" eaLnBrk="1" hangingPunct="1"/>
            <a:r>
              <a:rPr lang="en-US" dirty="0" smtClean="0"/>
              <a:t>Producer-Consumer Problems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950AF-01B5-4651-9093-EC84183A69D3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657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Find a </a:t>
            </a:r>
            <a:r>
              <a:rPr lang="en-US" sz="1800" dirty="0" smtClean="0">
                <a:solidFill>
                  <a:srgbClr val="0000FF"/>
                </a:solidFill>
              </a:rPr>
              <a:t>shortest path</a:t>
            </a:r>
            <a:r>
              <a:rPr lang="en-US" sz="1800" dirty="0" smtClean="0"/>
              <a:t> from </a:t>
            </a:r>
            <a:r>
              <a:rPr lang="en-US" sz="1800" i="1" dirty="0" smtClean="0"/>
              <a:t>start</a:t>
            </a:r>
            <a:r>
              <a:rPr lang="en-US" sz="1800" dirty="0" smtClean="0"/>
              <a:t> to </a:t>
            </a:r>
            <a:r>
              <a:rPr lang="en-US" sz="1800" i="1" dirty="0" smtClean="0"/>
              <a:t>goal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Start from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Node </a:t>
            </a:r>
            <a:r>
              <a:rPr lang="en-US" sz="1600" dirty="0" smtClean="0">
                <a:solidFill>
                  <a:srgbClr val="0000FF"/>
                </a:solidFill>
              </a:rPr>
              <a:t>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Visit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All neighbors of the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Stop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If a neighbor is </a:t>
            </a:r>
            <a:r>
              <a:rPr lang="en-US" sz="1600" dirty="0" smtClean="0">
                <a:solidFill>
                  <a:srgbClr val="0000FF"/>
                </a:solidFill>
              </a:rPr>
              <a:t>goal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Otherwise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Visit neighbors two hops 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Repeat (Stop/Otherwise)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Visiting neighbors N hops away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2" eaLnBrk="1" hangingPunct="1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6562725" y="190500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5953125" y="2747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6562725" y="2747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7156450" y="2747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68617" name="Text Box 8"/>
          <p:cNvSpPr txBox="1">
            <a:spLocks noChangeArrowheads="1"/>
          </p:cNvSpPr>
          <p:nvPr/>
        </p:nvSpPr>
        <p:spPr bwMode="auto">
          <a:xfrm>
            <a:off x="5327650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5937250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68619" name="Text Box 10"/>
          <p:cNvSpPr txBox="1">
            <a:spLocks noChangeArrowheads="1"/>
          </p:cNvSpPr>
          <p:nvPr/>
        </p:nvSpPr>
        <p:spPr bwMode="auto">
          <a:xfrm>
            <a:off x="7172325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68620" name="Text Box 11"/>
          <p:cNvSpPr txBox="1">
            <a:spLocks noChangeArrowheads="1"/>
          </p:cNvSpPr>
          <p:nvPr/>
        </p:nvSpPr>
        <p:spPr bwMode="auto">
          <a:xfrm>
            <a:off x="6562725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68621" name="Text Box 12"/>
          <p:cNvSpPr txBox="1">
            <a:spLocks noChangeArrowheads="1"/>
          </p:cNvSpPr>
          <p:nvPr/>
        </p:nvSpPr>
        <p:spPr bwMode="auto">
          <a:xfrm>
            <a:off x="5953125" y="43434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68622" name="Text Box 13"/>
          <p:cNvSpPr txBox="1">
            <a:spLocks noChangeArrowheads="1"/>
          </p:cNvSpPr>
          <p:nvPr/>
        </p:nvSpPr>
        <p:spPr bwMode="auto">
          <a:xfrm>
            <a:off x="6562725" y="434340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68623" name="Text Box 14"/>
          <p:cNvSpPr txBox="1">
            <a:spLocks noChangeArrowheads="1"/>
          </p:cNvSpPr>
          <p:nvPr/>
        </p:nvSpPr>
        <p:spPr bwMode="auto">
          <a:xfrm>
            <a:off x="7934325" y="434340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68624" name="Text Box 15"/>
          <p:cNvSpPr txBox="1">
            <a:spLocks noChangeArrowheads="1"/>
          </p:cNvSpPr>
          <p:nvPr/>
        </p:nvSpPr>
        <p:spPr bwMode="auto">
          <a:xfrm>
            <a:off x="7248525" y="434340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68625" name="Line 16"/>
          <p:cNvSpPr>
            <a:spLocks noChangeShapeType="1"/>
          </p:cNvSpPr>
          <p:nvPr/>
        </p:nvSpPr>
        <p:spPr bwMode="auto">
          <a:xfrm>
            <a:off x="6715125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7"/>
          <p:cNvSpPr>
            <a:spLocks noChangeShapeType="1"/>
          </p:cNvSpPr>
          <p:nvPr/>
        </p:nvSpPr>
        <p:spPr bwMode="auto">
          <a:xfrm flipH="1">
            <a:off x="6105525" y="2286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Line 18"/>
          <p:cNvSpPr>
            <a:spLocks noChangeShapeType="1"/>
          </p:cNvSpPr>
          <p:nvPr/>
        </p:nvSpPr>
        <p:spPr bwMode="auto">
          <a:xfrm>
            <a:off x="6715125" y="2286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 flipH="1">
            <a:off x="5495925" y="3124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9" name="Line 20"/>
          <p:cNvSpPr>
            <a:spLocks noChangeShapeType="1"/>
          </p:cNvSpPr>
          <p:nvPr/>
        </p:nvSpPr>
        <p:spPr bwMode="auto">
          <a:xfrm>
            <a:off x="61055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Line 21"/>
          <p:cNvSpPr>
            <a:spLocks noChangeShapeType="1"/>
          </p:cNvSpPr>
          <p:nvPr/>
        </p:nvSpPr>
        <p:spPr bwMode="auto">
          <a:xfrm>
            <a:off x="5648325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Line 22"/>
          <p:cNvSpPr>
            <a:spLocks noChangeShapeType="1"/>
          </p:cNvSpPr>
          <p:nvPr/>
        </p:nvSpPr>
        <p:spPr bwMode="auto">
          <a:xfrm>
            <a:off x="6105525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23"/>
          <p:cNvSpPr>
            <a:spLocks noChangeShapeType="1"/>
          </p:cNvSpPr>
          <p:nvPr/>
        </p:nvSpPr>
        <p:spPr bwMode="auto">
          <a:xfrm>
            <a:off x="67151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24"/>
          <p:cNvSpPr>
            <a:spLocks noChangeShapeType="1"/>
          </p:cNvSpPr>
          <p:nvPr/>
        </p:nvSpPr>
        <p:spPr bwMode="auto">
          <a:xfrm>
            <a:off x="6715125" y="3124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25"/>
          <p:cNvSpPr>
            <a:spLocks noChangeShapeType="1"/>
          </p:cNvSpPr>
          <p:nvPr/>
        </p:nvSpPr>
        <p:spPr bwMode="auto">
          <a:xfrm>
            <a:off x="6715125" y="3886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26"/>
          <p:cNvSpPr>
            <a:spLocks noChangeShapeType="1"/>
          </p:cNvSpPr>
          <p:nvPr/>
        </p:nvSpPr>
        <p:spPr bwMode="auto">
          <a:xfrm>
            <a:off x="7324725" y="3886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27"/>
          <p:cNvSpPr>
            <a:spLocks noChangeShapeType="1"/>
          </p:cNvSpPr>
          <p:nvPr/>
        </p:nvSpPr>
        <p:spPr bwMode="auto">
          <a:xfrm>
            <a:off x="6715125" y="3886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Line 28"/>
          <p:cNvSpPr>
            <a:spLocks noChangeShapeType="1"/>
          </p:cNvSpPr>
          <p:nvPr/>
        </p:nvSpPr>
        <p:spPr bwMode="auto">
          <a:xfrm>
            <a:off x="7324725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Text Box 29"/>
          <p:cNvSpPr txBox="1">
            <a:spLocks noChangeArrowheads="1"/>
          </p:cNvSpPr>
          <p:nvPr/>
        </p:nvSpPr>
        <p:spPr bwMode="auto">
          <a:xfrm>
            <a:off x="5937250" y="19145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68639" name="Text Box 30"/>
          <p:cNvSpPr txBox="1">
            <a:spLocks noChangeArrowheads="1"/>
          </p:cNvSpPr>
          <p:nvPr/>
        </p:nvSpPr>
        <p:spPr bwMode="auto">
          <a:xfrm>
            <a:off x="6464300" y="471963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BDACD-86F4-467E-AAC0-7E94AF58BEEB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(2)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69641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69642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69643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69645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69646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69647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69648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69649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69663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66303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684" name="Text Box 51"/>
          <p:cNvSpPr txBox="1">
            <a:spLocks noChangeArrowheads="1"/>
          </p:cNvSpPr>
          <p:nvPr/>
        </p:nvSpPr>
        <p:spPr bwMode="auto">
          <a:xfrm>
            <a:off x="895350" y="27035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2053D-CA06-4706-954B-A2F137B2A9B7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(3)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0664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0666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0667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0668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0669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0670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0671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0672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9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0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1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3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4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5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6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0687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68351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708" name="Text Box 51"/>
          <p:cNvSpPr txBox="1">
            <a:spLocks noChangeArrowheads="1"/>
          </p:cNvSpPr>
          <p:nvPr/>
        </p:nvSpPr>
        <p:spPr bwMode="auto">
          <a:xfrm>
            <a:off x="9207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5B4FB-3198-4294-99AA-09A94443DF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S.pop()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“fish”</a:t>
            </a:r>
          </a:p>
          <a:p>
            <a:pPr lvl="1" eaLnBrk="1" hangingPunct="1"/>
            <a:r>
              <a:rPr lang="en-US" sz="1800" smtClean="0"/>
              <a:t>S.size() == 2</a:t>
            </a:r>
          </a:p>
        </p:txBody>
      </p:sp>
      <p:graphicFrame>
        <p:nvGraphicFramePr>
          <p:cNvPr id="390148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217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69E1-9C64-46D0-AC93-A8FDCAF8AD07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(4)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1686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1691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1692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1693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1694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1695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1696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1697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1711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0399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32" name="Text Box 51"/>
          <p:cNvSpPr txBox="1">
            <a:spLocks noChangeArrowheads="1"/>
          </p:cNvSpPr>
          <p:nvPr/>
        </p:nvSpPr>
        <p:spPr bwMode="auto">
          <a:xfrm>
            <a:off x="1562100" y="30083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1733" name="Text Box 52"/>
          <p:cNvSpPr txBox="1">
            <a:spLocks noChangeArrowheads="1"/>
          </p:cNvSpPr>
          <p:nvPr/>
        </p:nvSpPr>
        <p:spPr bwMode="auto">
          <a:xfrm>
            <a:off x="2495550" y="29860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1734" name="Text Box 53"/>
          <p:cNvSpPr txBox="1">
            <a:spLocks noChangeArrowheads="1"/>
          </p:cNvSpPr>
          <p:nvPr/>
        </p:nvSpPr>
        <p:spPr bwMode="auto">
          <a:xfrm>
            <a:off x="3409950" y="2971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C0E0B-66F8-49D7-A062-853BDE42719C}" type="slidenum">
              <a:rPr lang="en-US"/>
              <a:pPr>
                <a:defRPr/>
              </a:pPr>
              <a:t>71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(5)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2711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2712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2713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2714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2715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2716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2717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2718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2719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2720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2721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2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3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4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7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8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9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0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1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2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3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4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2735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sp>
        <p:nvSpPr>
          <p:cNvPr id="72736" name="Text Box 31"/>
          <p:cNvSpPr txBox="1">
            <a:spLocks noChangeArrowheads="1"/>
          </p:cNvSpPr>
          <p:nvPr/>
        </p:nvSpPr>
        <p:spPr bwMode="auto">
          <a:xfrm>
            <a:off x="8953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  <p:graphicFrame>
        <p:nvGraphicFramePr>
          <p:cNvPr id="572448" name="Group 32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6AB6C-23FF-429D-B456-5E5FE06A1F89}" type="slidenum">
              <a:rPr lang="en-US"/>
              <a:pPr>
                <a:defRPr/>
              </a:pPr>
              <a:t>72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(6)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3739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3741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3743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3745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9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3759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4495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80" name="Text Box 51"/>
          <p:cNvSpPr txBox="1">
            <a:spLocks noChangeArrowheads="1"/>
          </p:cNvSpPr>
          <p:nvPr/>
        </p:nvSpPr>
        <p:spPr bwMode="auto">
          <a:xfrm>
            <a:off x="3352800" y="29860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3781" name="Text Box 52"/>
          <p:cNvSpPr txBox="1">
            <a:spLocks noChangeArrowheads="1"/>
          </p:cNvSpPr>
          <p:nvPr/>
        </p:nvSpPr>
        <p:spPr bwMode="auto">
          <a:xfrm>
            <a:off x="4286250" y="296386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6A32E-D6EB-417E-8B2A-B9E463C560FE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(7)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4760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4761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4763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4764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4765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4766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4767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4768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1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2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3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5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6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7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8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9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1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2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4783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6543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804" name="Text Box 51"/>
          <p:cNvSpPr txBox="1">
            <a:spLocks noChangeArrowheads="1"/>
          </p:cNvSpPr>
          <p:nvPr/>
        </p:nvSpPr>
        <p:spPr bwMode="auto">
          <a:xfrm>
            <a:off x="9334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B5D2D-7F02-4A30-8E95-51BC286607FB}" type="slidenum">
              <a:rPr lang="en-US"/>
              <a:pPr>
                <a:defRPr/>
              </a:pPr>
              <a:t>74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(8)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5783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5785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5786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5787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5788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5789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5790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5791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5793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6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7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9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2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3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4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5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5807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8591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828" name="Text Box 51"/>
          <p:cNvSpPr txBox="1">
            <a:spLocks noChangeArrowheads="1"/>
          </p:cNvSpPr>
          <p:nvPr/>
        </p:nvSpPr>
        <p:spPr bwMode="auto">
          <a:xfrm>
            <a:off x="4343400" y="2971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5829" name="Text Box 52"/>
          <p:cNvSpPr txBox="1">
            <a:spLocks noChangeArrowheads="1"/>
          </p:cNvSpPr>
          <p:nvPr/>
        </p:nvSpPr>
        <p:spPr bwMode="auto">
          <a:xfrm>
            <a:off x="5162550" y="296386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17FE2-A3F5-4962-AE0F-02B61F5C7CD3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(9)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6809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6810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6811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6812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6814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6815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6816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6817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8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0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3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6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7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8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9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0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6831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0639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852" name="Text Box 51"/>
          <p:cNvSpPr txBox="1">
            <a:spLocks noChangeArrowheads="1"/>
          </p:cNvSpPr>
          <p:nvPr/>
        </p:nvSpPr>
        <p:spPr bwMode="auto">
          <a:xfrm>
            <a:off x="91440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F08DE-D49E-4B43-8EA5-F209808BAB13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(10)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7837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7838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7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8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0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1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2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3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4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7855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2687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876" name="Text Box 51"/>
          <p:cNvSpPr txBox="1">
            <a:spLocks noChangeArrowheads="1"/>
          </p:cNvSpPr>
          <p:nvPr/>
        </p:nvSpPr>
        <p:spPr bwMode="auto">
          <a:xfrm>
            <a:off x="91440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9DEE6-5476-42D9-BC3A-8905E559BA9E}" type="slidenum">
              <a:rPr lang="en-US"/>
              <a:pPr>
                <a:defRPr/>
              </a:pPr>
              <a:t>77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(11)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8856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8858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8860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8862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8863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8864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8865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6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7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8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9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0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1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2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3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4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5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6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7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8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8879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4735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900" name="Text Box 51"/>
          <p:cNvSpPr txBox="1">
            <a:spLocks noChangeArrowheads="1"/>
          </p:cNvSpPr>
          <p:nvPr/>
        </p:nvSpPr>
        <p:spPr bwMode="auto">
          <a:xfrm>
            <a:off x="91440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21D69-5EBE-4249-963D-DB6C0FD97A4D}" type="slidenum">
              <a:rPr lang="en-US"/>
              <a:pPr>
                <a:defRPr/>
              </a:pPr>
              <a:t>78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(12)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9880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9881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9882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9883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9885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9886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9887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9888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4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6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7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8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0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1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2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6783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924" name="Text Box 51"/>
          <p:cNvSpPr txBox="1">
            <a:spLocks noChangeArrowheads="1"/>
          </p:cNvSpPr>
          <p:nvPr/>
        </p:nvSpPr>
        <p:spPr bwMode="auto">
          <a:xfrm>
            <a:off x="3352800" y="2971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6CADB-455E-4086-931D-E5B2FDE2A2B2}" type="slidenum">
              <a:rPr lang="en-US"/>
              <a:pPr>
                <a:defRPr/>
              </a:pPr>
              <a:t>79</a:t>
            </a:fld>
            <a:endParaRPr lang="en-US"/>
          </a:p>
        </p:txBody>
      </p:sp>
      <p:sp>
        <p:nvSpPr>
          <p:cNvPr id="808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(13)</a:t>
            </a:r>
          </a:p>
        </p:txBody>
      </p:sp>
      <p:sp>
        <p:nvSpPr>
          <p:cNvPr id="8090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80901" name="Text Box 1028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80902" name="Text Box 1029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80903" name="Text Box 1030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80904" name="Text Box 1031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80905" name="Text Box 1032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80906" name="Text Box 1033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80907" name="Text Box 1034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80908" name="Text Box 1035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80909" name="Text Box 1036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80910" name="Text Box 1037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80911" name="Text Box 1038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80912" name="Text Box 1039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80913" name="Line 1040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4" name="Line 1041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5" name="Line 1042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6" name="Line 1043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7" name="Line 1044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8" name="Line 1045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9" name="Line 1046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0" name="Line 1047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1" name="Line 1048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2" name="Line 1049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3" name="Line 1050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4" name="Line 1051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5" name="Line 1052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6" name="Text Box 1053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80927" name="Text Box 1054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8831" name="Group 1055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948" name="Text Box 1075"/>
          <p:cNvSpPr txBox="1">
            <a:spLocks noChangeArrowheads="1"/>
          </p:cNvSpPr>
          <p:nvPr/>
        </p:nvSpPr>
        <p:spPr bwMode="auto">
          <a:xfrm>
            <a:off x="8953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2470A-3E19-41BA-8D53-10BCD07EF97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 and Uses of Stack ADT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 </a:t>
            </a:r>
          </a:p>
          <a:p>
            <a:pPr lvl="1" eaLnBrk="1" hangingPunct="1"/>
            <a:r>
              <a:rPr lang="en-US" smtClean="0"/>
              <a:t>Any list implementation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list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vector</a:t>
            </a:r>
            <a:r>
              <a:rPr lang="en-US" smtClean="0"/>
              <a:t> C++ STL</a:t>
            </a:r>
          </a:p>
          <a:p>
            <a:pPr lvl="1" eaLnBrk="1" hangingPunct="1"/>
            <a:r>
              <a:rPr lang="en-US" smtClean="0"/>
              <a:t>Vector/List ADTs</a:t>
            </a:r>
          </a:p>
          <a:p>
            <a:pPr lvl="2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push_front()/pop_front()</a:t>
            </a:r>
          </a:p>
          <a:p>
            <a:pPr lvl="2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push_back()/pop_back()</a:t>
            </a:r>
          </a:p>
          <a:p>
            <a:pPr eaLnBrk="1" hangingPunct="1"/>
            <a:r>
              <a:rPr lang="en-US" smtClean="0"/>
              <a:t>Uses</a:t>
            </a:r>
          </a:p>
          <a:p>
            <a:pPr lvl="1" eaLnBrk="1" hangingPunct="1"/>
            <a:r>
              <a:rPr lang="en-US" smtClean="0"/>
              <a:t>Depth first search / backtracking</a:t>
            </a:r>
          </a:p>
          <a:p>
            <a:pPr lvl="1" eaLnBrk="1" hangingPunct="1"/>
            <a:r>
              <a:rPr lang="en-US" smtClean="0"/>
              <a:t>Evaluating postfix expressions</a:t>
            </a:r>
          </a:p>
          <a:p>
            <a:pPr lvl="1" eaLnBrk="1" hangingPunct="1"/>
            <a:r>
              <a:rPr lang="en-US" smtClean="0"/>
              <a:t>Converting infix to postfix</a:t>
            </a:r>
          </a:p>
          <a:p>
            <a:pPr lvl="1" eaLnBrk="1" hangingPunct="1"/>
            <a:r>
              <a:rPr lang="en-US" smtClean="0"/>
              <a:t>Function calls (runtime stack)</a:t>
            </a:r>
          </a:p>
          <a:p>
            <a:pPr lvl="1" eaLnBrk="1" hangingPunct="1"/>
            <a:r>
              <a:rPr lang="en-US" smtClean="0"/>
              <a:t>Recursion</a:t>
            </a:r>
          </a:p>
          <a:p>
            <a:pPr eaLnBrk="1" hangingPunct="1"/>
            <a:endParaRPr lang="en-US" b="1" smtClean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EE838-23A3-41D0-991B-BE4A9A238EE8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(14)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81927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81929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81931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81932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81933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81934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81935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81936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81937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81951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90879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72" name="Text Box 51"/>
          <p:cNvSpPr txBox="1">
            <a:spLocks noChangeArrowheads="1"/>
          </p:cNvSpPr>
          <p:nvPr/>
        </p:nvSpPr>
        <p:spPr bwMode="auto">
          <a:xfrm>
            <a:off x="3409950" y="29860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8FBCA-D1EB-4C2C-BCA7-9CA7ED9D0115}" type="slidenum">
              <a:rPr lang="en-US"/>
              <a:pPr>
                <a:defRPr/>
              </a:pPr>
              <a:t>81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BFS Implementation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BFS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queue&lt;location&gt; Q;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// mark the start location as visited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Q.push(start);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while (Q is not empty)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t = Q.front();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for (// each unvisited neighbor n of node 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Q.push(n);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if (n == goal) Success(S);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Q.pop();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Failure(Q);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0B7A3-063E-4F6B-A29F-DD78267199A5}" type="slidenum">
              <a:rPr lang="en-US"/>
              <a:pPr>
                <a:defRPr/>
              </a:pPr>
              <a:t>82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Adaptor Class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Adapts the public interface of another class</a:t>
            </a:r>
          </a:p>
          <a:p>
            <a:pPr eaLnBrk="1" hangingPunct="1"/>
            <a:r>
              <a:rPr lang="en-US" sz="2000" dirty="0" err="1" smtClean="0"/>
              <a:t>Adaptee</a:t>
            </a:r>
            <a:r>
              <a:rPr lang="en-US" sz="2000" dirty="0" smtClean="0"/>
              <a:t>:  the class being used</a:t>
            </a:r>
          </a:p>
          <a:p>
            <a:pPr eaLnBrk="1" hangingPunct="1"/>
            <a:r>
              <a:rPr lang="en-US" sz="2000" dirty="0" smtClean="0"/>
              <a:t>Adaptor:  the new class being defined</a:t>
            </a:r>
          </a:p>
          <a:p>
            <a:pPr lvl="1" eaLnBrk="1" hangingPunct="1"/>
            <a:r>
              <a:rPr lang="en-US" sz="1800" dirty="0" smtClean="0"/>
              <a:t>Uses protected object of the </a:t>
            </a:r>
            <a:r>
              <a:rPr lang="en-US" sz="1800" dirty="0" err="1" smtClean="0"/>
              <a:t>adaptee</a:t>
            </a:r>
            <a:r>
              <a:rPr lang="en-US" sz="1800" dirty="0" smtClean="0"/>
              <a:t> type</a:t>
            </a:r>
          </a:p>
          <a:p>
            <a:pPr lvl="1" eaLnBrk="1" hangingPunct="1"/>
            <a:r>
              <a:rPr lang="en-US" sz="1800" dirty="0" smtClean="0">
                <a:solidFill>
                  <a:srgbClr val="0000FF"/>
                </a:solidFill>
              </a:rPr>
              <a:t>Uses the </a:t>
            </a:r>
            <a:r>
              <a:rPr lang="en-US" sz="1800" dirty="0" err="1" smtClean="0">
                <a:solidFill>
                  <a:srgbClr val="0000FF"/>
                </a:solidFill>
              </a:rPr>
              <a:t>adaptee’s</a:t>
            </a:r>
            <a:r>
              <a:rPr lang="en-US" sz="1800" dirty="0" smtClean="0">
                <a:solidFill>
                  <a:srgbClr val="0000FF"/>
                </a:solidFill>
              </a:rPr>
              <a:t> methods to define adaptor methods</a:t>
            </a:r>
          </a:p>
          <a:p>
            <a:pPr eaLnBrk="1" hangingPunct="1"/>
            <a:r>
              <a:rPr lang="en-US" sz="2000" dirty="0" smtClean="0"/>
              <a:t>Stack and Queue implemented via adaptor classes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EE095-9DB5-4F1D-B9F7-EF8DDA762A35}" type="slidenum">
              <a:rPr lang="en-US"/>
              <a:pPr>
                <a:defRPr/>
              </a:pPr>
              <a:t>83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Adaptor Requirements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Stack</a:t>
            </a:r>
          </a:p>
          <a:p>
            <a:pPr lvl="1" eaLnBrk="1" hangingPunct="1"/>
            <a:r>
              <a:rPr lang="en-US" dirty="0" smtClean="0"/>
              <a:t>push()</a:t>
            </a:r>
          </a:p>
          <a:p>
            <a:pPr lvl="1" eaLnBrk="1" hangingPunct="1"/>
            <a:r>
              <a:rPr lang="en-US" dirty="0" smtClean="0"/>
              <a:t>pop()</a:t>
            </a:r>
          </a:p>
          <a:p>
            <a:pPr lvl="1" eaLnBrk="1" hangingPunct="1"/>
            <a:r>
              <a:rPr lang="en-US" dirty="0" smtClean="0"/>
              <a:t>top()</a:t>
            </a:r>
          </a:p>
          <a:p>
            <a:pPr lvl="1" eaLnBrk="1" hangingPunct="1"/>
            <a:r>
              <a:rPr lang="en-US" dirty="0" smtClean="0"/>
              <a:t>empty()</a:t>
            </a:r>
          </a:p>
          <a:p>
            <a:pPr lvl="1" eaLnBrk="1" hangingPunct="1"/>
            <a:r>
              <a:rPr lang="en-US" dirty="0" smtClean="0"/>
              <a:t>size()</a:t>
            </a:r>
          </a:p>
          <a:p>
            <a:pPr eaLnBrk="1" hangingPunct="1"/>
            <a:r>
              <a:rPr lang="en-US" dirty="0" smtClean="0"/>
              <a:t>Can use List, </a:t>
            </a:r>
            <a:r>
              <a:rPr lang="en-US" dirty="0" err="1" smtClean="0"/>
              <a:t>Deque</a:t>
            </a:r>
            <a:endParaRPr lang="en-US" dirty="0" smtClean="0"/>
          </a:p>
          <a:p>
            <a:pPr lvl="1" eaLnBrk="1" hangingPunct="1"/>
            <a:r>
              <a:rPr lang="en-US" dirty="0" smtClean="0"/>
              <a:t>Push(): </a:t>
            </a:r>
            <a:r>
              <a:rPr lang="en-US" dirty="0" err="1" smtClean="0"/>
              <a:t>push_back</a:t>
            </a:r>
            <a:r>
              <a:rPr lang="en-US" dirty="0" smtClean="0"/>
              <a:t>()</a:t>
            </a:r>
          </a:p>
          <a:p>
            <a:pPr lvl="1" eaLnBrk="1" hangingPunct="1"/>
            <a:r>
              <a:rPr lang="en-US" dirty="0" smtClean="0"/>
              <a:t>Pop(): </a:t>
            </a:r>
            <a:r>
              <a:rPr lang="en-US" dirty="0" err="1" smtClean="0"/>
              <a:t>pop_back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91B29-E030-40A1-A130-336E9FD1F4CE}" type="slidenum">
              <a:rPr lang="en-US"/>
              <a:pPr>
                <a:defRPr/>
              </a:pPr>
              <a:t>84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Stack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template &lt;</a:t>
            </a:r>
            <a:r>
              <a:rPr lang="en-US" sz="1200" b="1" dirty="0" err="1" smtClean="0">
                <a:latin typeface="Courier New" pitchFamily="49" charset="0"/>
              </a:rPr>
              <a:t>typename</a:t>
            </a:r>
            <a:r>
              <a:rPr lang="en-US" sz="1200" b="1" dirty="0" smtClean="0">
                <a:latin typeface="Courier New" pitchFamily="49" charset="0"/>
              </a:rPr>
              <a:t> T, class Container&gt;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class Stack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protected: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Container 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public: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void push(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T &amp; x) {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c.push_back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(x);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void pop() {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c.pop_back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T top() </a:t>
            </a:r>
            <a:r>
              <a:rPr lang="en-US" sz="1200" b="1" dirty="0" err="1" smtClean="0">
                <a:latin typeface="Courier New" pitchFamily="49" charset="0"/>
              </a:rPr>
              <a:t>const</a:t>
            </a:r>
            <a:r>
              <a:rPr lang="en-US" sz="1200" b="1" dirty="0" smtClean="0">
                <a:latin typeface="Courier New" pitchFamily="49" charset="0"/>
              </a:rPr>
              <a:t> { return </a:t>
            </a:r>
            <a:r>
              <a:rPr lang="en-US" sz="1200" b="1" dirty="0" err="1" smtClean="0">
                <a:latin typeface="Courier New" pitchFamily="49" charset="0"/>
              </a:rPr>
              <a:t>c.back</a:t>
            </a:r>
            <a:r>
              <a:rPr lang="en-US" sz="12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empty() </a:t>
            </a:r>
            <a:r>
              <a:rPr lang="en-US" sz="1200" b="1" dirty="0" err="1" smtClean="0">
                <a:latin typeface="Courier New" pitchFamily="49" charset="0"/>
              </a:rPr>
              <a:t>const</a:t>
            </a:r>
            <a:r>
              <a:rPr lang="en-US" sz="1200" b="1" dirty="0" smtClean="0">
                <a:latin typeface="Courier New" pitchFamily="49" charset="0"/>
              </a:rPr>
              <a:t> { return </a:t>
            </a:r>
            <a:r>
              <a:rPr lang="en-US" sz="1200" b="1" dirty="0" err="1" smtClean="0">
                <a:latin typeface="Courier New" pitchFamily="49" charset="0"/>
              </a:rPr>
              <a:t>c.empty</a:t>
            </a:r>
            <a:r>
              <a:rPr lang="en-US" sz="12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unsigned </a:t>
            </a:r>
            <a:r>
              <a:rPr lang="en-US" sz="1200" b="1" dirty="0" err="1" smtClean="0">
                <a:latin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</a:rPr>
              <a:t> size() </a:t>
            </a:r>
            <a:r>
              <a:rPr lang="en-US" sz="1200" b="1" dirty="0" err="1" smtClean="0">
                <a:latin typeface="Courier New" pitchFamily="49" charset="0"/>
              </a:rPr>
              <a:t>const</a:t>
            </a:r>
            <a:r>
              <a:rPr lang="en-US" sz="1200" b="1" dirty="0" smtClean="0">
                <a:latin typeface="Courier New" pitchFamily="49" charset="0"/>
              </a:rPr>
              <a:t> { return </a:t>
            </a:r>
            <a:r>
              <a:rPr lang="en-US" sz="1200" b="1" dirty="0" err="1" smtClean="0">
                <a:latin typeface="Courier New" pitchFamily="49" charset="0"/>
              </a:rPr>
              <a:t>c.size</a:t>
            </a:r>
            <a:r>
              <a:rPr lang="en-US" sz="12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void clear() { </a:t>
            </a:r>
            <a:r>
              <a:rPr lang="en-US" sz="1200" b="1" dirty="0" err="1" smtClean="0">
                <a:latin typeface="Courier New" pitchFamily="49" charset="0"/>
              </a:rPr>
              <a:t>c.clear</a:t>
            </a:r>
            <a:r>
              <a:rPr lang="en-US" sz="12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};</a:t>
            </a:r>
          </a:p>
          <a:p>
            <a:pPr eaLnBrk="1" hangingPunct="1"/>
            <a:r>
              <a:rPr lang="en-US" dirty="0" smtClean="0"/>
              <a:t>Declaration	</a:t>
            </a:r>
          </a:p>
          <a:p>
            <a:pPr lvl="1" eaLnBrk="1" hangingPunct="1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Stack&lt;float, List&lt;float&gt; &gt;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floatStack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lvl="1" eaLnBrk="1" hangingPunct="1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Stack&lt;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, Vector&lt;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&gt; &gt;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intStack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dirty="0" smtClean="0"/>
              <a:t>For STL stack container</a:t>
            </a:r>
          </a:p>
          <a:p>
            <a:pPr lvl="1" eaLnBrk="1" hangingPunct="1"/>
            <a:r>
              <a:rPr lang="en-US" sz="1600" dirty="0" smtClean="0">
                <a:solidFill>
                  <a:schemeClr val="accent2"/>
                </a:solidFill>
              </a:rPr>
              <a:t>template &lt;</a:t>
            </a:r>
            <a:r>
              <a:rPr lang="en-US" sz="1600" dirty="0" err="1" smtClean="0">
                <a:solidFill>
                  <a:schemeClr val="accent2"/>
                </a:solidFill>
              </a:rPr>
              <a:t>typename</a:t>
            </a:r>
            <a:r>
              <a:rPr lang="en-US" sz="1600" dirty="0" smtClean="0">
                <a:solidFill>
                  <a:schemeClr val="accent2"/>
                </a:solidFill>
              </a:rPr>
              <a:t> T, </a:t>
            </a:r>
            <a:r>
              <a:rPr lang="en-US" sz="1600" dirty="0" err="1" smtClean="0">
                <a:solidFill>
                  <a:schemeClr val="accent2"/>
                </a:solidFill>
              </a:rPr>
              <a:t>typename</a:t>
            </a:r>
            <a:r>
              <a:rPr lang="en-US" sz="1600" dirty="0" smtClean="0">
                <a:solidFill>
                  <a:schemeClr val="accent2"/>
                </a:solidFill>
              </a:rPr>
              <a:t> Container = </a:t>
            </a:r>
            <a:r>
              <a:rPr lang="en-US" sz="1600" dirty="0" err="1" smtClean="0">
                <a:solidFill>
                  <a:schemeClr val="accent2"/>
                </a:solidFill>
              </a:rPr>
              <a:t>deque</a:t>
            </a:r>
            <a:r>
              <a:rPr lang="en-US" sz="1600" dirty="0" smtClean="0">
                <a:solidFill>
                  <a:schemeClr val="accent2"/>
                </a:solidFill>
              </a:rPr>
              <a:t>&lt;T&gt; &gt; class stack;</a:t>
            </a:r>
          </a:p>
          <a:p>
            <a:pPr lvl="1" eaLnBrk="1" hangingPunct="1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stack&lt;char&gt;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charStack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4674E-9DAF-4626-AF29-244AC2F0B6B1}" type="slidenum">
              <a:rPr lang="en-US"/>
              <a:pPr>
                <a:defRPr/>
              </a:pPr>
              <a:t>85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Adaptor Requirements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Queue</a:t>
            </a:r>
          </a:p>
          <a:p>
            <a:pPr lvl="1" eaLnBrk="1" hangingPunct="1"/>
            <a:r>
              <a:rPr lang="en-US" dirty="0" smtClean="0"/>
              <a:t>push()</a:t>
            </a:r>
          </a:p>
          <a:p>
            <a:pPr lvl="1" eaLnBrk="1" hangingPunct="1"/>
            <a:r>
              <a:rPr lang="en-US" dirty="0" smtClean="0"/>
              <a:t>pop ()</a:t>
            </a:r>
          </a:p>
          <a:p>
            <a:pPr lvl="1" eaLnBrk="1" hangingPunct="1"/>
            <a:r>
              <a:rPr lang="en-US" dirty="0" smtClean="0"/>
              <a:t>front()</a:t>
            </a:r>
          </a:p>
          <a:p>
            <a:pPr lvl="1" eaLnBrk="1" hangingPunct="1"/>
            <a:r>
              <a:rPr lang="en-US" dirty="0" smtClean="0"/>
              <a:t>empty()</a:t>
            </a:r>
          </a:p>
          <a:p>
            <a:pPr lvl="1" eaLnBrk="1" hangingPunct="1"/>
            <a:r>
              <a:rPr lang="en-US" dirty="0" smtClean="0"/>
              <a:t>size()</a:t>
            </a:r>
          </a:p>
          <a:p>
            <a:pPr eaLnBrk="1" hangingPunct="1"/>
            <a:r>
              <a:rPr lang="en-US" dirty="0" smtClean="0"/>
              <a:t>Can use List, </a:t>
            </a:r>
            <a:r>
              <a:rPr lang="en-US" dirty="0" err="1" smtClean="0"/>
              <a:t>Deque</a:t>
            </a:r>
            <a:endParaRPr lang="en-US" dirty="0" smtClean="0"/>
          </a:p>
          <a:p>
            <a:pPr lvl="1" eaLnBrk="1" hangingPunct="1"/>
            <a:r>
              <a:rPr lang="en-US" dirty="0" smtClean="0"/>
              <a:t>Push(): </a:t>
            </a:r>
            <a:r>
              <a:rPr lang="en-US" dirty="0" err="1" smtClean="0"/>
              <a:t>push_back</a:t>
            </a:r>
            <a:r>
              <a:rPr lang="en-US" dirty="0" smtClean="0"/>
              <a:t>()</a:t>
            </a:r>
          </a:p>
          <a:p>
            <a:pPr lvl="1" eaLnBrk="1" hangingPunct="1"/>
            <a:r>
              <a:rPr lang="en-US" dirty="0" smtClean="0"/>
              <a:t>Pop(): </a:t>
            </a:r>
            <a:r>
              <a:rPr lang="en-US" dirty="0" err="1" smtClean="0"/>
              <a:t>pop_front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967B6-359A-443E-AB2B-AF18ADC9FF01}" type="slidenum">
              <a:rPr lang="en-US"/>
              <a:pPr>
                <a:defRPr/>
              </a:pPr>
              <a:t>86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mtClean="0"/>
              <a:t>Class Queue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template &lt;</a:t>
            </a:r>
            <a:r>
              <a:rPr lang="en-US" sz="1600" b="1" dirty="0" err="1" smtClean="0">
                <a:latin typeface="Courier New" pitchFamily="49" charset="0"/>
              </a:rPr>
              <a:t>typename</a:t>
            </a:r>
            <a:r>
              <a:rPr lang="en-US" sz="1600" b="1" dirty="0" smtClean="0">
                <a:latin typeface="Courier New" pitchFamily="49" charset="0"/>
              </a:rPr>
              <a:t> T, class Container&gt;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class Queue {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protected: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Container c;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public:		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void push(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 T &amp; x) {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c.push_back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(x); }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		void pop() {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c.pop_front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(); }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T front() 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{ return </a:t>
            </a:r>
            <a:r>
              <a:rPr lang="en-US" sz="1600" b="1" dirty="0" err="1" smtClean="0">
                <a:latin typeface="Courier New" pitchFamily="49" charset="0"/>
              </a:rPr>
              <a:t>c.front</a:t>
            </a:r>
            <a:r>
              <a:rPr lang="en-US" sz="16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empty() 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{ return </a:t>
            </a:r>
            <a:r>
              <a:rPr lang="en-US" sz="1600" b="1" dirty="0" err="1" smtClean="0">
                <a:latin typeface="Courier New" pitchFamily="49" charset="0"/>
              </a:rPr>
              <a:t>c.empty</a:t>
            </a:r>
            <a:r>
              <a:rPr lang="en-US" sz="16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unsigned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size() 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{ return </a:t>
            </a:r>
            <a:r>
              <a:rPr lang="en-US" sz="1600" b="1" dirty="0" err="1" smtClean="0">
                <a:latin typeface="Courier New" pitchFamily="49" charset="0"/>
              </a:rPr>
              <a:t>c.size</a:t>
            </a:r>
            <a:r>
              <a:rPr lang="en-US" sz="16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void clear() { </a:t>
            </a:r>
            <a:r>
              <a:rPr lang="en-US" sz="1600" b="1" dirty="0" err="1" smtClean="0">
                <a:latin typeface="Courier New" pitchFamily="49" charset="0"/>
              </a:rPr>
              <a:t>c.clear</a:t>
            </a:r>
            <a:r>
              <a:rPr lang="en-US" sz="1600" b="1" dirty="0" smtClean="0">
                <a:latin typeface="Courier New" pitchFamily="49" charset="0"/>
              </a:rPr>
              <a:t>(); }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};</a:t>
            </a:r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762000" y="4648200"/>
            <a:ext cx="70866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Declaration	</a:t>
            </a:r>
          </a:p>
          <a:p>
            <a:pPr lvl="1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Queue&lt;float, List&lt;float&gt; &gt;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floatQueue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Queue&lt;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, List&lt;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&gt; &gt;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intQueue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dirty="0"/>
              <a:t> For STL </a:t>
            </a:r>
            <a:r>
              <a:rPr lang="en-US" dirty="0" smtClean="0"/>
              <a:t>queue </a:t>
            </a:r>
            <a:r>
              <a:rPr lang="en-US" dirty="0"/>
              <a:t>container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template &lt;</a:t>
            </a:r>
            <a:r>
              <a:rPr lang="en-US" sz="1600" dirty="0" err="1">
                <a:solidFill>
                  <a:schemeClr val="accent2"/>
                </a:solidFill>
              </a:rPr>
              <a:t>typename</a:t>
            </a:r>
            <a:r>
              <a:rPr lang="en-US" sz="1600" dirty="0">
                <a:solidFill>
                  <a:schemeClr val="accent2"/>
                </a:solidFill>
              </a:rPr>
              <a:t> T, </a:t>
            </a:r>
            <a:r>
              <a:rPr lang="en-US" sz="1600" dirty="0" err="1">
                <a:solidFill>
                  <a:schemeClr val="accent2"/>
                </a:solidFill>
              </a:rPr>
              <a:t>typename</a:t>
            </a:r>
            <a:r>
              <a:rPr lang="en-US" sz="1600" dirty="0">
                <a:solidFill>
                  <a:schemeClr val="accent2"/>
                </a:solidFill>
              </a:rPr>
              <a:t> Container = </a:t>
            </a:r>
            <a:r>
              <a:rPr lang="en-US" sz="1600" dirty="0" err="1">
                <a:solidFill>
                  <a:schemeClr val="accent2"/>
                </a:solidFill>
              </a:rPr>
              <a:t>deque</a:t>
            </a:r>
            <a:r>
              <a:rPr lang="en-US" sz="1600" dirty="0">
                <a:solidFill>
                  <a:schemeClr val="accent2"/>
                </a:solidFill>
              </a:rPr>
              <a:t>&lt;T&gt; &gt; class queue;</a:t>
            </a:r>
          </a:p>
          <a:p>
            <a:pPr lvl="1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queue&lt;char&gt;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charQueue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C6141-AADA-4189-ADCC-AC2C708D2A64}" type="slidenum">
              <a:rPr lang="en-US"/>
              <a:pPr>
                <a:defRPr/>
              </a:pPr>
              <a:t>87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Double-end queues</a:t>
            </a:r>
          </a:p>
          <a:p>
            <a:pPr lvl="1" eaLnBrk="1" hangingPunct="1"/>
            <a:r>
              <a:rPr lang="en-US" dirty="0" smtClean="0"/>
              <a:t>Section 3.7.2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 problem to consider</a:t>
            </a:r>
          </a:p>
          <a:p>
            <a:pPr lvl="1"/>
            <a:r>
              <a:rPr lang="en-US" dirty="0" smtClean="0"/>
              <a:t>A palindrome is a sequence of characters that can be same way forward and backward. </a:t>
            </a:r>
          </a:p>
          <a:p>
            <a:pPr lvl="1"/>
            <a:r>
              <a:rPr lang="en-US" dirty="0" smtClean="0"/>
              <a:t>Can you think of a recursive algorithm to determine if an input string (line) is a palindrome or not. Character case is ignored (that is, low-case and upper-case characters are considered the same). The new line character is not part of the input string.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EF1C-B186-49D6-97A4-FE5A8C67334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385921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Discover a path from </a:t>
            </a:r>
            <a:r>
              <a:rPr lang="en-US" sz="1800" i="1" smtClean="0"/>
              <a:t>start</a:t>
            </a:r>
            <a:r>
              <a:rPr lang="en-US" sz="1800" smtClean="0"/>
              <a:t> to </a:t>
            </a:r>
            <a:r>
              <a:rPr lang="en-US" sz="1800" i="1" smtClean="0"/>
              <a:t>goal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Start from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Node </a:t>
            </a:r>
            <a:r>
              <a:rPr lang="en-US" sz="1400" smtClean="0">
                <a:solidFill>
                  <a:srgbClr val="0000FF"/>
                </a:solidFill>
              </a:rPr>
              <a:t>start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Stop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If node is </a:t>
            </a:r>
            <a:r>
              <a:rPr lang="en-US" sz="1400" smtClean="0">
                <a:solidFill>
                  <a:srgbClr val="0000FF"/>
                </a:solidFill>
              </a:rPr>
              <a:t>goal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Go deep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If there is an unvisited neighbor, go there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Backtrack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Retreat along the path to find an unvisited neighbor, if cannot go deeper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Outcome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there is a path from </a:t>
            </a:r>
            <a:r>
              <a:rPr lang="en-US" sz="1800" i="1" smtClean="0"/>
              <a:t>start</a:t>
            </a:r>
            <a:r>
              <a:rPr lang="en-US" sz="1800" smtClean="0"/>
              <a:t> to </a:t>
            </a:r>
            <a:r>
              <a:rPr lang="en-US" sz="1800" i="1" smtClean="0"/>
              <a:t>goal</a:t>
            </a:r>
            <a:r>
              <a:rPr lang="en-US" sz="1800" smtClean="0"/>
              <a:t>, DFS finds one such path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6416675" y="21526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5807075" y="2995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6416675" y="2995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7010400" y="2995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181600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791200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7026275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6416675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5807075" y="4591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6416675" y="4591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7788275" y="4591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7102475" y="4591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6569075" y="2533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 flipH="1">
            <a:off x="5959475" y="2533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6569075" y="2533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 flipH="1">
            <a:off x="5349875" y="3371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5959475" y="3371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>
            <a:off x="5502275" y="3981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>
            <a:off x="5959475" y="4133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3"/>
          <p:cNvSpPr>
            <a:spLocks noChangeShapeType="1"/>
          </p:cNvSpPr>
          <p:nvPr/>
        </p:nvSpPr>
        <p:spPr bwMode="auto">
          <a:xfrm>
            <a:off x="6569075" y="3371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4"/>
          <p:cNvSpPr>
            <a:spLocks noChangeShapeType="1"/>
          </p:cNvSpPr>
          <p:nvPr/>
        </p:nvSpPr>
        <p:spPr bwMode="auto">
          <a:xfrm>
            <a:off x="6569075" y="3371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5"/>
          <p:cNvSpPr>
            <a:spLocks noChangeShapeType="1"/>
          </p:cNvSpPr>
          <p:nvPr/>
        </p:nvSpPr>
        <p:spPr bwMode="auto">
          <a:xfrm>
            <a:off x="6569075" y="4133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6"/>
          <p:cNvSpPr>
            <a:spLocks noChangeShapeType="1"/>
          </p:cNvSpPr>
          <p:nvPr/>
        </p:nvSpPr>
        <p:spPr bwMode="auto">
          <a:xfrm>
            <a:off x="7178675" y="4133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7"/>
          <p:cNvSpPr>
            <a:spLocks noChangeShapeType="1"/>
          </p:cNvSpPr>
          <p:nvPr/>
        </p:nvSpPr>
        <p:spPr bwMode="auto">
          <a:xfrm>
            <a:off x="6569075" y="4133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8"/>
          <p:cNvSpPr>
            <a:spLocks noChangeShapeType="1"/>
          </p:cNvSpPr>
          <p:nvPr/>
        </p:nvSpPr>
        <p:spPr bwMode="auto">
          <a:xfrm>
            <a:off x="7178675" y="4133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29"/>
          <p:cNvSpPr txBox="1">
            <a:spLocks noChangeArrowheads="1"/>
          </p:cNvSpPr>
          <p:nvPr/>
        </p:nvSpPr>
        <p:spPr bwMode="auto">
          <a:xfrm>
            <a:off x="5791200" y="2162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0271" name="Text Box 30"/>
          <p:cNvSpPr txBox="1">
            <a:spLocks noChangeArrowheads="1"/>
          </p:cNvSpPr>
          <p:nvPr/>
        </p:nvSpPr>
        <p:spPr bwMode="auto">
          <a:xfrm>
            <a:off x="6318250" y="4967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2807</Words>
  <Application>Microsoft Office PowerPoint</Application>
  <PresentationFormat>On-screen Show (4:3)</PresentationFormat>
  <Paragraphs>1279</Paragraphs>
  <Slides>87</Slides>
  <Notes>77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Arial</vt:lpstr>
      <vt:lpstr>Arial Narrow</vt:lpstr>
      <vt:lpstr>Courier New</vt:lpstr>
      <vt:lpstr>Times New Roman</vt:lpstr>
      <vt:lpstr>Wingdings</vt:lpstr>
      <vt:lpstr>class_simple</vt:lpstr>
      <vt:lpstr>Stacks and Queues </vt:lpstr>
      <vt:lpstr>Stack ADT - LIFO</vt:lpstr>
      <vt:lpstr>Stack Model—LIFO </vt:lpstr>
      <vt:lpstr>Stack Model—LIFO </vt:lpstr>
      <vt:lpstr>Stack Model—LIFO </vt:lpstr>
      <vt:lpstr>Stack Model—LIFO </vt:lpstr>
      <vt:lpstr>Stack Model—LIFO </vt:lpstr>
      <vt:lpstr>Implementations and Uses of Stack ADT</vt:lpstr>
      <vt:lpstr>Depth First Search—Backtracking</vt:lpstr>
      <vt:lpstr>Depth First Search—Backtracking (2)</vt:lpstr>
      <vt:lpstr>Depth First Search—Backtracking (3)</vt:lpstr>
      <vt:lpstr>Depth First Search—Backtracking (4)</vt:lpstr>
      <vt:lpstr>Depth First Search—Backtracking (5)</vt:lpstr>
      <vt:lpstr>Depth First Search—Backtracking (6)</vt:lpstr>
      <vt:lpstr>Depth First Search—Backtracking (7)</vt:lpstr>
      <vt:lpstr>Depth First Search—Backtracking (8)</vt:lpstr>
      <vt:lpstr>Depth First Search—Backtracking (9)</vt:lpstr>
      <vt:lpstr>Depth First Search—Backtracking (10)</vt:lpstr>
      <vt:lpstr>Depth First Search—Backtracking (11)</vt:lpstr>
      <vt:lpstr>Depth First Search—Backtracking (12)</vt:lpstr>
      <vt:lpstr>Depth First Search—Backtracking (13)</vt:lpstr>
      <vt:lpstr>DFS Implementation</vt:lpstr>
      <vt:lpstr>DFS Implementation (2)</vt:lpstr>
      <vt:lpstr>Evaluating Postfix Expressions</vt:lpstr>
      <vt:lpstr>Evaluating Postfix Expressions</vt:lpstr>
      <vt:lpstr>Evaluating Postfix Expressions (2)</vt:lpstr>
      <vt:lpstr>Evaluating Postfix Expressions (3)</vt:lpstr>
      <vt:lpstr>Evaluating Postfix Expressions (4)</vt:lpstr>
      <vt:lpstr>Evaluating Postfix Expressions (5)</vt:lpstr>
      <vt:lpstr>Evaluating Postfix Expressions (6)</vt:lpstr>
      <vt:lpstr>Evaluating Postfix Expressions (7)</vt:lpstr>
      <vt:lpstr>Evaluating Postfix Expressions (8)</vt:lpstr>
      <vt:lpstr>Evaluating Postfix Expressions (9)</vt:lpstr>
      <vt:lpstr>Evaluating Postfix Expressions (10)</vt:lpstr>
      <vt:lpstr>Evaluating Postfix Expressions (11)</vt:lpstr>
      <vt:lpstr>Evaluating Postfix Expressions (12)</vt:lpstr>
      <vt:lpstr>Evaluating Postfix Expressions (13)</vt:lpstr>
      <vt:lpstr>Evaluating Postfix Expressions (14)</vt:lpstr>
      <vt:lpstr>Evaluating Postfix Expressions (15)</vt:lpstr>
      <vt:lpstr>Evaluating Postfix Expressions (16)</vt:lpstr>
      <vt:lpstr>Evaluating Postfix Expressions (17)</vt:lpstr>
      <vt:lpstr>Postfix Evaluation Implementation</vt:lpstr>
      <vt:lpstr>Infix to Postfix Conversion</vt:lpstr>
      <vt:lpstr>Example </vt:lpstr>
      <vt:lpstr>Example (cont’d) </vt:lpstr>
      <vt:lpstr>Example (cont’d) </vt:lpstr>
      <vt:lpstr>Example (cont’d) </vt:lpstr>
      <vt:lpstr>Example (cont’d) </vt:lpstr>
      <vt:lpstr>Example (cont’d) </vt:lpstr>
      <vt:lpstr>Example (cont’d) </vt:lpstr>
      <vt:lpstr>Example (cont’d) </vt:lpstr>
      <vt:lpstr>Example (cont’d) </vt:lpstr>
      <vt:lpstr>Infix to Postfix Conversion</vt:lpstr>
      <vt:lpstr>Runtime Stack</vt:lpstr>
      <vt:lpstr>Recursion</vt:lpstr>
      <vt:lpstr>Reading Exercise</vt:lpstr>
      <vt:lpstr>Queue ADT - FIFO</vt:lpstr>
      <vt:lpstr>Queue Model—FIFO </vt:lpstr>
      <vt:lpstr>Queue Model—FIFO </vt:lpstr>
      <vt:lpstr>Queue Model—FIFO </vt:lpstr>
      <vt:lpstr>Queue Model—FIFO </vt:lpstr>
      <vt:lpstr>Queue Model—FIFO </vt:lpstr>
      <vt:lpstr>Queue Model—FIFO </vt:lpstr>
      <vt:lpstr>Queue Model—FIFO </vt:lpstr>
      <vt:lpstr>Queue Model—FIFO </vt:lpstr>
      <vt:lpstr>Implementations and Uses of Queue ADT</vt:lpstr>
      <vt:lpstr>Breadth First Search</vt:lpstr>
      <vt:lpstr>Breadth First Search (2)</vt:lpstr>
      <vt:lpstr>Breadth First Search (3)</vt:lpstr>
      <vt:lpstr>Breadth First Search (4)</vt:lpstr>
      <vt:lpstr>Breadth First Search (5)</vt:lpstr>
      <vt:lpstr>Breadth First Search (6)</vt:lpstr>
      <vt:lpstr>Breadth First Search (7)</vt:lpstr>
      <vt:lpstr>Breadth First Search (8)</vt:lpstr>
      <vt:lpstr>Breadth First Search (9)</vt:lpstr>
      <vt:lpstr>Breadth First Search (10)</vt:lpstr>
      <vt:lpstr>Breadth First Search (11)</vt:lpstr>
      <vt:lpstr>Breadth First Search (12)</vt:lpstr>
      <vt:lpstr>Breadth First Search (13)</vt:lpstr>
      <vt:lpstr>Breadth First Search (14)</vt:lpstr>
      <vt:lpstr>BFS Implementation</vt:lpstr>
      <vt:lpstr>Adaptor Class</vt:lpstr>
      <vt:lpstr>Stack Adaptor Requirements</vt:lpstr>
      <vt:lpstr>Class Stack</vt:lpstr>
      <vt:lpstr>Queue Adaptor Requirements</vt:lpstr>
      <vt:lpstr>Class Queue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2015-02-02T15:24:23Z</dcterms:created>
  <dcterms:modified xsi:type="dcterms:W3CDTF">2021-09-22T15:18:58Z</dcterms:modified>
</cp:coreProperties>
</file>