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3" r:id="rId1"/>
  </p:sldMasterIdLst>
  <p:notesMasterIdLst>
    <p:notesMasterId r:id="rId32"/>
  </p:notesMasterIdLst>
  <p:handoutMasterIdLst>
    <p:handoutMasterId r:id="rId33"/>
  </p:handoutMasterIdLst>
  <p:sldIdLst>
    <p:sldId id="256" r:id="rId2"/>
    <p:sldId id="262" r:id="rId3"/>
    <p:sldId id="263" r:id="rId4"/>
    <p:sldId id="305" r:id="rId5"/>
    <p:sldId id="267" r:id="rId6"/>
    <p:sldId id="293" r:id="rId7"/>
    <p:sldId id="268" r:id="rId8"/>
    <p:sldId id="269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80" r:id="rId17"/>
    <p:sldId id="279" r:id="rId18"/>
    <p:sldId id="281" r:id="rId19"/>
    <p:sldId id="294" r:id="rId20"/>
    <p:sldId id="295" r:id="rId21"/>
    <p:sldId id="296" r:id="rId22"/>
    <p:sldId id="297" r:id="rId23"/>
    <p:sldId id="298" r:id="rId24"/>
    <p:sldId id="299" r:id="rId25"/>
    <p:sldId id="300" r:id="rId26"/>
    <p:sldId id="301" r:id="rId27"/>
    <p:sldId id="302" r:id="rId28"/>
    <p:sldId id="304" r:id="rId29"/>
    <p:sldId id="303" r:id="rId30"/>
    <p:sldId id="292" r:id="rId31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215" autoAdjust="0"/>
    <p:restoredTop sz="93907" autoAdjust="0"/>
  </p:normalViewPr>
  <p:slideViewPr>
    <p:cSldViewPr>
      <p:cViewPr varScale="1">
        <p:scale>
          <a:sx n="103" d="100"/>
          <a:sy n="103" d="100"/>
        </p:scale>
        <p:origin x="96" y="2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8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7.xml"/><Relationship Id="rId2" Type="http://schemas.openxmlformats.org/officeDocument/2006/relationships/slide" Target="slides/slide3.xml"/><Relationship Id="rId1" Type="http://schemas.openxmlformats.org/officeDocument/2006/relationships/slide" Target="slides/slide1.xml"/><Relationship Id="rId6" Type="http://schemas.openxmlformats.org/officeDocument/2006/relationships/slide" Target="slides/slide15.xml"/><Relationship Id="rId5" Type="http://schemas.openxmlformats.org/officeDocument/2006/relationships/slide" Target="slides/slide14.xml"/><Relationship Id="rId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1825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1825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algn="r"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3363"/>
            <a:ext cx="317182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3363"/>
            <a:ext cx="317182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algn="r"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fld id="{083C0F2F-2043-4DCC-8C1B-9617382DE7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384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1825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1825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algn="r"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2188" cy="3602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175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3363"/>
            <a:ext cx="317182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5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3363"/>
            <a:ext cx="317182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algn="r"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fld id="{28F07570-EADC-4C2E-9D3F-264CA38786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1312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86BE7FAC-F2B9-4358-8DE7-815CDB675754}" type="slidenum">
              <a:rPr lang="en-US" sz="1300" smtClean="0">
                <a:latin typeface="Arial Narrow" pitchFamily="34" charset="0"/>
              </a:rPr>
              <a:pPr eaLnBrk="1" hangingPunct="1"/>
              <a:t>1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BA36AB1B-B8FD-4DC5-9009-D75CD3881BD0}" type="slidenum">
              <a:rPr lang="en-US" sz="1300" smtClean="0">
                <a:latin typeface="Arial Narrow" pitchFamily="34" charset="0"/>
              </a:rPr>
              <a:pPr eaLnBrk="1" hangingPunct="1"/>
              <a:t>10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7EEBBC02-C6B1-42BD-BBE3-AF3EF38C1B8F}" type="slidenum">
              <a:rPr lang="en-US" sz="1300" smtClean="0">
                <a:latin typeface="Arial Narrow" pitchFamily="34" charset="0"/>
              </a:rPr>
              <a:pPr eaLnBrk="1" hangingPunct="1"/>
              <a:t>11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D3D31BAA-3CD0-4525-865B-E0C30584987E}" type="slidenum">
              <a:rPr lang="en-US" sz="1300" smtClean="0">
                <a:latin typeface="Arial Narrow" pitchFamily="34" charset="0"/>
              </a:rPr>
              <a:pPr eaLnBrk="1" hangingPunct="1"/>
              <a:t>12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E87FB63B-2C34-4A99-B481-5B658DAE4A3C}" type="slidenum">
              <a:rPr lang="en-US" sz="1300" smtClean="0">
                <a:latin typeface="Arial Narrow" pitchFamily="34" charset="0"/>
              </a:rPr>
              <a:pPr eaLnBrk="1" hangingPunct="1"/>
              <a:t>13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6908FA95-7928-4941-B2A0-26C68361DFB8}" type="slidenum">
              <a:rPr lang="en-US" sz="1300" smtClean="0">
                <a:latin typeface="Arial Narrow" pitchFamily="34" charset="0"/>
              </a:rPr>
              <a:pPr eaLnBrk="1" hangingPunct="1"/>
              <a:t>14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9E7B857B-5E6C-4851-8531-A733C51235EA}" type="slidenum">
              <a:rPr lang="en-US" sz="1300" smtClean="0">
                <a:latin typeface="Arial Narrow" pitchFamily="34" charset="0"/>
              </a:rPr>
              <a:pPr eaLnBrk="1" hangingPunct="1"/>
              <a:t>15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3783747A-4F5A-48C0-BF15-AC82F71A9969}" type="slidenum">
              <a:rPr lang="en-US" sz="1300" smtClean="0">
                <a:latin typeface="Arial Narrow" pitchFamily="34" charset="0"/>
              </a:rPr>
              <a:pPr eaLnBrk="1" hangingPunct="1"/>
              <a:t>16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47C7AC6C-472F-456B-9EDA-4A67FD77EE0A}" type="slidenum">
              <a:rPr lang="en-US" sz="1300" smtClean="0">
                <a:latin typeface="Arial Narrow" pitchFamily="34" charset="0"/>
              </a:rPr>
              <a:pPr eaLnBrk="1" hangingPunct="1"/>
              <a:t>17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03AD2CD1-C318-44BD-BA7D-233D06C51E28}" type="slidenum">
              <a:rPr lang="en-US" sz="1300" smtClean="0">
                <a:latin typeface="Arial Narrow" pitchFamily="34" charset="0"/>
              </a:rPr>
              <a:pPr eaLnBrk="1" hangingPunct="1"/>
              <a:t>18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F07570-EADC-4C2E-9D3F-264CA38786A5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0607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1668FE15-CAAB-4D86-B896-82536604828A}" type="slidenum">
              <a:rPr lang="en-US" sz="1300" smtClean="0">
                <a:latin typeface="Arial Narrow" pitchFamily="34" charset="0"/>
              </a:rPr>
              <a:pPr eaLnBrk="1" hangingPunct="1"/>
              <a:t>2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F07570-EADC-4C2E-9D3F-264CA38786A5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84219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F07570-EADC-4C2E-9D3F-264CA38786A5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11290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F07570-EADC-4C2E-9D3F-264CA38786A5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12456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F07570-EADC-4C2E-9D3F-264CA38786A5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86210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F07570-EADC-4C2E-9D3F-264CA38786A5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39102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F07570-EADC-4C2E-9D3F-264CA38786A5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97865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F07570-EADC-4C2E-9D3F-264CA38786A5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28975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F07570-EADC-4C2E-9D3F-264CA38786A5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87414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F07570-EADC-4C2E-9D3F-264CA38786A5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65707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3A969383-C915-4BCA-84E8-1A01722A9966}" type="slidenum">
              <a:rPr lang="en-US" sz="1300" smtClean="0">
                <a:latin typeface="Arial Narrow" pitchFamily="34" charset="0"/>
              </a:rPr>
              <a:pPr eaLnBrk="1" hangingPunct="1"/>
              <a:t>30</a:t>
            </a:fld>
            <a:endParaRPr lang="en-US" sz="1300" smtClean="0">
              <a:latin typeface="Arial Narrow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BC4E55CF-6594-4997-8646-50136F623A2C}" type="slidenum">
              <a:rPr lang="en-US" sz="1300" smtClean="0">
                <a:latin typeface="Arial Narrow" pitchFamily="34" charset="0"/>
              </a:rPr>
              <a:pPr eaLnBrk="1" hangingPunct="1"/>
              <a:t>3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1031"/>
          <p:cNvSpPr txBox="1">
            <a:spLocks noGrp="1" noChangeArrowheads="1"/>
          </p:cNvSpPr>
          <p:nvPr/>
        </p:nvSpPr>
        <p:spPr bwMode="auto">
          <a:xfrm>
            <a:off x="4143375" y="9123363"/>
            <a:ext cx="317182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47" tIns="48324" rIns="96647" bIns="48324" anchor="b"/>
          <a:lstStyle/>
          <a:p>
            <a:pPr algn="r" defTabSz="968375"/>
            <a:fld id="{496778A4-22E6-49E6-82D6-8BBEC2B9F204}" type="slidenum">
              <a:rPr lang="en-US" sz="1300">
                <a:latin typeface="Arial Narrow" pitchFamily="1" charset="0"/>
              </a:rPr>
              <a:pPr algn="r" defTabSz="968375"/>
              <a:t>4</a:t>
            </a:fld>
            <a:endParaRPr lang="en-US" sz="1300">
              <a:latin typeface="Arial Narrow" pitchFamily="1" charset="0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2188" cy="36020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47" tIns="48324" rIns="96647" bIns="48324"/>
          <a:lstStyle/>
          <a:p>
            <a:endParaRPr lang="en-US" smtClean="0">
              <a:latin typeface="Times New Roman" pitchFamily="1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6C9C7087-9DD1-40B7-B82E-F65DC286B8DE}" type="slidenum">
              <a:rPr lang="en-US" sz="1300" smtClean="0">
                <a:latin typeface="Arial Narrow" pitchFamily="34" charset="0"/>
              </a:rPr>
              <a:pPr eaLnBrk="1" hangingPunct="1"/>
              <a:t>5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51704200-0F71-4017-8A55-6B4A01C0D941}" type="slidenum">
              <a:rPr lang="en-US" sz="1300" smtClean="0">
                <a:latin typeface="Arial Narrow" pitchFamily="34" charset="0"/>
              </a:rPr>
              <a:pPr eaLnBrk="1" hangingPunct="1"/>
              <a:t>6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5960D1AE-B540-4B0E-8AB9-B40BDBEDD7B0}" type="slidenum">
              <a:rPr lang="en-US" sz="1300" smtClean="0">
                <a:latin typeface="Arial Narrow" pitchFamily="34" charset="0"/>
              </a:rPr>
              <a:pPr eaLnBrk="1" hangingPunct="1"/>
              <a:t>7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02AF5311-DE7B-44B1-8FA8-EF83A5392AA7}" type="slidenum">
              <a:rPr lang="en-US" sz="1300" smtClean="0">
                <a:latin typeface="Arial Narrow" pitchFamily="34" charset="0"/>
              </a:rPr>
              <a:pPr eaLnBrk="1" hangingPunct="1"/>
              <a:t>8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D5333913-47B1-4A9B-84F2-C0493DDCAC48}" type="slidenum">
              <a:rPr lang="en-US" sz="1300" smtClean="0">
                <a:latin typeface="Arial Narrow" pitchFamily="34" charset="0"/>
              </a:rPr>
              <a:pPr eaLnBrk="1" hangingPunct="1"/>
              <a:t>9</a:t>
            </a:fld>
            <a:endParaRPr lang="en-US" sz="1300" smtClean="0">
              <a:latin typeface="Arial Narrow" pitchFamily="34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C02D3-D213-408F-AC75-C85977913E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619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2A433-6412-4DDA-A261-9AF75A4CF5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79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366527-DB1B-486C-BA6B-FF2516D0D7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3721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C778AF-71AA-44A1-B733-4440610624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917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09878F-1F7A-4785-A001-FBC278EBF9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582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1DE36-4C92-48CC-8F04-070E9738E8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318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944E0-2D9F-4DC2-90E0-9F228FCE0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525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1AC14C-3F4B-4F5C-8FB2-18A01FB1B0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750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92B7F-C665-4244-A87E-88ACA79B75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966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1B1E02-A863-47F3-98FC-038BE700A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038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31BEE-2A0B-4A99-8510-61C2DBF92A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440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C36D1A-328D-4F89-BDAA-F0CDC49114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487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686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5EC8B794-E9B6-42AD-8ED8-2667A8DD2B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FF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E6171E-A21E-4626-8D32-B1471AE33587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752600"/>
            <a:ext cx="7772400" cy="9144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List ADT:  Linked lists 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</p:txBody>
      </p:sp>
      <p:sp>
        <p:nvSpPr>
          <p:cNvPr id="2052" name="Text Box 5"/>
          <p:cNvSpPr txBox="1">
            <a:spLocks noChangeArrowheads="1"/>
          </p:cNvSpPr>
          <p:nvPr/>
        </p:nvSpPr>
        <p:spPr bwMode="auto">
          <a:xfrm>
            <a:off x="1812925" y="4916488"/>
            <a:ext cx="4543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>
                <a:solidFill>
                  <a:srgbClr val="0000FF"/>
                </a:solidFill>
                <a:latin typeface="Arial" charset="0"/>
              </a:rPr>
              <a:t> Reading: Sections 3.2, 3.3, 3.5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A95EEE-DFE9-4CA5-9604-14681B88D97C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List Complexity Requirements (2)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O(N) Runtime complexity 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Copy Constructor</a:t>
            </a:r>
          </a:p>
          <a:p>
            <a:pPr lvl="1" eaLnBrk="1" hangingPunct="1"/>
            <a:r>
              <a:rPr lang="en-US" dirty="0" smtClean="0"/>
              <a:t>Copy assignment operator=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smtClean="0">
                <a:solidFill>
                  <a:srgbClr val="0000FF"/>
                </a:solidFill>
              </a:rPr>
              <a:t>Destructor</a:t>
            </a:r>
            <a:endParaRPr lang="en-US" b="1" dirty="0" smtClean="0">
              <a:solidFill>
                <a:srgbClr val="0000FF"/>
              </a:solidFill>
              <a:latin typeface="Courier New" pitchFamily="49" charset="0"/>
            </a:endParaRPr>
          </a:p>
          <a:p>
            <a:pPr lvl="1" eaLnBrk="1" hangingPunct="1"/>
            <a:endParaRPr lang="en-US" b="1" dirty="0" smtClean="0">
              <a:latin typeface="Courier New" pitchFamily="49" charset="0"/>
            </a:endParaRPr>
          </a:p>
          <a:p>
            <a:pPr lvl="1" eaLnBrk="1" hangingPunct="1"/>
            <a:r>
              <a:rPr lang="en-US" b="1" dirty="0" smtClean="0">
                <a:latin typeface="Courier New" pitchFamily="49" charset="0"/>
              </a:rPr>
              <a:t>clear()</a:t>
            </a:r>
          </a:p>
          <a:p>
            <a:pPr lvl="1" eaLnBrk="1" hangingPunct="1"/>
            <a:endParaRPr lang="en-US" b="1" dirty="0" smtClean="0">
              <a:latin typeface="Courier New" pitchFamily="49" charset="0"/>
            </a:endParaRPr>
          </a:p>
          <a:p>
            <a:pPr lvl="1" eaLnBrk="1" hangingPunct="1"/>
            <a:r>
              <a:rPr lang="en-US" b="1" dirty="0" smtClean="0">
                <a:latin typeface="Courier New" pitchFamily="49" charset="0"/>
              </a:rPr>
              <a:t>erase(SI,EI)</a:t>
            </a:r>
          </a:p>
          <a:p>
            <a:pPr lvl="1" eaLnBrk="1" hangingPunct="1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5BB8D6-5E6E-4C47-BD41-FE0A23BE387A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List </a:t>
            </a:r>
            <a:r>
              <a:rPr lang="en-US" smtClean="0">
                <a:solidFill>
                  <a:schemeClr val="accent2"/>
                </a:solidFill>
              </a:rPr>
              <a:t>Iterator</a:t>
            </a:r>
            <a:r>
              <a:rPr lang="en-US" smtClean="0"/>
              <a:t> Public Interface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Read-only operators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1400" b="1" dirty="0" err="1" smtClean="0">
                <a:latin typeface="Courier New" pitchFamily="49" charset="0"/>
              </a:rPr>
              <a:t>bool</a:t>
            </a:r>
            <a:r>
              <a:rPr lang="en-US" sz="1400" b="1" dirty="0" smtClean="0">
                <a:latin typeface="Courier New" pitchFamily="49" charset="0"/>
              </a:rPr>
              <a:t> operator== (</a:t>
            </a:r>
            <a:r>
              <a:rPr lang="en-US" sz="1400" b="1" dirty="0" err="1" smtClean="0">
                <a:latin typeface="Courier New" pitchFamily="49" charset="0"/>
              </a:rPr>
              <a:t>const</a:t>
            </a:r>
            <a:r>
              <a:rPr lang="en-US" sz="1400" b="1" dirty="0" smtClean="0">
                <a:latin typeface="Courier New" pitchFamily="49" charset="0"/>
              </a:rPr>
              <a:t> iterator &amp; </a:t>
            </a:r>
            <a:r>
              <a:rPr lang="en-US" sz="1400" b="1" dirty="0" err="1" smtClean="0">
                <a:latin typeface="Courier New" pitchFamily="49" charset="0"/>
              </a:rPr>
              <a:t>rhs</a:t>
            </a:r>
            <a:r>
              <a:rPr lang="en-US" sz="1400" b="1" dirty="0" smtClean="0">
                <a:latin typeface="Courier New" pitchFamily="49" charset="0"/>
              </a:rPr>
              <a:t>) </a:t>
            </a:r>
            <a:r>
              <a:rPr lang="en-US" sz="1400" b="1" dirty="0" err="1" smtClean="0">
                <a:latin typeface="Courier New" pitchFamily="49" charset="0"/>
              </a:rPr>
              <a:t>const</a:t>
            </a:r>
            <a:r>
              <a:rPr lang="en-US" sz="1400" b="1" dirty="0" smtClean="0">
                <a:latin typeface="Courier New" pitchFamily="49" charset="0"/>
              </a:rPr>
              <a:t>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1400" b="1" dirty="0" err="1" smtClean="0">
                <a:latin typeface="Courier New" pitchFamily="49" charset="0"/>
              </a:rPr>
              <a:t>bool</a:t>
            </a:r>
            <a:r>
              <a:rPr lang="en-US" sz="1400" b="1" dirty="0" smtClean="0">
                <a:latin typeface="Courier New" pitchFamily="49" charset="0"/>
              </a:rPr>
              <a:t> operator!= (</a:t>
            </a:r>
            <a:r>
              <a:rPr lang="en-US" sz="1400" b="1" dirty="0" err="1" smtClean="0">
                <a:latin typeface="Courier New" pitchFamily="49" charset="0"/>
              </a:rPr>
              <a:t>const</a:t>
            </a:r>
            <a:r>
              <a:rPr lang="en-US" sz="1400" b="1" dirty="0" smtClean="0">
                <a:latin typeface="Courier New" pitchFamily="49" charset="0"/>
              </a:rPr>
              <a:t> iterator &amp; </a:t>
            </a:r>
            <a:r>
              <a:rPr lang="en-US" sz="1400" b="1" dirty="0" err="1" smtClean="0">
                <a:latin typeface="Courier New" pitchFamily="49" charset="0"/>
              </a:rPr>
              <a:t>rhs</a:t>
            </a:r>
            <a:r>
              <a:rPr lang="en-US" sz="1400" b="1" dirty="0" smtClean="0">
                <a:latin typeface="Courier New" pitchFamily="49" charset="0"/>
              </a:rPr>
              <a:t>) </a:t>
            </a:r>
            <a:r>
              <a:rPr lang="en-US" sz="1400" b="1" dirty="0" err="1" smtClean="0">
                <a:latin typeface="Courier New" pitchFamily="49" charset="0"/>
              </a:rPr>
              <a:t>const</a:t>
            </a:r>
            <a:r>
              <a:rPr lang="en-US" sz="1400" b="1" dirty="0" smtClean="0">
                <a:latin typeface="Courier New" pitchFamily="49" charset="0"/>
              </a:rPr>
              <a:t>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1400" b="1" dirty="0" smtClean="0">
                <a:latin typeface="Courier New" pitchFamily="49" charset="0"/>
              </a:rPr>
              <a:t>Object &amp; operator* ( ) </a:t>
            </a:r>
            <a:r>
              <a:rPr lang="en-US" sz="1400" b="1" dirty="0" err="1" smtClean="0">
                <a:latin typeface="Courier New" pitchFamily="49" charset="0"/>
              </a:rPr>
              <a:t>const</a:t>
            </a:r>
            <a:r>
              <a:rPr lang="en-US" sz="1400" b="1" dirty="0" smtClean="0">
                <a:latin typeface="Courier New" pitchFamily="49" charset="0"/>
              </a:rPr>
              <a:t>;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1400" b="1" dirty="0" smtClean="0">
                <a:latin typeface="Courier New" pitchFamily="49" charset="0"/>
              </a:rPr>
              <a:t>     // return a reference to current value</a:t>
            </a:r>
          </a:p>
          <a:p>
            <a:pPr eaLnBrk="1" hangingPunct="1">
              <a:lnSpc>
                <a:spcPct val="90000"/>
              </a:lnSpc>
            </a:pPr>
            <a:endParaRPr lang="en-US" sz="1400" b="1" dirty="0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Write operators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1400" b="1" dirty="0" smtClean="0">
                <a:latin typeface="Courier New" pitchFamily="49" charset="0"/>
              </a:rPr>
              <a:t>iterator &amp; operator++ ( ); // prefix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1400" b="1" dirty="0" smtClean="0">
                <a:latin typeface="Courier New" pitchFamily="49" charset="0"/>
              </a:rPr>
              <a:t>iterator operator++ ( </a:t>
            </a:r>
            <a:r>
              <a:rPr lang="en-US" sz="1400" b="1" dirty="0" err="1" smtClean="0">
                <a:latin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</a:rPr>
              <a:t> ); // postfix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1400" b="1" dirty="0" smtClean="0">
                <a:latin typeface="Courier New" pitchFamily="49" charset="0"/>
              </a:rPr>
              <a:t>iterator&amp; operator-- ( ); // prefix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1400" b="1" dirty="0" smtClean="0">
                <a:latin typeface="Courier New" pitchFamily="49" charset="0"/>
              </a:rPr>
              <a:t>iterator operator-- ( </a:t>
            </a:r>
            <a:r>
              <a:rPr lang="en-US" sz="1400" b="1" dirty="0" err="1" smtClean="0">
                <a:latin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</a:rPr>
              <a:t> ); // postfix</a:t>
            </a:r>
          </a:p>
          <a:p>
            <a:pPr eaLnBrk="1" hangingPunct="1">
              <a:lnSpc>
                <a:spcPct val="90000"/>
              </a:lnSpc>
            </a:pPr>
            <a:endParaRPr lang="en-US" sz="1400" b="1" dirty="0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O(1) requirement for space and time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7B3F7D-0F18-46DE-AC05-F729D91017E2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Using List</a:t>
            </a:r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dirty="0" smtClean="0">
                <a:latin typeface="Courier New" pitchFamily="49" charset="0"/>
              </a:rPr>
              <a:t>List&lt;string&gt; Cities;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400" b="1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dirty="0" err="1" smtClean="0">
                <a:latin typeface="Courier New" pitchFamily="49" charset="0"/>
              </a:rPr>
              <a:t>Cities.push_front</a:t>
            </a:r>
            <a:r>
              <a:rPr lang="en-US" sz="1400" b="1" dirty="0" smtClean="0">
                <a:latin typeface="Courier New" pitchFamily="49" charset="0"/>
              </a:rPr>
              <a:t>(“Tallahassee”);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b="1" dirty="0" smtClean="0">
                <a:latin typeface="Courier New" pitchFamily="49" charset="0"/>
              </a:rPr>
              <a:t>“Tallahassee”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dirty="0" err="1" smtClean="0">
                <a:latin typeface="Courier New" pitchFamily="49" charset="0"/>
              </a:rPr>
              <a:t>Cities.push_back</a:t>
            </a:r>
            <a:r>
              <a:rPr lang="en-US" sz="1400" b="1" dirty="0" smtClean="0">
                <a:latin typeface="Courier New" pitchFamily="49" charset="0"/>
              </a:rPr>
              <a:t>(“Gainesville”);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b="1" dirty="0" smtClean="0">
                <a:latin typeface="Courier New" pitchFamily="49" charset="0"/>
              </a:rPr>
              <a:t>“Tallahassee”, “Gainesville”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dirty="0" err="1" smtClean="0">
                <a:latin typeface="Courier New" pitchFamily="49" charset="0"/>
              </a:rPr>
              <a:t>Cities.push_front</a:t>
            </a:r>
            <a:r>
              <a:rPr lang="en-US" sz="1400" b="1" dirty="0" smtClean="0">
                <a:latin typeface="Courier New" pitchFamily="49" charset="0"/>
              </a:rPr>
              <a:t>(“Jacksonville”);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b="1" dirty="0" smtClean="0">
                <a:latin typeface="Courier New" pitchFamily="49" charset="0"/>
              </a:rPr>
              <a:t>“Jacksonville”, “Tallahassee”, “Gainesville”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dirty="0" err="1" smtClean="0">
                <a:latin typeface="Courier New" pitchFamily="49" charset="0"/>
              </a:rPr>
              <a:t>Cities.push_back</a:t>
            </a:r>
            <a:r>
              <a:rPr lang="en-US" sz="1400" b="1" dirty="0" smtClean="0">
                <a:latin typeface="Courier New" pitchFamily="49" charset="0"/>
              </a:rPr>
              <a:t>(“Miami”);	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b="1" dirty="0" smtClean="0">
                <a:latin typeface="Courier New" pitchFamily="49" charset="0"/>
              </a:rPr>
              <a:t>“Jacksonville”, “Tallahassee”, “Gainesville”, “Miami”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dirty="0" smtClean="0">
                <a:latin typeface="Courier New" pitchFamily="49" charset="0"/>
              </a:rPr>
              <a:t>List&lt;string&gt;::iterator I;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dirty="0" smtClean="0">
                <a:latin typeface="Courier New" pitchFamily="49" charset="0"/>
              </a:rPr>
              <a:t>for (I = </a:t>
            </a:r>
            <a:r>
              <a:rPr lang="en-US" sz="1400" b="1" dirty="0" err="1" smtClean="0">
                <a:latin typeface="Courier New" pitchFamily="49" charset="0"/>
              </a:rPr>
              <a:t>Cities.begin</a:t>
            </a:r>
            <a:r>
              <a:rPr lang="en-US" sz="1400" b="1" dirty="0" smtClean="0">
                <a:latin typeface="Courier New" pitchFamily="49" charset="0"/>
              </a:rPr>
              <a:t>(); I != </a:t>
            </a:r>
            <a:r>
              <a:rPr lang="en-US" sz="1400" b="1" dirty="0" err="1" smtClean="0">
                <a:latin typeface="Courier New" pitchFamily="49" charset="0"/>
              </a:rPr>
              <a:t>Cities.end</a:t>
            </a:r>
            <a:r>
              <a:rPr lang="en-US" sz="1400" b="1" dirty="0" smtClean="0">
                <a:latin typeface="Courier New" pitchFamily="49" charset="0"/>
              </a:rPr>
              <a:t>(); ++I)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dirty="0" smtClean="0">
                <a:latin typeface="Courier New" pitchFamily="49" charset="0"/>
              </a:rPr>
              <a:t>	// print list with &lt;&lt;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dirty="0" smtClean="0">
                <a:latin typeface="Courier New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400" b="1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</a:rPr>
              <a:t>// C++11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dirty="0">
                <a:latin typeface="Courier New" pitchFamily="49" charset="0"/>
              </a:rPr>
              <a:t>f</a:t>
            </a:r>
            <a:r>
              <a:rPr lang="en-US" sz="1400" b="1" dirty="0" smtClean="0">
                <a:latin typeface="Courier New" pitchFamily="49" charset="0"/>
              </a:rPr>
              <a:t>or (auto I = </a:t>
            </a:r>
            <a:r>
              <a:rPr lang="en-US" sz="1400" b="1" dirty="0" err="1" smtClean="0">
                <a:latin typeface="Courier New" pitchFamily="49" charset="0"/>
              </a:rPr>
              <a:t>Cities.begin</a:t>
            </a:r>
            <a:r>
              <a:rPr lang="en-US" sz="1400" b="1" dirty="0" smtClean="0">
                <a:latin typeface="Courier New" pitchFamily="49" charset="0"/>
              </a:rPr>
              <a:t>(); I != </a:t>
            </a:r>
            <a:r>
              <a:rPr lang="en-US" sz="1400" b="1" dirty="0" err="1" smtClean="0">
                <a:latin typeface="Courier New" pitchFamily="49" charset="0"/>
              </a:rPr>
              <a:t>Cities.end</a:t>
            </a:r>
            <a:r>
              <a:rPr lang="en-US" sz="1400" b="1" dirty="0" smtClean="0">
                <a:latin typeface="Courier New" pitchFamily="49" charset="0"/>
              </a:rPr>
              <a:t>(); ++I)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dirty="0" smtClean="0">
                <a:latin typeface="Courier New" pitchFamily="49" charset="0"/>
              </a:rPr>
              <a:t>	…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dirty="0" smtClean="0">
                <a:latin typeface="Courier New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dirty="0">
                <a:latin typeface="Courier New" pitchFamily="49" charset="0"/>
              </a:rPr>
              <a:t>f</a:t>
            </a:r>
            <a:r>
              <a:rPr lang="en-US" sz="1400" b="1" dirty="0" smtClean="0">
                <a:latin typeface="Courier New" pitchFamily="49" charset="0"/>
              </a:rPr>
              <a:t>or (</a:t>
            </a:r>
            <a:r>
              <a:rPr lang="en-US" sz="1400" b="1" dirty="0" err="1" smtClean="0">
                <a:latin typeface="Courier New" pitchFamily="49" charset="0"/>
              </a:rPr>
              <a:t>const</a:t>
            </a:r>
            <a:r>
              <a:rPr lang="en-US" sz="1400" b="1" dirty="0" smtClean="0">
                <a:latin typeface="Courier New" pitchFamily="49" charset="0"/>
              </a:rPr>
              <a:t> auto &amp; city : Cities)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dirty="0" smtClean="0">
                <a:latin typeface="Courier New" pitchFamily="49" charset="0"/>
              </a:rPr>
              <a:t>	…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dirty="0" smtClean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153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425B01-6B13-49A9-9C76-072E0FAA184F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List Insertion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Insert “Orlando” before “Miami”</a:t>
            </a:r>
            <a:endParaRPr lang="en-US" sz="900" b="1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200" b="1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</a:rPr>
              <a:t>// sequential </a:t>
            </a:r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</a:rPr>
              <a:t>search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200" b="1" dirty="0" smtClean="0">
              <a:solidFill>
                <a:schemeClr val="tx1"/>
              </a:solidFill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200" b="1" dirty="0" smtClean="0">
                <a:latin typeface="Courier New" pitchFamily="49" charset="0"/>
              </a:rPr>
              <a:t>aut</a:t>
            </a:r>
            <a:r>
              <a:rPr lang="en-US" sz="1200" b="1" dirty="0" smtClean="0">
                <a:latin typeface="Courier New" pitchFamily="49" charset="0"/>
              </a:rPr>
              <a:t>o </a:t>
            </a:r>
            <a:r>
              <a:rPr lang="en-US" sz="1200" b="1" dirty="0" smtClean="0">
                <a:latin typeface="Courier New" pitchFamily="49" charset="0"/>
              </a:rPr>
              <a:t>I = </a:t>
            </a:r>
            <a:r>
              <a:rPr lang="en-US" sz="1200" b="1" dirty="0" err="1" smtClean="0">
                <a:latin typeface="Courier New" pitchFamily="49" charset="0"/>
              </a:rPr>
              <a:t>Cities.begin</a:t>
            </a:r>
            <a:r>
              <a:rPr lang="en-US" sz="1200" b="1" dirty="0" smtClean="0">
                <a:latin typeface="Courier New" pitchFamily="49" charset="0"/>
              </a:rPr>
              <a:t>();</a:t>
            </a:r>
            <a:endParaRPr lang="en-US" sz="1200" b="1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200" b="1" dirty="0" smtClean="0">
                <a:latin typeface="Courier New" pitchFamily="49" charset="0"/>
              </a:rPr>
              <a:t>for (; </a:t>
            </a:r>
            <a:r>
              <a:rPr lang="en-US" sz="1200" b="1" dirty="0" smtClean="0">
                <a:latin typeface="Courier New" pitchFamily="49" charset="0"/>
              </a:rPr>
              <a:t>I != </a:t>
            </a:r>
            <a:r>
              <a:rPr lang="en-US" sz="1200" b="1" dirty="0" err="1" smtClean="0">
                <a:latin typeface="Courier New" pitchFamily="49" charset="0"/>
              </a:rPr>
              <a:t>Cities.end</a:t>
            </a:r>
            <a:r>
              <a:rPr lang="en-US" sz="1200" b="1" dirty="0" smtClean="0">
                <a:latin typeface="Courier New" pitchFamily="49" charset="0"/>
              </a:rPr>
              <a:t>(); ++I)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200" b="1" dirty="0" smtClean="0">
                <a:latin typeface="Courier New" pitchFamily="49" charset="0"/>
              </a:rPr>
              <a:t>	if (“Miami” == *I)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200" b="1" dirty="0" smtClean="0">
                <a:latin typeface="Courier New" pitchFamily="49" charset="0"/>
              </a:rPr>
              <a:t>		break;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200" b="1" dirty="0" smtClean="0">
                <a:latin typeface="Courier New" pitchFamily="49" charset="0"/>
              </a:rPr>
              <a:t>	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200" b="1" dirty="0" smtClean="0">
                <a:latin typeface="Courier New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200" b="1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</a:rPr>
              <a:t>// insert the new string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200" b="1" dirty="0" err="1" smtClean="0">
                <a:latin typeface="Courier New" pitchFamily="49" charset="0"/>
              </a:rPr>
              <a:t>Cities.insert</a:t>
            </a:r>
            <a:r>
              <a:rPr lang="en-US" sz="1200" b="1" dirty="0" smtClean="0">
                <a:latin typeface="Courier New" pitchFamily="49" charset="0"/>
              </a:rPr>
              <a:t>(I, “Orlando”);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b="1" dirty="0" smtClean="0">
                <a:latin typeface="Courier New" pitchFamily="49" charset="0"/>
              </a:rPr>
              <a:t>“Jacksonville”, “Tallahassee”, “Gainesville”, “Orlando”, “Miami”</a:t>
            </a:r>
            <a:endParaRPr lang="en-US" sz="1200" b="1" dirty="0" smtClean="0">
              <a:latin typeface="Courier New" pitchFamily="49" charset="0"/>
            </a:endParaRPr>
          </a:p>
          <a:p>
            <a:pPr lvl="1" eaLnBrk="1" hangingPunct="1">
              <a:lnSpc>
                <a:spcPct val="80000"/>
              </a:lnSpc>
            </a:pPr>
            <a:endParaRPr lang="en-US" sz="1200" b="1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200" b="1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200" b="1" dirty="0" smtClean="0">
                <a:solidFill>
                  <a:schemeClr val="tx1"/>
                </a:solidFill>
                <a:latin typeface="Courier New" pitchFamily="49" charset="0"/>
              </a:rPr>
              <a:t>// what happens if “Miami” is not on the list?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200" b="1" dirty="0" smtClean="0">
              <a:solidFill>
                <a:schemeClr val="tx1"/>
              </a:solidFill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400" b="1" dirty="0" smtClean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01EA95-C02C-4D06-87C8-DAF2F171E748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Remove all copies of </a:t>
            </a:r>
            <a:r>
              <a:rPr lang="en-US" smtClean="0">
                <a:solidFill>
                  <a:schemeClr val="tx1"/>
                </a:solidFill>
              </a:rPr>
              <a:t>an item</a:t>
            </a:r>
            <a:r>
              <a:rPr lang="en-US" smtClean="0"/>
              <a:t> from List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Remove all elements with value “Orlando”</a:t>
            </a:r>
          </a:p>
          <a:p>
            <a:pPr eaLnBrk="1" hangingPunct="1">
              <a:lnSpc>
                <a:spcPct val="80000"/>
              </a:lnSpc>
            </a:pPr>
            <a:endParaRPr lang="en-US" sz="1400" b="1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dirty="0" smtClean="0">
                <a:solidFill>
                  <a:schemeClr val="accent2"/>
                </a:solidFill>
                <a:latin typeface="Courier New" pitchFamily="49" charset="0"/>
              </a:rPr>
              <a:t>List&lt;string&gt;::iterator I = </a:t>
            </a:r>
            <a:r>
              <a:rPr lang="en-US" sz="1400" b="1" dirty="0" err="1" smtClean="0">
                <a:solidFill>
                  <a:schemeClr val="accent2"/>
                </a:solidFill>
                <a:latin typeface="Courier New" pitchFamily="49" charset="0"/>
              </a:rPr>
              <a:t>Cities.begin</a:t>
            </a:r>
            <a:r>
              <a:rPr lang="en-US" sz="1400" b="1" dirty="0" smtClean="0">
                <a:solidFill>
                  <a:schemeClr val="accent2"/>
                </a:solidFill>
                <a:latin typeface="Courier New" pitchFamily="49" charset="0"/>
              </a:rPr>
              <a:t>();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dirty="0" smtClean="0">
                <a:solidFill>
                  <a:schemeClr val="accent2"/>
                </a:solidFill>
                <a:latin typeface="Courier New" pitchFamily="49" charset="0"/>
              </a:rPr>
              <a:t>// auto I = </a:t>
            </a:r>
            <a:r>
              <a:rPr lang="en-US" sz="1400" b="1" dirty="0" err="1" smtClean="0">
                <a:solidFill>
                  <a:schemeClr val="accent2"/>
                </a:solidFill>
                <a:latin typeface="Courier New" pitchFamily="49" charset="0"/>
              </a:rPr>
              <a:t>Cities.begin</a:t>
            </a:r>
            <a:r>
              <a:rPr lang="en-US" sz="1400" b="1" dirty="0" smtClean="0">
                <a:solidFill>
                  <a:schemeClr val="accent2"/>
                </a:solidFill>
                <a:latin typeface="Courier New" pitchFamily="49" charset="0"/>
              </a:rPr>
              <a:t>();  // </a:t>
            </a:r>
            <a:r>
              <a:rPr lang="en-US" sz="1400" b="1" dirty="0" err="1" smtClean="0">
                <a:solidFill>
                  <a:schemeClr val="accent2"/>
                </a:solidFill>
                <a:latin typeface="Courier New" pitchFamily="49" charset="0"/>
              </a:rPr>
              <a:t>c++</a:t>
            </a:r>
            <a:r>
              <a:rPr lang="en-US" sz="1400" b="1" dirty="0" smtClean="0">
                <a:solidFill>
                  <a:schemeClr val="accent2"/>
                </a:solidFill>
                <a:latin typeface="Courier New" pitchFamily="49" charset="0"/>
              </a:rPr>
              <a:t>11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dirty="0" smtClean="0">
                <a:solidFill>
                  <a:schemeClr val="accent2"/>
                </a:solidFill>
                <a:latin typeface="Courier New" pitchFamily="49" charset="0"/>
              </a:rPr>
              <a:t>while( I != </a:t>
            </a:r>
            <a:r>
              <a:rPr lang="en-US" sz="1400" b="1" dirty="0" err="1" smtClean="0">
                <a:solidFill>
                  <a:schemeClr val="accent2"/>
                </a:solidFill>
                <a:latin typeface="Courier New" pitchFamily="49" charset="0"/>
              </a:rPr>
              <a:t>Cities.end</a:t>
            </a:r>
            <a:r>
              <a:rPr lang="en-US" sz="1400" b="1" dirty="0" smtClean="0">
                <a:solidFill>
                  <a:schemeClr val="accent2"/>
                </a:solidFill>
                <a:latin typeface="Courier New" pitchFamily="49" charset="0"/>
              </a:rPr>
              <a:t>())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dirty="0" smtClean="0">
                <a:solidFill>
                  <a:schemeClr val="accent2"/>
                </a:solidFill>
                <a:latin typeface="Courier New" pitchFamily="49" charset="0"/>
              </a:rPr>
              <a:t>	if (“Orlando” == *I)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dirty="0" smtClean="0">
                <a:solidFill>
                  <a:schemeClr val="accent2"/>
                </a:solidFill>
                <a:latin typeface="Courier New" pitchFamily="49" charset="0"/>
              </a:rPr>
              <a:t>		I = </a:t>
            </a:r>
            <a:r>
              <a:rPr lang="en-US" sz="1400" b="1" dirty="0" err="1" smtClean="0">
                <a:solidFill>
                  <a:schemeClr val="accent2"/>
                </a:solidFill>
                <a:latin typeface="Courier New" pitchFamily="49" charset="0"/>
              </a:rPr>
              <a:t>Cities.erase</a:t>
            </a:r>
            <a:r>
              <a:rPr lang="en-US" sz="1400" b="1" dirty="0" smtClean="0">
                <a:solidFill>
                  <a:schemeClr val="accent2"/>
                </a:solidFill>
                <a:latin typeface="Courier New" pitchFamily="49" charset="0"/>
              </a:rPr>
              <a:t>(I);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dirty="0" smtClean="0">
                <a:solidFill>
                  <a:schemeClr val="accent2"/>
                </a:solidFill>
                <a:latin typeface="Courier New" pitchFamily="49" charset="0"/>
              </a:rPr>
              <a:t>	} else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dirty="0" smtClean="0">
                <a:solidFill>
                  <a:schemeClr val="accent2"/>
                </a:solidFill>
                <a:latin typeface="Courier New" pitchFamily="49" charset="0"/>
              </a:rPr>
              <a:t>		I++;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dirty="0" smtClean="0">
                <a:solidFill>
                  <a:schemeClr val="accent2"/>
                </a:solidFill>
                <a:latin typeface="Courier New" pitchFamily="49" charset="0"/>
              </a:rPr>
              <a:t>	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b="1" dirty="0" smtClean="0">
                <a:solidFill>
                  <a:schemeClr val="accent2"/>
                </a:solidFill>
                <a:latin typeface="Courier New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600" b="1" dirty="0" smtClean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498E4B-811D-4899-8345-40BD1A5023E1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List and List Iterator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endParaRPr lang="en-US" smtClean="0"/>
          </a:p>
          <a:p>
            <a:pPr lvl="1" eaLnBrk="1" hangingPunct="1"/>
            <a:r>
              <a:rPr lang="en-US" smtClean="0"/>
              <a:t>Conceptual relationship</a:t>
            </a:r>
          </a:p>
          <a:p>
            <a:pPr lvl="2" eaLnBrk="1" hangingPunct="1">
              <a:buFontTx/>
              <a:buNone/>
            </a:pPr>
            <a:endParaRPr lang="en-US" sz="1800" smtClean="0"/>
          </a:p>
          <a:p>
            <a:pPr lvl="2" eaLnBrk="1" hangingPunct="1">
              <a:buFontTx/>
              <a:buNone/>
            </a:pPr>
            <a:r>
              <a:rPr lang="en-US" sz="1800" smtClean="0"/>
              <a:t>       Iterator I1</a:t>
            </a:r>
          </a:p>
          <a:p>
            <a:pPr lvl="2" eaLnBrk="1" hangingPunct="1">
              <a:buFontTx/>
              <a:buNone/>
            </a:pPr>
            <a:r>
              <a:rPr lang="en-US" sz="1800" smtClean="0"/>
              <a:t>       begin		current		end</a:t>
            </a:r>
          </a:p>
          <a:p>
            <a:pPr lvl="2" eaLnBrk="1" hangingPunct="1"/>
            <a:endParaRPr lang="en-US" sz="1800" smtClean="0"/>
          </a:p>
          <a:p>
            <a:pPr lvl="2" eaLnBrk="1" hangingPunct="1">
              <a:buFontTx/>
              <a:buNone/>
            </a:pPr>
            <a:r>
              <a:rPr lang="en-US" sz="1800" smtClean="0"/>
              <a:t>       </a:t>
            </a:r>
          </a:p>
          <a:p>
            <a:pPr lvl="2" eaLnBrk="1" hangingPunct="1">
              <a:buFontTx/>
              <a:buNone/>
            </a:pPr>
            <a:r>
              <a:rPr lang="en-US" sz="1800" smtClean="0"/>
              <a:t>       List:  A, B, C, D, E, F</a:t>
            </a:r>
          </a:p>
          <a:p>
            <a:pPr lvl="2" eaLnBrk="1" hangingPunct="1"/>
            <a:endParaRPr lang="en-US" sz="1800" smtClean="0"/>
          </a:p>
          <a:p>
            <a:pPr lvl="2" eaLnBrk="1" hangingPunct="1">
              <a:buFontTx/>
              <a:buNone/>
            </a:pPr>
            <a:endParaRPr lang="en-US" sz="1800" smtClean="0"/>
          </a:p>
          <a:p>
            <a:pPr lvl="2" eaLnBrk="1" hangingPunct="1">
              <a:buFontTx/>
              <a:buNone/>
            </a:pPr>
            <a:r>
              <a:rPr lang="en-US" sz="1800" smtClean="0"/>
              <a:t>       begin		current		end</a:t>
            </a:r>
          </a:p>
          <a:p>
            <a:pPr lvl="2" eaLnBrk="1" hangingPunct="1">
              <a:buFontTx/>
              <a:buNone/>
            </a:pPr>
            <a:r>
              <a:rPr lang="en-US" sz="1800" smtClean="0"/>
              <a:t>       Iterator I2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  <p:sp>
        <p:nvSpPr>
          <p:cNvPr id="15365" name="Rectangle 4"/>
          <p:cNvSpPr>
            <a:spLocks noChangeArrowheads="1"/>
          </p:cNvSpPr>
          <p:nvPr/>
        </p:nvSpPr>
        <p:spPr bwMode="auto">
          <a:xfrm>
            <a:off x="1612900" y="4745038"/>
            <a:ext cx="5867400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Rectangle 5"/>
          <p:cNvSpPr>
            <a:spLocks noChangeArrowheads="1"/>
          </p:cNvSpPr>
          <p:nvPr/>
        </p:nvSpPr>
        <p:spPr bwMode="auto">
          <a:xfrm>
            <a:off x="1600200" y="2743200"/>
            <a:ext cx="6019800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4614" name="Line 6"/>
          <p:cNvSpPr>
            <a:spLocks noChangeShapeType="1"/>
          </p:cNvSpPr>
          <p:nvPr/>
        </p:nvSpPr>
        <p:spPr bwMode="auto">
          <a:xfrm>
            <a:off x="2438400" y="3133725"/>
            <a:ext cx="3048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8" name="Rectangle 7"/>
          <p:cNvSpPr>
            <a:spLocks noChangeArrowheads="1"/>
          </p:cNvSpPr>
          <p:nvPr/>
        </p:nvSpPr>
        <p:spPr bwMode="auto">
          <a:xfrm>
            <a:off x="1905000" y="3657600"/>
            <a:ext cx="2971800" cy="533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4616" name="Line 8"/>
          <p:cNvSpPr>
            <a:spLocks noChangeShapeType="1"/>
          </p:cNvSpPr>
          <p:nvPr/>
        </p:nvSpPr>
        <p:spPr bwMode="auto">
          <a:xfrm flipH="1">
            <a:off x="3581400" y="3124200"/>
            <a:ext cx="9906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4617" name="Line 9"/>
          <p:cNvSpPr>
            <a:spLocks noChangeShapeType="1"/>
          </p:cNvSpPr>
          <p:nvPr/>
        </p:nvSpPr>
        <p:spPr bwMode="auto">
          <a:xfrm flipH="1">
            <a:off x="4267200" y="3124200"/>
            <a:ext cx="21336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4618" name="Line 10"/>
          <p:cNvSpPr>
            <a:spLocks noChangeShapeType="1"/>
          </p:cNvSpPr>
          <p:nvPr/>
        </p:nvSpPr>
        <p:spPr bwMode="auto">
          <a:xfrm flipV="1">
            <a:off x="2362200" y="4038600"/>
            <a:ext cx="3048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4619" name="Line 11"/>
          <p:cNvSpPr>
            <a:spLocks noChangeShapeType="1"/>
          </p:cNvSpPr>
          <p:nvPr/>
        </p:nvSpPr>
        <p:spPr bwMode="auto">
          <a:xfrm flipH="1" flipV="1">
            <a:off x="4267200" y="4038600"/>
            <a:ext cx="21336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4620" name="Line 12"/>
          <p:cNvSpPr>
            <a:spLocks noChangeShapeType="1"/>
          </p:cNvSpPr>
          <p:nvPr/>
        </p:nvSpPr>
        <p:spPr bwMode="auto">
          <a:xfrm flipH="1" flipV="1">
            <a:off x="3352800" y="4038600"/>
            <a:ext cx="12192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24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24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24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24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24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24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4614" grpId="0" animBg="1"/>
      <p:bldP spid="324616" grpId="0" animBg="1"/>
      <p:bldP spid="324617" grpId="0" animBg="1"/>
      <p:bldP spid="324618" grpId="0" animBg="1"/>
      <p:bldP spid="324619" grpId="0" animBg="1"/>
      <p:bldP spid="32462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C4D6B1-9680-4621-AD7F-E3AC26A3D14A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List Implementation</a:t>
            </a:r>
          </a:p>
        </p:txBody>
      </p:sp>
      <p:pic>
        <p:nvPicPr>
          <p:cNvPr id="16388" name="Picture 6" descr="fig03_09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8900" y="1524000"/>
            <a:ext cx="8839200" cy="1943100"/>
          </a:xfrm>
          <a:noFill/>
        </p:spPr>
      </p:pic>
      <p:pic>
        <p:nvPicPr>
          <p:cNvPr id="16389" name="Picture 10" descr="fig03_10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19600" y="4572000"/>
            <a:ext cx="3952875" cy="1704975"/>
          </a:xfrm>
          <a:noFill/>
        </p:spPr>
      </p:pic>
      <p:sp>
        <p:nvSpPr>
          <p:cNvPr id="16390" name="Text Box 14"/>
          <p:cNvSpPr txBox="1">
            <a:spLocks noChangeArrowheads="1"/>
          </p:cNvSpPr>
          <p:nvPr/>
        </p:nvSpPr>
        <p:spPr bwMode="auto">
          <a:xfrm>
            <a:off x="457200" y="3511550"/>
            <a:ext cx="8493125" cy="476250"/>
          </a:xfrm>
          <a:prstGeom prst="rect">
            <a:avLst/>
          </a:prstGeom>
          <a:noFill/>
          <a:ln w="190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  <a:cs typeface="Times New Roman" charset="0"/>
              </a:rPr>
              <a:t>A Doubly Linked List With </a:t>
            </a:r>
            <a:r>
              <a:rPr lang="en-US">
                <a:solidFill>
                  <a:srgbClr val="0000FF"/>
                </a:solidFill>
                <a:latin typeface="Arial" charset="0"/>
                <a:cs typeface="Times New Roman" charset="0"/>
              </a:rPr>
              <a:t>Header</a:t>
            </a:r>
            <a:r>
              <a:rPr lang="en-US">
                <a:latin typeface="Arial" charset="0"/>
                <a:cs typeface="Times New Roman" charset="0"/>
              </a:rPr>
              <a:t> and </a:t>
            </a:r>
            <a:r>
              <a:rPr lang="en-US">
                <a:solidFill>
                  <a:srgbClr val="0000FF"/>
                </a:solidFill>
                <a:latin typeface="Arial" charset="0"/>
                <a:cs typeface="Times New Roman" charset="0"/>
              </a:rPr>
              <a:t>Tail</a:t>
            </a:r>
            <a:r>
              <a:rPr lang="en-US">
                <a:latin typeface="Arial" charset="0"/>
                <a:cs typeface="Times New Roman" charset="0"/>
              </a:rPr>
              <a:t> Nodes as </a:t>
            </a:r>
            <a:r>
              <a:rPr lang="en-US">
                <a:solidFill>
                  <a:srgbClr val="0000FF"/>
                </a:solidFill>
                <a:latin typeface="Arial" charset="0"/>
                <a:cs typeface="Times New Roman" charset="0"/>
              </a:rPr>
              <a:t>Markers</a:t>
            </a:r>
          </a:p>
        </p:txBody>
      </p:sp>
      <p:sp>
        <p:nvSpPr>
          <p:cNvPr id="16391" name="Text Box 15"/>
          <p:cNvSpPr txBox="1">
            <a:spLocks noChangeArrowheads="1"/>
          </p:cNvSpPr>
          <p:nvPr/>
        </p:nvSpPr>
        <p:spPr bwMode="auto">
          <a:xfrm>
            <a:off x="2117725" y="5068888"/>
            <a:ext cx="2082800" cy="476250"/>
          </a:xfrm>
          <a:prstGeom prst="rect">
            <a:avLst/>
          </a:prstGeom>
          <a:noFill/>
          <a:ln w="1905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  <a:cs typeface="Times New Roman" charset="0"/>
              </a:rPr>
              <a:t>An Empty List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66BD05-BECD-43B6-A990-06E0D227E69B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Nodes in a list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7640638" cy="129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1600" smtClean="0"/>
              <a:t>Node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400" smtClean="0"/>
              <a:t>Data Value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400" smtClean="0"/>
              <a:t>Pointers to the previous and next element</a:t>
            </a:r>
          </a:p>
          <a:p>
            <a:pPr eaLnBrk="1" hangingPunct="1">
              <a:lnSpc>
                <a:spcPct val="90000"/>
              </a:lnSpc>
            </a:pPr>
            <a:r>
              <a:rPr lang="en-US" sz="1600" smtClean="0"/>
              <a:t>Defined within the List class, with limited scope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1400" smtClean="0"/>
              <a:t>	</a:t>
            </a:r>
            <a:endParaRPr lang="en-US" sz="1200" b="1" smtClean="0">
              <a:latin typeface="Courier New" pitchFamily="49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810000" y="2879725"/>
            <a:ext cx="838200" cy="1098550"/>
            <a:chOff x="3936" y="2160"/>
            <a:chExt cx="528" cy="692"/>
          </a:xfrm>
        </p:grpSpPr>
        <p:sp>
          <p:nvSpPr>
            <p:cNvPr id="17434" name="Text Box 5"/>
            <p:cNvSpPr txBox="1">
              <a:spLocks noChangeArrowheads="1"/>
            </p:cNvSpPr>
            <p:nvPr/>
          </p:nvSpPr>
          <p:spPr bwMode="auto">
            <a:xfrm>
              <a:off x="3950" y="2160"/>
              <a:ext cx="514" cy="6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 b="1">
                  <a:latin typeface="Arial" charset="0"/>
                </a:rPr>
                <a:t>data</a:t>
              </a:r>
            </a:p>
            <a:p>
              <a:pPr>
                <a:spcBef>
                  <a:spcPct val="50000"/>
                </a:spcBef>
              </a:pPr>
              <a:r>
                <a:rPr lang="en-US" sz="1600" b="1">
                  <a:latin typeface="Arial" charset="0"/>
                </a:rPr>
                <a:t>prev</a:t>
              </a:r>
            </a:p>
            <a:p>
              <a:pPr>
                <a:spcBef>
                  <a:spcPct val="50000"/>
                </a:spcBef>
              </a:pPr>
              <a:r>
                <a:rPr lang="en-US" sz="1600" b="1">
                  <a:latin typeface="Arial" charset="0"/>
                </a:rPr>
                <a:t>next</a:t>
              </a:r>
            </a:p>
          </p:txBody>
        </p:sp>
        <p:sp>
          <p:nvSpPr>
            <p:cNvPr id="17435" name="Line 6"/>
            <p:cNvSpPr>
              <a:spLocks noChangeShapeType="1"/>
            </p:cNvSpPr>
            <p:nvPr/>
          </p:nvSpPr>
          <p:spPr bwMode="auto">
            <a:xfrm>
              <a:off x="3936" y="2400"/>
              <a:ext cx="5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6" name="Line 7"/>
            <p:cNvSpPr>
              <a:spLocks noChangeShapeType="1"/>
            </p:cNvSpPr>
            <p:nvPr/>
          </p:nvSpPr>
          <p:spPr bwMode="auto">
            <a:xfrm>
              <a:off x="3936" y="2640"/>
              <a:ext cx="5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5641" name="Line 9"/>
          <p:cNvSpPr>
            <a:spLocks noChangeShapeType="1"/>
          </p:cNvSpPr>
          <p:nvPr/>
        </p:nvSpPr>
        <p:spPr bwMode="auto">
          <a:xfrm>
            <a:off x="4648200" y="3794125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4648200" y="2879725"/>
            <a:ext cx="1905000" cy="1098550"/>
            <a:chOff x="3360" y="2448"/>
            <a:chExt cx="1200" cy="692"/>
          </a:xfrm>
        </p:grpSpPr>
        <p:sp>
          <p:nvSpPr>
            <p:cNvPr id="17429" name="Text Box 11"/>
            <p:cNvSpPr txBox="1">
              <a:spLocks noChangeArrowheads="1"/>
            </p:cNvSpPr>
            <p:nvPr/>
          </p:nvSpPr>
          <p:spPr bwMode="auto">
            <a:xfrm>
              <a:off x="3710" y="2448"/>
              <a:ext cx="514" cy="692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 b="1">
                  <a:solidFill>
                    <a:srgbClr val="B2B2B2"/>
                  </a:solidFill>
                  <a:latin typeface="Arial" charset="0"/>
                </a:rPr>
                <a:t>data</a:t>
              </a:r>
            </a:p>
            <a:p>
              <a:pPr>
                <a:spcBef>
                  <a:spcPct val="50000"/>
                </a:spcBef>
              </a:pPr>
              <a:r>
                <a:rPr lang="en-US" sz="1600" b="1">
                  <a:solidFill>
                    <a:srgbClr val="B2B2B2"/>
                  </a:solidFill>
                  <a:latin typeface="Arial" charset="0"/>
                </a:rPr>
                <a:t>prev</a:t>
              </a:r>
            </a:p>
            <a:p>
              <a:pPr>
                <a:spcBef>
                  <a:spcPct val="50000"/>
                </a:spcBef>
              </a:pPr>
              <a:r>
                <a:rPr lang="en-US" sz="1600" b="1">
                  <a:solidFill>
                    <a:srgbClr val="B2B2B2"/>
                  </a:solidFill>
                  <a:latin typeface="Arial" charset="0"/>
                </a:rPr>
                <a:t>next</a:t>
              </a:r>
            </a:p>
          </p:txBody>
        </p:sp>
        <p:sp>
          <p:nvSpPr>
            <p:cNvPr id="17430" name="Line 12"/>
            <p:cNvSpPr>
              <a:spLocks noChangeShapeType="1"/>
            </p:cNvSpPr>
            <p:nvPr/>
          </p:nvSpPr>
          <p:spPr bwMode="auto">
            <a:xfrm>
              <a:off x="3696" y="2688"/>
              <a:ext cx="528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1" name="Line 13"/>
            <p:cNvSpPr>
              <a:spLocks noChangeShapeType="1"/>
            </p:cNvSpPr>
            <p:nvPr/>
          </p:nvSpPr>
          <p:spPr bwMode="auto">
            <a:xfrm>
              <a:off x="3696" y="2928"/>
              <a:ext cx="528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2" name="Line 14"/>
            <p:cNvSpPr>
              <a:spLocks noChangeShapeType="1"/>
            </p:cNvSpPr>
            <p:nvPr/>
          </p:nvSpPr>
          <p:spPr bwMode="auto">
            <a:xfrm flipH="1">
              <a:off x="3360" y="2784"/>
              <a:ext cx="336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3" name="Line 15"/>
            <p:cNvSpPr>
              <a:spLocks noChangeShapeType="1"/>
            </p:cNvSpPr>
            <p:nvPr/>
          </p:nvSpPr>
          <p:spPr bwMode="auto">
            <a:xfrm>
              <a:off x="4224" y="3024"/>
              <a:ext cx="336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5667" name="Line 35"/>
          <p:cNvSpPr>
            <a:spLocks noChangeShapeType="1"/>
          </p:cNvSpPr>
          <p:nvPr/>
        </p:nvSpPr>
        <p:spPr bwMode="auto">
          <a:xfrm flipH="1">
            <a:off x="3276600" y="3413125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1905000" y="2879725"/>
            <a:ext cx="1905000" cy="1098550"/>
            <a:chOff x="3360" y="2448"/>
            <a:chExt cx="1200" cy="692"/>
          </a:xfrm>
        </p:grpSpPr>
        <p:sp>
          <p:nvSpPr>
            <p:cNvPr id="17424" name="Text Box 37"/>
            <p:cNvSpPr txBox="1">
              <a:spLocks noChangeArrowheads="1"/>
            </p:cNvSpPr>
            <p:nvPr/>
          </p:nvSpPr>
          <p:spPr bwMode="auto">
            <a:xfrm>
              <a:off x="3710" y="2448"/>
              <a:ext cx="514" cy="692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 b="1">
                  <a:solidFill>
                    <a:srgbClr val="B2B2B2"/>
                  </a:solidFill>
                  <a:latin typeface="Arial" charset="0"/>
                </a:rPr>
                <a:t>data</a:t>
              </a:r>
            </a:p>
            <a:p>
              <a:pPr>
                <a:spcBef>
                  <a:spcPct val="50000"/>
                </a:spcBef>
              </a:pPr>
              <a:r>
                <a:rPr lang="en-US" sz="1600" b="1">
                  <a:solidFill>
                    <a:srgbClr val="B2B2B2"/>
                  </a:solidFill>
                  <a:latin typeface="Arial" charset="0"/>
                </a:rPr>
                <a:t>prev</a:t>
              </a:r>
            </a:p>
            <a:p>
              <a:pPr>
                <a:spcBef>
                  <a:spcPct val="50000"/>
                </a:spcBef>
              </a:pPr>
              <a:r>
                <a:rPr lang="en-US" sz="1600" b="1">
                  <a:solidFill>
                    <a:srgbClr val="B2B2B2"/>
                  </a:solidFill>
                  <a:latin typeface="Arial" charset="0"/>
                </a:rPr>
                <a:t>next</a:t>
              </a:r>
            </a:p>
          </p:txBody>
        </p:sp>
        <p:sp>
          <p:nvSpPr>
            <p:cNvPr id="17425" name="Line 38"/>
            <p:cNvSpPr>
              <a:spLocks noChangeShapeType="1"/>
            </p:cNvSpPr>
            <p:nvPr/>
          </p:nvSpPr>
          <p:spPr bwMode="auto">
            <a:xfrm>
              <a:off x="3696" y="2688"/>
              <a:ext cx="528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6" name="Line 39"/>
            <p:cNvSpPr>
              <a:spLocks noChangeShapeType="1"/>
            </p:cNvSpPr>
            <p:nvPr/>
          </p:nvSpPr>
          <p:spPr bwMode="auto">
            <a:xfrm>
              <a:off x="3696" y="2928"/>
              <a:ext cx="528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7" name="Line 40"/>
            <p:cNvSpPr>
              <a:spLocks noChangeShapeType="1"/>
            </p:cNvSpPr>
            <p:nvPr/>
          </p:nvSpPr>
          <p:spPr bwMode="auto">
            <a:xfrm flipH="1">
              <a:off x="3360" y="2784"/>
              <a:ext cx="336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8" name="Line 41"/>
            <p:cNvSpPr>
              <a:spLocks noChangeShapeType="1"/>
            </p:cNvSpPr>
            <p:nvPr/>
          </p:nvSpPr>
          <p:spPr bwMode="auto">
            <a:xfrm>
              <a:off x="4224" y="3024"/>
              <a:ext cx="336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42"/>
          <p:cNvGrpSpPr>
            <a:grpSpLocks/>
          </p:cNvGrpSpPr>
          <p:nvPr/>
        </p:nvGrpSpPr>
        <p:grpSpPr bwMode="auto">
          <a:xfrm>
            <a:off x="2971800" y="4022725"/>
            <a:ext cx="2949575" cy="1616075"/>
            <a:chOff x="3408" y="2880"/>
            <a:chExt cx="1858" cy="1018"/>
          </a:xfrm>
        </p:grpSpPr>
        <p:sp>
          <p:nvSpPr>
            <p:cNvPr id="17420" name="Text Box 43"/>
            <p:cNvSpPr txBox="1">
              <a:spLocks noChangeArrowheads="1"/>
            </p:cNvSpPr>
            <p:nvPr/>
          </p:nvSpPr>
          <p:spPr bwMode="auto">
            <a:xfrm>
              <a:off x="3984" y="3360"/>
              <a:ext cx="1282" cy="53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 b="1">
                  <a:latin typeface="Arial" charset="0"/>
                </a:rPr>
                <a:t>No need for contiguous memory allocation </a:t>
              </a:r>
            </a:p>
          </p:txBody>
        </p:sp>
        <p:sp>
          <p:nvSpPr>
            <p:cNvPr id="17421" name="Line 44"/>
            <p:cNvSpPr>
              <a:spLocks noChangeShapeType="1"/>
            </p:cNvSpPr>
            <p:nvPr/>
          </p:nvSpPr>
          <p:spPr bwMode="auto">
            <a:xfrm flipH="1" flipV="1">
              <a:off x="3408" y="2928"/>
              <a:ext cx="1104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2" name="Line 45"/>
            <p:cNvSpPr>
              <a:spLocks noChangeShapeType="1"/>
            </p:cNvSpPr>
            <p:nvPr/>
          </p:nvSpPr>
          <p:spPr bwMode="auto">
            <a:xfrm flipH="1" flipV="1">
              <a:off x="4272" y="2880"/>
              <a:ext cx="240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3" name="Line 46"/>
            <p:cNvSpPr>
              <a:spLocks noChangeShapeType="1"/>
            </p:cNvSpPr>
            <p:nvPr/>
          </p:nvSpPr>
          <p:spPr bwMode="auto">
            <a:xfrm flipV="1">
              <a:off x="4512" y="2880"/>
              <a:ext cx="576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25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325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5641" grpId="0" animBg="1"/>
      <p:bldP spid="32566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pPr marL="0" indent="0"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template &lt;</a:t>
            </a:r>
            <a:r>
              <a:rPr lang="en-US" sz="1400" dirty="0" err="1" smtClean="0">
                <a:solidFill>
                  <a:schemeClr val="tx1"/>
                </a:solidFill>
              </a:rPr>
              <a:t>typename</a:t>
            </a:r>
            <a:r>
              <a:rPr lang="en-US" sz="1400" dirty="0" smtClean="0">
                <a:solidFill>
                  <a:schemeClr val="tx1"/>
                </a:solidFill>
              </a:rPr>
              <a:t> Object&gt;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class List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{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  private:    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    </a:t>
            </a:r>
            <a:r>
              <a:rPr lang="en-US" sz="1400" dirty="0" err="1" smtClean="0">
                <a:solidFill>
                  <a:schemeClr val="tx1"/>
                </a:solidFill>
              </a:rPr>
              <a:t>struct</a:t>
            </a:r>
            <a:r>
              <a:rPr lang="en-US" sz="1400" dirty="0" smtClean="0">
                <a:solidFill>
                  <a:schemeClr val="tx1"/>
                </a:solidFill>
              </a:rPr>
              <a:t> Node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    {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        Object  data;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        Node   *</a:t>
            </a:r>
            <a:r>
              <a:rPr lang="en-US" sz="1400" dirty="0" err="1" smtClean="0">
                <a:solidFill>
                  <a:schemeClr val="tx1"/>
                </a:solidFill>
              </a:rPr>
              <a:t>prev</a:t>
            </a:r>
            <a:r>
              <a:rPr lang="en-US" sz="1400" dirty="0" smtClean="0">
                <a:solidFill>
                  <a:schemeClr val="tx1"/>
                </a:solidFill>
              </a:rPr>
              <a:t>;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        Node   *next;</a:t>
            </a:r>
          </a:p>
          <a:p>
            <a:pPr marL="0" indent="0">
              <a:buNone/>
            </a:pPr>
            <a:endParaRPr lang="en-US" sz="1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        Node( </a:t>
            </a:r>
            <a:r>
              <a:rPr lang="en-US" sz="1400" dirty="0" err="1" smtClean="0">
                <a:solidFill>
                  <a:srgbClr val="0000FF"/>
                </a:solidFill>
              </a:rPr>
              <a:t>const</a:t>
            </a:r>
            <a:r>
              <a:rPr lang="en-US" sz="1400" dirty="0" smtClean="0">
                <a:solidFill>
                  <a:srgbClr val="0000FF"/>
                </a:solidFill>
              </a:rPr>
              <a:t> Object &amp; d = Object{ }, </a:t>
            </a:r>
            <a:r>
              <a:rPr lang="en-US" sz="1400" dirty="0" smtClean="0">
                <a:solidFill>
                  <a:schemeClr val="tx1"/>
                </a:solidFill>
              </a:rPr>
              <a:t>Node * p = </a:t>
            </a:r>
            <a:r>
              <a:rPr lang="en-US" sz="1400" dirty="0" err="1" smtClean="0">
                <a:solidFill>
                  <a:schemeClr val="tx1"/>
                </a:solidFill>
              </a:rPr>
              <a:t>nullptr</a:t>
            </a:r>
            <a:r>
              <a:rPr lang="en-US" sz="1400" dirty="0" smtClean="0">
                <a:solidFill>
                  <a:schemeClr val="tx1"/>
                </a:solidFill>
              </a:rPr>
              <a:t>, Node * n = </a:t>
            </a:r>
            <a:r>
              <a:rPr lang="en-US" sz="1400" dirty="0" err="1" smtClean="0">
                <a:solidFill>
                  <a:schemeClr val="tx1"/>
                </a:solidFill>
              </a:rPr>
              <a:t>nullptr</a:t>
            </a:r>
            <a:r>
              <a:rPr lang="en-US" sz="1400" dirty="0" smtClean="0">
                <a:solidFill>
                  <a:schemeClr val="tx1"/>
                </a:solidFill>
              </a:rPr>
              <a:t> )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          : data{ d }, </a:t>
            </a:r>
            <a:r>
              <a:rPr lang="en-US" sz="1400" dirty="0" err="1" smtClean="0">
                <a:solidFill>
                  <a:schemeClr val="tx1"/>
                </a:solidFill>
              </a:rPr>
              <a:t>prev</a:t>
            </a:r>
            <a:r>
              <a:rPr lang="en-US" sz="1400" dirty="0" smtClean="0">
                <a:solidFill>
                  <a:schemeClr val="tx1"/>
                </a:solidFill>
              </a:rPr>
              <a:t>{ p }, next{ n } { }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        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        Node( </a:t>
            </a:r>
            <a:r>
              <a:rPr lang="en-US" sz="1400" dirty="0" smtClean="0">
                <a:solidFill>
                  <a:srgbClr val="0000FF"/>
                </a:solidFill>
              </a:rPr>
              <a:t>Object &amp;&amp; d</a:t>
            </a:r>
            <a:r>
              <a:rPr lang="en-US" sz="1400" dirty="0" smtClean="0">
                <a:solidFill>
                  <a:schemeClr val="tx1"/>
                </a:solidFill>
              </a:rPr>
              <a:t>, Node * p = </a:t>
            </a:r>
            <a:r>
              <a:rPr lang="en-US" sz="1400" dirty="0" err="1" smtClean="0">
                <a:solidFill>
                  <a:schemeClr val="tx1"/>
                </a:solidFill>
              </a:rPr>
              <a:t>nullptr</a:t>
            </a:r>
            <a:r>
              <a:rPr lang="en-US" sz="1400" dirty="0" smtClean="0">
                <a:solidFill>
                  <a:schemeClr val="tx1"/>
                </a:solidFill>
              </a:rPr>
              <a:t>, Node * n = </a:t>
            </a:r>
            <a:r>
              <a:rPr lang="en-US" sz="1400" dirty="0" err="1" smtClean="0">
                <a:solidFill>
                  <a:schemeClr val="tx1"/>
                </a:solidFill>
              </a:rPr>
              <a:t>nullptr</a:t>
            </a:r>
            <a:r>
              <a:rPr lang="en-US" sz="1400" dirty="0" smtClean="0">
                <a:solidFill>
                  <a:schemeClr val="tx1"/>
                </a:solidFill>
              </a:rPr>
              <a:t> )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          : data{ </a:t>
            </a:r>
            <a:r>
              <a:rPr lang="en-US" sz="1400" dirty="0" err="1" smtClean="0">
                <a:solidFill>
                  <a:schemeClr val="tx1"/>
                </a:solidFill>
              </a:rPr>
              <a:t>std</a:t>
            </a:r>
            <a:r>
              <a:rPr lang="en-US" sz="1400" dirty="0" smtClean="0">
                <a:solidFill>
                  <a:schemeClr val="tx1"/>
                </a:solidFill>
              </a:rPr>
              <a:t>::move( d ) }, </a:t>
            </a:r>
            <a:r>
              <a:rPr lang="en-US" sz="1400" dirty="0" err="1" smtClean="0">
                <a:solidFill>
                  <a:schemeClr val="tx1"/>
                </a:solidFill>
              </a:rPr>
              <a:t>prev</a:t>
            </a:r>
            <a:r>
              <a:rPr lang="en-US" sz="1400" dirty="0" smtClean="0">
                <a:solidFill>
                  <a:schemeClr val="tx1"/>
                </a:solidFill>
              </a:rPr>
              <a:t>{ p }, next{ n } { }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    };</a:t>
            </a:r>
          </a:p>
          <a:p>
            <a:pPr marL="0" indent="0">
              <a:buNone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3A0CC8-5AB7-46F3-BF03-9C984052C529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92766" y="304800"/>
            <a:ext cx="8991600" cy="762000"/>
          </a:xfrm>
        </p:spPr>
        <p:txBody>
          <a:bodyPr/>
          <a:lstStyle/>
          <a:p>
            <a:pPr eaLnBrk="1" hangingPunct="1"/>
            <a:r>
              <a:rPr lang="en-US" dirty="0" smtClean="0"/>
              <a:t>List Class (Part 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Class (Part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953000"/>
          </a:xfrm>
        </p:spPr>
        <p:txBody>
          <a:bodyPr/>
          <a:lstStyle/>
          <a:p>
            <a:pPr marL="0" indent="0"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public: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    class </a:t>
            </a:r>
            <a:r>
              <a:rPr lang="en-US" sz="1400" dirty="0" err="1" smtClean="0">
                <a:solidFill>
                  <a:schemeClr val="tx1"/>
                </a:solidFill>
              </a:rPr>
              <a:t>const_iterator</a:t>
            </a:r>
            <a:endParaRPr lang="en-US" sz="1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    {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      public: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	</a:t>
            </a:r>
            <a:r>
              <a:rPr lang="en-US" sz="1400" dirty="0" err="1" smtClean="0">
                <a:solidFill>
                  <a:schemeClr val="tx1"/>
                </a:solidFill>
              </a:rPr>
              <a:t>const_iterator</a:t>
            </a:r>
            <a:r>
              <a:rPr lang="en-US" sz="1400" dirty="0" smtClean="0">
                <a:solidFill>
                  <a:schemeClr val="tx1"/>
                </a:solidFill>
              </a:rPr>
              <a:t>( ) : current{ </a:t>
            </a:r>
            <a:r>
              <a:rPr lang="en-US" sz="1400" dirty="0" err="1" smtClean="0">
                <a:solidFill>
                  <a:schemeClr val="tx1"/>
                </a:solidFill>
              </a:rPr>
              <a:t>nullptr</a:t>
            </a:r>
            <a:r>
              <a:rPr lang="en-US" sz="1400" dirty="0" smtClean="0">
                <a:solidFill>
                  <a:schemeClr val="tx1"/>
                </a:solidFill>
              </a:rPr>
              <a:t> }	 // Public constructor for </a:t>
            </a:r>
            <a:r>
              <a:rPr lang="en-US" sz="1400" dirty="0" err="1" smtClean="0">
                <a:solidFill>
                  <a:schemeClr val="tx1"/>
                </a:solidFill>
              </a:rPr>
              <a:t>const_iterator</a:t>
            </a:r>
            <a:r>
              <a:rPr lang="en-US" sz="1400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          	{ }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	</a:t>
            </a:r>
            <a:r>
              <a:rPr lang="en-US" sz="1400" dirty="0" err="1" smtClean="0">
                <a:solidFill>
                  <a:schemeClr val="tx1"/>
                </a:solidFill>
              </a:rPr>
              <a:t>const</a:t>
            </a:r>
            <a:r>
              <a:rPr lang="en-US" sz="1400" dirty="0" smtClean="0">
                <a:solidFill>
                  <a:schemeClr val="tx1"/>
                </a:solidFill>
              </a:rPr>
              <a:t> Object &amp; operator* ( ) </a:t>
            </a:r>
            <a:r>
              <a:rPr lang="en-US" sz="1400" dirty="0" err="1" smtClean="0">
                <a:solidFill>
                  <a:schemeClr val="tx1"/>
                </a:solidFill>
              </a:rPr>
              <a:t>const</a:t>
            </a:r>
            <a:endParaRPr lang="en-US" sz="1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          	{ return retrieve( ); }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       	</a:t>
            </a:r>
            <a:r>
              <a:rPr lang="en-US" sz="1400" dirty="0" err="1" smtClean="0">
                <a:solidFill>
                  <a:schemeClr val="tx1"/>
                </a:solidFill>
              </a:rPr>
              <a:t>const_iterator</a:t>
            </a:r>
            <a:r>
              <a:rPr lang="en-US" sz="1400" dirty="0" smtClean="0">
                <a:solidFill>
                  <a:schemeClr val="tx1"/>
                </a:solidFill>
              </a:rPr>
              <a:t> &amp; operator++ ( )			// prefix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        	{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            		current = current-&gt;next;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            		return *this;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        	}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        	</a:t>
            </a:r>
            <a:r>
              <a:rPr lang="en-US" sz="1400" dirty="0" err="1" smtClean="0">
                <a:solidFill>
                  <a:schemeClr val="tx1"/>
                </a:solidFill>
              </a:rPr>
              <a:t>const_iterator</a:t>
            </a:r>
            <a:r>
              <a:rPr lang="en-US" sz="1400" dirty="0" smtClean="0">
                <a:solidFill>
                  <a:schemeClr val="tx1"/>
                </a:solidFill>
              </a:rPr>
              <a:t> operator++ </a:t>
            </a:r>
            <a:r>
              <a:rPr lang="en-US" sz="1400" dirty="0" smtClean="0">
                <a:solidFill>
                  <a:srgbClr val="0000FF"/>
                </a:solidFill>
              </a:rPr>
              <a:t>( </a:t>
            </a:r>
            <a:r>
              <a:rPr lang="en-US" sz="1400" dirty="0" err="1" smtClean="0">
                <a:solidFill>
                  <a:srgbClr val="0000FF"/>
                </a:solidFill>
              </a:rPr>
              <a:t>int</a:t>
            </a:r>
            <a:r>
              <a:rPr lang="en-US" sz="1400" dirty="0" smtClean="0">
                <a:solidFill>
                  <a:srgbClr val="0000FF"/>
                </a:solidFill>
              </a:rPr>
              <a:t> )</a:t>
            </a:r>
            <a:r>
              <a:rPr lang="en-US" sz="1400" dirty="0" smtClean="0">
                <a:solidFill>
                  <a:schemeClr val="tx1"/>
                </a:solidFill>
              </a:rPr>
              <a:t>			// postfix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        	{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            		</a:t>
            </a:r>
            <a:r>
              <a:rPr lang="en-US" sz="1400" dirty="0" err="1" smtClean="0">
                <a:solidFill>
                  <a:schemeClr val="tx1"/>
                </a:solidFill>
              </a:rPr>
              <a:t>const_iterator</a:t>
            </a:r>
            <a:r>
              <a:rPr lang="en-US" sz="1400" dirty="0" smtClean="0">
                <a:solidFill>
                  <a:schemeClr val="tx1"/>
                </a:solidFill>
              </a:rPr>
              <a:t> old = *this;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            		++( *this );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            		return old;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        	}</a:t>
            </a:r>
          </a:p>
          <a:p>
            <a:pPr marL="0" indent="0">
              <a:buNone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09878F-1F7A-4785-A001-FBC278EBF92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165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2B6B18-D86E-438E-A4CC-E1EF6252155A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Lists in Everyday Life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Shopping list</a:t>
            </a:r>
          </a:p>
          <a:p>
            <a:pPr eaLnBrk="1" hangingPunct="1"/>
            <a:r>
              <a:rPr lang="en-US" dirty="0" smtClean="0"/>
              <a:t>To-do list</a:t>
            </a:r>
          </a:p>
          <a:p>
            <a:pPr eaLnBrk="1" hangingPunct="1"/>
            <a:r>
              <a:rPr lang="en-US" dirty="0" smtClean="0"/>
              <a:t>Dave Letterman’s top 10 list</a:t>
            </a:r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List stored as a vector</a:t>
            </a:r>
          </a:p>
          <a:p>
            <a:pPr lvl="1" eaLnBrk="1" hangingPunct="1"/>
            <a:r>
              <a:rPr lang="en-US" dirty="0" smtClean="0"/>
              <a:t>What if you want to insert or delete an item?</a:t>
            </a:r>
          </a:p>
          <a:p>
            <a:pPr lvl="1" eaLnBrk="1" hangingPunct="1"/>
            <a:r>
              <a:rPr lang="en-US" dirty="0" smtClean="0"/>
              <a:t>How many elements you need to move? 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r>
              <a:rPr lang="en-US" dirty="0" smtClean="0"/>
              <a:t>List Class (Part 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772400" cy="5334000"/>
          </a:xfrm>
        </p:spPr>
        <p:txBody>
          <a:bodyPr/>
          <a:lstStyle/>
          <a:p>
            <a:pPr marL="0" indent="0"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 	</a:t>
            </a:r>
            <a:r>
              <a:rPr lang="en-US" sz="1200" b="1" dirty="0" err="1" smtClean="0">
                <a:solidFill>
                  <a:schemeClr val="tx1"/>
                </a:solidFill>
              </a:rPr>
              <a:t>const_iterator</a:t>
            </a:r>
            <a:r>
              <a:rPr lang="en-US" sz="1200" b="1" dirty="0" smtClean="0">
                <a:solidFill>
                  <a:schemeClr val="tx1"/>
                </a:solidFill>
              </a:rPr>
              <a:t> &amp; operator-- ( )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	{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    		current = current-&gt;</a:t>
            </a:r>
            <a:r>
              <a:rPr lang="en-US" sz="1200" b="1" dirty="0" err="1" smtClean="0">
                <a:solidFill>
                  <a:schemeClr val="tx1"/>
                </a:solidFill>
              </a:rPr>
              <a:t>prev</a:t>
            </a:r>
            <a:r>
              <a:rPr lang="en-US" sz="1200" b="1" dirty="0" smtClean="0">
                <a:solidFill>
                  <a:schemeClr val="tx1"/>
                </a:solidFill>
              </a:rPr>
              <a:t>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    		return *this;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	}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	</a:t>
            </a:r>
            <a:r>
              <a:rPr lang="en-US" sz="1200" b="1" dirty="0" err="1" smtClean="0">
                <a:solidFill>
                  <a:schemeClr val="tx1"/>
                </a:solidFill>
              </a:rPr>
              <a:t>const_iterator</a:t>
            </a:r>
            <a:r>
              <a:rPr lang="en-US" sz="1200" b="1" dirty="0" smtClean="0">
                <a:solidFill>
                  <a:schemeClr val="tx1"/>
                </a:solidFill>
              </a:rPr>
              <a:t> operator-- ( </a:t>
            </a:r>
            <a:r>
              <a:rPr lang="en-US" sz="1200" b="1" dirty="0" err="1" smtClean="0">
                <a:solidFill>
                  <a:schemeClr val="tx1"/>
                </a:solidFill>
              </a:rPr>
              <a:t>int</a:t>
            </a:r>
            <a:r>
              <a:rPr lang="en-US" sz="1200" b="1" dirty="0" smtClean="0">
                <a:solidFill>
                  <a:schemeClr val="tx1"/>
                </a:solidFill>
              </a:rPr>
              <a:t> )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	{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    		</a:t>
            </a:r>
            <a:r>
              <a:rPr lang="en-US" sz="1200" b="1" dirty="0" err="1" smtClean="0">
                <a:solidFill>
                  <a:schemeClr val="tx1"/>
                </a:solidFill>
              </a:rPr>
              <a:t>const_iterator</a:t>
            </a:r>
            <a:r>
              <a:rPr lang="en-US" sz="1200" b="1" dirty="0" smtClean="0">
                <a:solidFill>
                  <a:schemeClr val="tx1"/>
                </a:solidFill>
              </a:rPr>
              <a:t> old = *this;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    		--( *this );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    		return old;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	}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	</a:t>
            </a:r>
            <a:r>
              <a:rPr lang="en-US" sz="1200" b="1" dirty="0" err="1" smtClean="0">
                <a:solidFill>
                  <a:schemeClr val="tx1"/>
                </a:solidFill>
              </a:rPr>
              <a:t>bool</a:t>
            </a:r>
            <a:r>
              <a:rPr lang="en-US" sz="1200" b="1" dirty="0" smtClean="0">
                <a:solidFill>
                  <a:schemeClr val="tx1"/>
                </a:solidFill>
              </a:rPr>
              <a:t> operator== ( </a:t>
            </a:r>
            <a:r>
              <a:rPr lang="en-US" sz="1200" b="1" dirty="0" err="1" smtClean="0">
                <a:solidFill>
                  <a:schemeClr val="tx1"/>
                </a:solidFill>
              </a:rPr>
              <a:t>const</a:t>
            </a:r>
            <a:r>
              <a:rPr lang="en-US" sz="1200" b="1" dirty="0" smtClean="0">
                <a:solidFill>
                  <a:schemeClr val="tx1"/>
                </a:solidFill>
              </a:rPr>
              <a:t> </a:t>
            </a:r>
            <a:r>
              <a:rPr lang="en-US" sz="1200" b="1" dirty="0" err="1" smtClean="0">
                <a:solidFill>
                  <a:schemeClr val="tx1"/>
                </a:solidFill>
              </a:rPr>
              <a:t>const_iterator</a:t>
            </a:r>
            <a:r>
              <a:rPr lang="en-US" sz="1200" b="1" dirty="0" smtClean="0">
                <a:solidFill>
                  <a:schemeClr val="tx1"/>
                </a:solidFill>
              </a:rPr>
              <a:t> &amp; </a:t>
            </a:r>
            <a:r>
              <a:rPr lang="en-US" sz="1200" b="1" dirty="0" err="1" smtClean="0">
                <a:solidFill>
                  <a:schemeClr val="tx1"/>
                </a:solidFill>
              </a:rPr>
              <a:t>rhs</a:t>
            </a:r>
            <a:r>
              <a:rPr lang="en-US" sz="1200" b="1" dirty="0" smtClean="0">
                <a:solidFill>
                  <a:schemeClr val="tx1"/>
                </a:solidFill>
              </a:rPr>
              <a:t> ) </a:t>
            </a:r>
            <a:r>
              <a:rPr lang="en-US" sz="1200" b="1" dirty="0" err="1" smtClean="0">
                <a:solidFill>
                  <a:schemeClr val="tx1"/>
                </a:solidFill>
              </a:rPr>
              <a:t>const</a:t>
            </a:r>
            <a:endParaRPr lang="en-US" sz="12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  	      { return current == </a:t>
            </a:r>
            <a:r>
              <a:rPr lang="en-US" sz="1200" b="1" dirty="0" err="1" smtClean="0">
                <a:solidFill>
                  <a:schemeClr val="tx1"/>
                </a:solidFill>
              </a:rPr>
              <a:t>rhs.current</a:t>
            </a:r>
            <a:r>
              <a:rPr lang="en-US" sz="1200" b="1" dirty="0" smtClean="0">
                <a:solidFill>
                  <a:schemeClr val="tx1"/>
                </a:solidFill>
              </a:rPr>
              <a:t>; }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	</a:t>
            </a:r>
            <a:r>
              <a:rPr lang="en-US" sz="1200" b="1" dirty="0" err="1" smtClean="0">
                <a:solidFill>
                  <a:schemeClr val="tx1"/>
                </a:solidFill>
              </a:rPr>
              <a:t>bool</a:t>
            </a:r>
            <a:r>
              <a:rPr lang="en-US" sz="1200" b="1" dirty="0" smtClean="0">
                <a:solidFill>
                  <a:schemeClr val="tx1"/>
                </a:solidFill>
              </a:rPr>
              <a:t> operator!= ( </a:t>
            </a:r>
            <a:r>
              <a:rPr lang="en-US" sz="1200" b="1" dirty="0" err="1" smtClean="0">
                <a:solidFill>
                  <a:schemeClr val="tx1"/>
                </a:solidFill>
              </a:rPr>
              <a:t>const</a:t>
            </a:r>
            <a:r>
              <a:rPr lang="en-US" sz="1200" b="1" dirty="0" smtClean="0">
                <a:solidFill>
                  <a:schemeClr val="tx1"/>
                </a:solidFill>
              </a:rPr>
              <a:t> </a:t>
            </a:r>
            <a:r>
              <a:rPr lang="en-US" sz="1200" b="1" dirty="0" err="1" smtClean="0">
                <a:solidFill>
                  <a:schemeClr val="tx1"/>
                </a:solidFill>
              </a:rPr>
              <a:t>const_iterator</a:t>
            </a:r>
            <a:r>
              <a:rPr lang="en-US" sz="1200" b="1" dirty="0" smtClean="0">
                <a:solidFill>
                  <a:schemeClr val="tx1"/>
                </a:solidFill>
              </a:rPr>
              <a:t> &amp; </a:t>
            </a:r>
            <a:r>
              <a:rPr lang="en-US" sz="1200" b="1" dirty="0" err="1" smtClean="0">
                <a:solidFill>
                  <a:schemeClr val="tx1"/>
                </a:solidFill>
              </a:rPr>
              <a:t>rhs</a:t>
            </a:r>
            <a:r>
              <a:rPr lang="en-US" sz="1200" b="1" dirty="0" smtClean="0">
                <a:solidFill>
                  <a:schemeClr val="tx1"/>
                </a:solidFill>
              </a:rPr>
              <a:t> ) </a:t>
            </a:r>
            <a:r>
              <a:rPr lang="en-US" sz="1200" b="1" dirty="0" err="1" smtClean="0">
                <a:solidFill>
                  <a:schemeClr val="tx1"/>
                </a:solidFill>
              </a:rPr>
              <a:t>const</a:t>
            </a:r>
            <a:endParaRPr lang="en-US" sz="12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  	      { return !( *this == </a:t>
            </a:r>
            <a:r>
              <a:rPr lang="en-US" sz="1200" b="1" dirty="0" err="1" smtClean="0">
                <a:solidFill>
                  <a:schemeClr val="tx1"/>
                </a:solidFill>
              </a:rPr>
              <a:t>rhs</a:t>
            </a:r>
            <a:r>
              <a:rPr lang="en-US" sz="1200" b="1" dirty="0" smtClean="0">
                <a:solidFill>
                  <a:schemeClr val="tx1"/>
                </a:solidFill>
              </a:rPr>
              <a:t> ); }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protected: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	Node *current;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	Object &amp; retrieve( ) </a:t>
            </a:r>
            <a:r>
              <a:rPr lang="en-US" sz="1200" b="1" dirty="0" err="1" smtClean="0">
                <a:solidFill>
                  <a:schemeClr val="tx1"/>
                </a:solidFill>
              </a:rPr>
              <a:t>const</a:t>
            </a:r>
            <a:endParaRPr lang="en-US" sz="12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	</a:t>
            </a:r>
            <a:r>
              <a:rPr lang="en-US" sz="1200" b="1" dirty="0" smtClean="0">
                <a:solidFill>
                  <a:schemeClr val="tx1"/>
                </a:solidFill>
              </a:rPr>
              <a:t>      { return current-&gt;data; }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	</a:t>
            </a:r>
            <a:r>
              <a:rPr lang="en-US" sz="1200" b="1" dirty="0" err="1" smtClean="0">
                <a:solidFill>
                  <a:schemeClr val="tx1"/>
                </a:solidFill>
              </a:rPr>
              <a:t>const_iterator</a:t>
            </a:r>
            <a:r>
              <a:rPr lang="en-US" sz="1200" b="1" dirty="0" smtClean="0">
                <a:solidFill>
                  <a:schemeClr val="tx1"/>
                </a:solidFill>
              </a:rPr>
              <a:t>( Node *p ) :  current{ p }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  	      { }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        	friend class List&lt;Object&gt;;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};</a:t>
            </a:r>
          </a:p>
          <a:p>
            <a:pPr marL="0" indent="0">
              <a:buNone/>
            </a:pP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09878F-1F7A-4785-A001-FBC278EBF92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73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r>
              <a:rPr lang="en-US" dirty="0" smtClean="0"/>
              <a:t>List Class (Part 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772400" cy="5334000"/>
          </a:xfrm>
        </p:spPr>
        <p:txBody>
          <a:bodyPr/>
          <a:lstStyle/>
          <a:p>
            <a:pPr marL="0" indent="0">
              <a:buNone/>
            </a:pP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b="1" dirty="0" smtClean="0">
                <a:solidFill>
                  <a:schemeClr val="tx1"/>
                </a:solidFill>
              </a:rPr>
              <a:t>class iterator : public </a:t>
            </a:r>
            <a:r>
              <a:rPr lang="en-US" sz="1200" b="1" dirty="0" err="1" smtClean="0">
                <a:solidFill>
                  <a:schemeClr val="tx1"/>
                </a:solidFill>
              </a:rPr>
              <a:t>const_iterator</a:t>
            </a:r>
            <a:endParaRPr lang="en-US" sz="12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{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public: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	iterator( ) { }</a:t>
            </a:r>
          </a:p>
          <a:p>
            <a:pPr marL="0" indent="0">
              <a:buNone/>
            </a:pPr>
            <a:endParaRPr lang="en-US" sz="12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	Object &amp; operator* ( )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  	    { return </a:t>
            </a:r>
            <a:r>
              <a:rPr lang="en-US" sz="1200" b="1" dirty="0" err="1" smtClean="0">
                <a:solidFill>
                  <a:schemeClr val="tx1"/>
                </a:solidFill>
              </a:rPr>
              <a:t>const_iterator</a:t>
            </a:r>
            <a:r>
              <a:rPr lang="en-US" sz="1200" b="1" dirty="0" smtClean="0">
                <a:solidFill>
                  <a:schemeClr val="tx1"/>
                </a:solidFill>
              </a:rPr>
              <a:t>::retrieve( ); }</a:t>
            </a:r>
          </a:p>
          <a:p>
            <a:pPr marL="0" indent="0">
              <a:buNone/>
            </a:pPr>
            <a:endParaRPr lang="en-US" sz="12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	</a:t>
            </a:r>
            <a:r>
              <a:rPr lang="en-US" sz="1200" b="1" dirty="0" err="1" smtClean="0">
                <a:solidFill>
                  <a:schemeClr val="tx1"/>
                </a:solidFill>
              </a:rPr>
              <a:t>const</a:t>
            </a:r>
            <a:r>
              <a:rPr lang="en-US" sz="1200" b="1" dirty="0" smtClean="0">
                <a:solidFill>
                  <a:schemeClr val="tx1"/>
                </a:solidFill>
              </a:rPr>
              <a:t> Object &amp; operator* ( ) </a:t>
            </a:r>
            <a:r>
              <a:rPr lang="en-US" sz="1200" b="1" dirty="0" err="1" smtClean="0">
                <a:solidFill>
                  <a:schemeClr val="tx1"/>
                </a:solidFill>
              </a:rPr>
              <a:t>const</a:t>
            </a:r>
            <a:endParaRPr lang="en-US" sz="12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  	    { return </a:t>
            </a:r>
            <a:r>
              <a:rPr lang="en-US" sz="1200" b="1" dirty="0" err="1" smtClean="0">
                <a:solidFill>
                  <a:schemeClr val="tx1"/>
                </a:solidFill>
              </a:rPr>
              <a:t>const_iterator</a:t>
            </a:r>
            <a:r>
              <a:rPr lang="en-US" sz="1200" b="1" dirty="0" smtClean="0">
                <a:solidFill>
                  <a:schemeClr val="tx1"/>
                </a:solidFill>
              </a:rPr>
              <a:t>::operator*( ); }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	iterator &amp; operator++ ( )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	{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    		this-&gt;current = this-&gt;current-&gt;next;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    		return *this;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	}</a:t>
            </a:r>
          </a:p>
          <a:p>
            <a:pPr marL="0" indent="0">
              <a:buNone/>
            </a:pPr>
            <a:endParaRPr lang="en-US" sz="12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	iterator operator++ ( </a:t>
            </a:r>
            <a:r>
              <a:rPr lang="en-US" sz="1200" b="1" dirty="0" err="1" smtClean="0">
                <a:solidFill>
                  <a:schemeClr val="tx1"/>
                </a:solidFill>
              </a:rPr>
              <a:t>int</a:t>
            </a:r>
            <a:r>
              <a:rPr lang="en-US" sz="1200" b="1" dirty="0" smtClean="0">
                <a:solidFill>
                  <a:schemeClr val="tx1"/>
                </a:solidFill>
              </a:rPr>
              <a:t> )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	{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    		iterator old = *this;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    		++( *this );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    		return old;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	</a:t>
            </a:r>
            <a:r>
              <a:rPr lang="en-US" sz="1200" b="1" dirty="0" smtClean="0">
                <a:solidFill>
                  <a:schemeClr val="tx1"/>
                </a:solidFill>
              </a:rPr>
              <a:t>}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09878F-1F7A-4785-A001-FBC278EBF92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6172200" y="4343400"/>
            <a:ext cx="2057400" cy="13208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2000" dirty="0">
                <a:latin typeface="Arial" charset="0"/>
                <a:cs typeface="Times New Roman" charset="0"/>
              </a:rPr>
              <a:t>Why do we </a:t>
            </a:r>
          </a:p>
          <a:p>
            <a:pPr eaLnBrk="1" hangingPunct="1"/>
            <a:r>
              <a:rPr lang="en-US" sz="2000" dirty="0">
                <a:latin typeface="Arial" charset="0"/>
                <a:cs typeface="Times New Roman" charset="0"/>
              </a:rPr>
              <a:t>override the </a:t>
            </a:r>
          </a:p>
          <a:p>
            <a:pPr eaLnBrk="1" hangingPunct="1"/>
            <a:r>
              <a:rPr lang="en-US" sz="2000" dirty="0">
                <a:latin typeface="Arial" charset="0"/>
                <a:cs typeface="Times New Roman" charset="0"/>
              </a:rPr>
              <a:t>parent’s ++</a:t>
            </a:r>
          </a:p>
          <a:p>
            <a:pPr eaLnBrk="1" hangingPunct="1"/>
            <a:r>
              <a:rPr lang="en-US" sz="2000" dirty="0">
                <a:latin typeface="Arial" charset="0"/>
                <a:cs typeface="Times New Roman" charset="0"/>
              </a:rPr>
              <a:t>implementation?</a:t>
            </a: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6248400" y="1879600"/>
            <a:ext cx="2057400" cy="13208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2000">
                <a:latin typeface="Arial" charset="0"/>
                <a:cs typeface="Times New Roman" charset="0"/>
              </a:rPr>
              <a:t>Why do we </a:t>
            </a:r>
          </a:p>
          <a:p>
            <a:pPr eaLnBrk="1" hangingPunct="1"/>
            <a:r>
              <a:rPr lang="en-US" sz="2000">
                <a:latin typeface="Arial" charset="0"/>
                <a:cs typeface="Times New Roman" charset="0"/>
              </a:rPr>
              <a:t>override the </a:t>
            </a:r>
          </a:p>
          <a:p>
            <a:pPr eaLnBrk="1" hangingPunct="1"/>
            <a:r>
              <a:rPr lang="en-US" sz="2000">
                <a:latin typeface="Arial" charset="0"/>
                <a:cs typeface="Times New Roman" charset="0"/>
              </a:rPr>
              <a:t>parent’s *</a:t>
            </a:r>
          </a:p>
          <a:p>
            <a:pPr eaLnBrk="1" hangingPunct="1"/>
            <a:r>
              <a:rPr lang="en-US" sz="2000">
                <a:latin typeface="Arial" charset="0"/>
                <a:cs typeface="Times New Roman" charset="0"/>
              </a:rPr>
              <a:t>implementation?</a:t>
            </a:r>
          </a:p>
        </p:txBody>
      </p:sp>
    </p:spTree>
    <p:extLst>
      <p:ext uri="{BB962C8B-B14F-4D97-AF65-F5344CB8AC3E}">
        <p14:creationId xmlns:p14="http://schemas.microsoft.com/office/powerpoint/2010/main" val="35034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r>
              <a:rPr lang="en-US" dirty="0" smtClean="0"/>
              <a:t>List Class (Part 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772400" cy="5334000"/>
          </a:xfrm>
        </p:spPr>
        <p:txBody>
          <a:bodyPr/>
          <a:lstStyle/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	iterator &amp; operator-- ( )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	{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    		this-&gt;current = this-&gt;current-&gt;</a:t>
            </a:r>
            <a:r>
              <a:rPr lang="en-US" sz="1200" b="1" dirty="0" err="1" smtClean="0">
                <a:solidFill>
                  <a:schemeClr val="tx1"/>
                </a:solidFill>
              </a:rPr>
              <a:t>prev</a:t>
            </a:r>
            <a:r>
              <a:rPr lang="en-US" sz="1200" b="1" dirty="0" smtClean="0">
                <a:solidFill>
                  <a:schemeClr val="tx1"/>
                </a:solidFill>
              </a:rPr>
              <a:t>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    		return *this;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	}</a:t>
            </a:r>
          </a:p>
          <a:p>
            <a:pPr marL="0" indent="0">
              <a:buNone/>
            </a:pPr>
            <a:endParaRPr lang="en-US" sz="12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	iterator operator-- ( </a:t>
            </a:r>
            <a:r>
              <a:rPr lang="en-US" sz="1200" b="1" dirty="0" err="1" smtClean="0">
                <a:solidFill>
                  <a:schemeClr val="tx1"/>
                </a:solidFill>
              </a:rPr>
              <a:t>int</a:t>
            </a:r>
            <a:r>
              <a:rPr lang="en-US" sz="1200" b="1" dirty="0" smtClean="0">
                <a:solidFill>
                  <a:schemeClr val="tx1"/>
                </a:solidFill>
              </a:rPr>
              <a:t> )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	{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    		iterator old = *this;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    		--( *this );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    		return old;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	}</a:t>
            </a:r>
          </a:p>
          <a:p>
            <a:pPr marL="0" indent="0">
              <a:buNone/>
            </a:pPr>
            <a:endParaRPr lang="en-US" sz="12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protected: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	iterator( Node *p ) : </a:t>
            </a:r>
            <a:r>
              <a:rPr lang="en-US" sz="1200" b="1" dirty="0" err="1" smtClean="0">
                <a:solidFill>
                  <a:schemeClr val="tx1"/>
                </a:solidFill>
              </a:rPr>
              <a:t>const_iterator</a:t>
            </a:r>
            <a:r>
              <a:rPr lang="en-US" sz="1200" b="1" dirty="0" smtClean="0">
                <a:solidFill>
                  <a:schemeClr val="tx1"/>
                </a:solidFill>
              </a:rPr>
              <a:t>{ p }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  	   { }</a:t>
            </a:r>
          </a:p>
          <a:p>
            <a:pPr marL="0" indent="0">
              <a:buNone/>
            </a:pPr>
            <a:endParaRPr lang="en-US" sz="12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	friend class List&lt;Object&gt;;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};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09878F-1F7A-4785-A001-FBC278EBF921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r>
              <a:rPr lang="en-US" dirty="0" smtClean="0"/>
              <a:t>List Class (Part 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772400" cy="5334000"/>
          </a:xfrm>
        </p:spPr>
        <p:txBody>
          <a:bodyPr/>
          <a:lstStyle/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public: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List( )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{ </a:t>
            </a:r>
            <a:r>
              <a:rPr lang="en-US" sz="1200" b="1" dirty="0" err="1" smtClean="0">
                <a:solidFill>
                  <a:schemeClr val="tx1"/>
                </a:solidFill>
              </a:rPr>
              <a:t>init</a:t>
            </a:r>
            <a:r>
              <a:rPr lang="en-US" sz="1200" b="1" dirty="0" smtClean="0">
                <a:solidFill>
                  <a:schemeClr val="tx1"/>
                </a:solidFill>
              </a:rPr>
              <a:t>( ); }</a:t>
            </a:r>
          </a:p>
          <a:p>
            <a:pPr marL="0" indent="0">
              <a:buNone/>
            </a:pPr>
            <a:endParaRPr lang="en-US" sz="12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~List( )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{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clear( );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delete head;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delete tail;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}</a:t>
            </a:r>
          </a:p>
          <a:p>
            <a:pPr marL="0" indent="0">
              <a:buNone/>
            </a:pPr>
            <a:endParaRPr lang="en-US" sz="12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List( </a:t>
            </a:r>
            <a:r>
              <a:rPr lang="en-US" sz="1200" b="1" dirty="0" err="1" smtClean="0">
                <a:solidFill>
                  <a:schemeClr val="tx1"/>
                </a:solidFill>
              </a:rPr>
              <a:t>const</a:t>
            </a:r>
            <a:r>
              <a:rPr lang="en-US" sz="1200" b="1" dirty="0" smtClean="0">
                <a:solidFill>
                  <a:schemeClr val="tx1"/>
                </a:solidFill>
              </a:rPr>
              <a:t> List &amp; </a:t>
            </a:r>
            <a:r>
              <a:rPr lang="en-US" sz="1200" b="1" dirty="0" err="1" smtClean="0">
                <a:solidFill>
                  <a:schemeClr val="tx1"/>
                </a:solidFill>
              </a:rPr>
              <a:t>rhs</a:t>
            </a:r>
            <a:r>
              <a:rPr lang="en-US" sz="1200" b="1" dirty="0" smtClean="0">
                <a:solidFill>
                  <a:schemeClr val="tx1"/>
                </a:solidFill>
              </a:rPr>
              <a:t> )			// copy constructor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{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</a:t>
            </a:r>
            <a:r>
              <a:rPr lang="en-US" sz="1200" b="1" dirty="0" err="1" smtClean="0">
                <a:solidFill>
                  <a:schemeClr val="tx1"/>
                </a:solidFill>
              </a:rPr>
              <a:t>init</a:t>
            </a:r>
            <a:r>
              <a:rPr lang="en-US" sz="1200" b="1" dirty="0" smtClean="0">
                <a:solidFill>
                  <a:schemeClr val="tx1"/>
                </a:solidFill>
              </a:rPr>
              <a:t>( );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for( auto &amp; x : </a:t>
            </a:r>
            <a:r>
              <a:rPr lang="en-US" sz="1200" b="1" dirty="0" err="1" smtClean="0">
                <a:solidFill>
                  <a:schemeClr val="tx1"/>
                </a:solidFill>
              </a:rPr>
              <a:t>rhs</a:t>
            </a:r>
            <a:r>
              <a:rPr lang="en-US" sz="1200" b="1" dirty="0" smtClean="0">
                <a:solidFill>
                  <a:schemeClr val="tx1"/>
                </a:solidFill>
              </a:rPr>
              <a:t> )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    </a:t>
            </a:r>
            <a:r>
              <a:rPr lang="en-US" sz="1200" b="1" dirty="0" err="1" smtClean="0">
                <a:solidFill>
                  <a:schemeClr val="tx1"/>
                </a:solidFill>
              </a:rPr>
              <a:t>push_back</a:t>
            </a:r>
            <a:r>
              <a:rPr lang="en-US" sz="1200" b="1" dirty="0" smtClean="0">
                <a:solidFill>
                  <a:schemeClr val="tx1"/>
                </a:solidFill>
              </a:rPr>
              <a:t>( x );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}</a:t>
            </a:r>
          </a:p>
          <a:p>
            <a:pPr marL="0" indent="0">
              <a:buNone/>
            </a:pPr>
            <a:endParaRPr lang="en-US" sz="12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List &amp; operator= ( </a:t>
            </a:r>
            <a:r>
              <a:rPr lang="en-US" sz="1200" b="1" dirty="0" err="1" smtClean="0">
                <a:solidFill>
                  <a:schemeClr val="tx1"/>
                </a:solidFill>
              </a:rPr>
              <a:t>const</a:t>
            </a:r>
            <a:r>
              <a:rPr lang="en-US" sz="1200" b="1" dirty="0" smtClean="0">
                <a:solidFill>
                  <a:schemeClr val="tx1"/>
                </a:solidFill>
              </a:rPr>
              <a:t> List &amp; </a:t>
            </a:r>
            <a:r>
              <a:rPr lang="en-US" sz="1200" b="1" dirty="0" err="1" smtClean="0">
                <a:solidFill>
                  <a:schemeClr val="tx1"/>
                </a:solidFill>
              </a:rPr>
              <a:t>rhs</a:t>
            </a:r>
            <a:r>
              <a:rPr lang="en-US" sz="1200" b="1" dirty="0" smtClean="0">
                <a:solidFill>
                  <a:schemeClr val="tx1"/>
                </a:solidFill>
              </a:rPr>
              <a:t> )		// copy assignment operator=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{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List copy = </a:t>
            </a:r>
            <a:r>
              <a:rPr lang="en-US" sz="1200" b="1" dirty="0" err="1" smtClean="0">
                <a:solidFill>
                  <a:schemeClr val="tx1"/>
                </a:solidFill>
              </a:rPr>
              <a:t>rhs</a:t>
            </a:r>
            <a:r>
              <a:rPr lang="en-US" sz="1200" b="1" dirty="0" smtClean="0">
                <a:solidFill>
                  <a:schemeClr val="tx1"/>
                </a:solidFill>
              </a:rPr>
              <a:t>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</a:t>
            </a:r>
            <a:r>
              <a:rPr lang="en-US" sz="1200" b="1" dirty="0" err="1" smtClean="0">
                <a:solidFill>
                  <a:schemeClr val="tx1"/>
                </a:solidFill>
              </a:rPr>
              <a:t>std</a:t>
            </a:r>
            <a:r>
              <a:rPr lang="en-US" sz="1200" b="1" dirty="0" smtClean="0">
                <a:solidFill>
                  <a:schemeClr val="tx1"/>
                </a:solidFill>
              </a:rPr>
              <a:t>::swap( *this, copy );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return *this;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}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09878F-1F7A-4785-A001-FBC278EBF921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53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r>
              <a:rPr lang="en-US" dirty="0" smtClean="0"/>
              <a:t>List Class (Part 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772400" cy="5334000"/>
          </a:xfrm>
        </p:spPr>
        <p:txBody>
          <a:bodyPr/>
          <a:lstStyle/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List( List &amp;&amp; </a:t>
            </a:r>
            <a:r>
              <a:rPr lang="en-US" sz="1200" b="1" dirty="0" err="1" smtClean="0">
                <a:solidFill>
                  <a:schemeClr val="tx1"/>
                </a:solidFill>
              </a:rPr>
              <a:t>rhs</a:t>
            </a:r>
            <a:r>
              <a:rPr lang="en-US" sz="1200" b="1" dirty="0" smtClean="0">
                <a:solidFill>
                  <a:schemeClr val="tx1"/>
                </a:solidFill>
              </a:rPr>
              <a:t> )				// move constructor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: </a:t>
            </a:r>
            <a:r>
              <a:rPr lang="en-US" sz="1200" b="1" dirty="0" err="1" smtClean="0">
                <a:solidFill>
                  <a:schemeClr val="tx1"/>
                </a:solidFill>
              </a:rPr>
              <a:t>theSize</a:t>
            </a:r>
            <a:r>
              <a:rPr lang="en-US" sz="1200" b="1" dirty="0" smtClean="0">
                <a:solidFill>
                  <a:schemeClr val="tx1"/>
                </a:solidFill>
              </a:rPr>
              <a:t>{ </a:t>
            </a:r>
            <a:r>
              <a:rPr lang="en-US" sz="1200" b="1" dirty="0" err="1" smtClean="0">
                <a:solidFill>
                  <a:schemeClr val="tx1"/>
                </a:solidFill>
              </a:rPr>
              <a:t>rhs.theSize</a:t>
            </a:r>
            <a:r>
              <a:rPr lang="en-US" sz="1200" b="1" dirty="0" smtClean="0">
                <a:solidFill>
                  <a:schemeClr val="tx1"/>
                </a:solidFill>
              </a:rPr>
              <a:t> }, head{ </a:t>
            </a:r>
            <a:r>
              <a:rPr lang="en-US" sz="1200" b="1" dirty="0" err="1" smtClean="0">
                <a:solidFill>
                  <a:schemeClr val="tx1"/>
                </a:solidFill>
              </a:rPr>
              <a:t>rhs.head</a:t>
            </a:r>
            <a:r>
              <a:rPr lang="en-US" sz="1200" b="1" dirty="0" smtClean="0">
                <a:solidFill>
                  <a:schemeClr val="tx1"/>
                </a:solidFill>
              </a:rPr>
              <a:t> }, tail{ </a:t>
            </a:r>
            <a:r>
              <a:rPr lang="en-US" sz="1200" b="1" dirty="0" err="1" smtClean="0">
                <a:solidFill>
                  <a:schemeClr val="tx1"/>
                </a:solidFill>
              </a:rPr>
              <a:t>rhs.tail</a:t>
            </a:r>
            <a:r>
              <a:rPr lang="en-US" sz="1200" b="1" dirty="0" smtClean="0">
                <a:solidFill>
                  <a:schemeClr val="tx1"/>
                </a:solidFill>
              </a:rPr>
              <a:t> }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{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</a:t>
            </a:r>
            <a:r>
              <a:rPr lang="en-US" sz="1200" b="1" dirty="0" err="1" smtClean="0">
                <a:solidFill>
                  <a:schemeClr val="tx1"/>
                </a:solidFill>
              </a:rPr>
              <a:t>rhs.theSize</a:t>
            </a:r>
            <a:r>
              <a:rPr lang="en-US" sz="1200" b="1" dirty="0" smtClean="0">
                <a:solidFill>
                  <a:schemeClr val="tx1"/>
                </a:solidFill>
              </a:rPr>
              <a:t> = 0;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</a:t>
            </a:r>
            <a:r>
              <a:rPr lang="en-US" sz="1200" b="1" dirty="0" err="1" smtClean="0">
                <a:solidFill>
                  <a:schemeClr val="tx1"/>
                </a:solidFill>
              </a:rPr>
              <a:t>rhs.head</a:t>
            </a:r>
            <a:r>
              <a:rPr lang="en-US" sz="1200" b="1" dirty="0" smtClean="0">
                <a:solidFill>
                  <a:schemeClr val="tx1"/>
                </a:solidFill>
              </a:rPr>
              <a:t> = </a:t>
            </a:r>
            <a:r>
              <a:rPr lang="en-US" sz="1200" b="1" dirty="0" err="1" smtClean="0">
                <a:solidFill>
                  <a:schemeClr val="tx1"/>
                </a:solidFill>
              </a:rPr>
              <a:t>nullptr</a:t>
            </a:r>
            <a:r>
              <a:rPr lang="en-US" sz="1200" b="1" dirty="0" smtClean="0">
                <a:solidFill>
                  <a:schemeClr val="tx1"/>
                </a:solidFill>
              </a:rPr>
              <a:t>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</a:t>
            </a:r>
            <a:r>
              <a:rPr lang="en-US" sz="1200" b="1" dirty="0" err="1" smtClean="0">
                <a:solidFill>
                  <a:schemeClr val="tx1"/>
                </a:solidFill>
              </a:rPr>
              <a:t>rhs.tail</a:t>
            </a:r>
            <a:r>
              <a:rPr lang="en-US" sz="1200" b="1" dirty="0" smtClean="0">
                <a:solidFill>
                  <a:schemeClr val="tx1"/>
                </a:solidFill>
              </a:rPr>
              <a:t> = </a:t>
            </a:r>
            <a:r>
              <a:rPr lang="en-US" sz="1200" b="1" dirty="0" err="1" smtClean="0">
                <a:solidFill>
                  <a:schemeClr val="tx1"/>
                </a:solidFill>
              </a:rPr>
              <a:t>nullptr</a:t>
            </a:r>
            <a:r>
              <a:rPr lang="en-US" sz="1200" b="1" dirty="0" smtClean="0">
                <a:solidFill>
                  <a:schemeClr val="tx1"/>
                </a:solidFill>
              </a:rPr>
              <a:t>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}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List &amp; operator= ( List &amp;&amp; </a:t>
            </a:r>
            <a:r>
              <a:rPr lang="en-US" sz="1200" b="1" dirty="0" err="1" smtClean="0">
                <a:solidFill>
                  <a:schemeClr val="tx1"/>
                </a:solidFill>
              </a:rPr>
              <a:t>rhs</a:t>
            </a:r>
            <a:r>
              <a:rPr lang="en-US" sz="1200" b="1" dirty="0" smtClean="0">
                <a:solidFill>
                  <a:schemeClr val="tx1"/>
                </a:solidFill>
              </a:rPr>
              <a:t> )			// move assignment operator=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{    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</a:t>
            </a:r>
            <a:r>
              <a:rPr lang="en-US" sz="1200" b="1" dirty="0" err="1" smtClean="0">
                <a:solidFill>
                  <a:schemeClr val="tx1"/>
                </a:solidFill>
              </a:rPr>
              <a:t>std</a:t>
            </a:r>
            <a:r>
              <a:rPr lang="en-US" sz="1200" b="1" dirty="0" smtClean="0">
                <a:solidFill>
                  <a:schemeClr val="tx1"/>
                </a:solidFill>
              </a:rPr>
              <a:t>::swap( </a:t>
            </a:r>
            <a:r>
              <a:rPr lang="en-US" sz="1200" b="1" dirty="0" err="1" smtClean="0">
                <a:solidFill>
                  <a:schemeClr val="tx1"/>
                </a:solidFill>
              </a:rPr>
              <a:t>theSize</a:t>
            </a:r>
            <a:r>
              <a:rPr lang="en-US" sz="1200" b="1" dirty="0" smtClean="0">
                <a:solidFill>
                  <a:schemeClr val="tx1"/>
                </a:solidFill>
              </a:rPr>
              <a:t>, </a:t>
            </a:r>
            <a:r>
              <a:rPr lang="en-US" sz="1200" b="1" dirty="0" err="1" smtClean="0">
                <a:solidFill>
                  <a:schemeClr val="tx1"/>
                </a:solidFill>
              </a:rPr>
              <a:t>rhs.theSize</a:t>
            </a:r>
            <a:r>
              <a:rPr lang="en-US" sz="1200" b="1" dirty="0" smtClean="0">
                <a:solidFill>
                  <a:schemeClr val="tx1"/>
                </a:solidFill>
              </a:rPr>
              <a:t> );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</a:t>
            </a:r>
            <a:r>
              <a:rPr lang="en-US" sz="1200" b="1" dirty="0" err="1" smtClean="0">
                <a:solidFill>
                  <a:schemeClr val="tx1"/>
                </a:solidFill>
              </a:rPr>
              <a:t>std</a:t>
            </a:r>
            <a:r>
              <a:rPr lang="en-US" sz="1200" b="1" dirty="0" smtClean="0">
                <a:solidFill>
                  <a:schemeClr val="tx1"/>
                </a:solidFill>
              </a:rPr>
              <a:t>::swap( head, </a:t>
            </a:r>
            <a:r>
              <a:rPr lang="en-US" sz="1200" b="1" dirty="0" err="1" smtClean="0">
                <a:solidFill>
                  <a:schemeClr val="tx1"/>
                </a:solidFill>
              </a:rPr>
              <a:t>rhs.head</a:t>
            </a:r>
            <a:r>
              <a:rPr lang="en-US" sz="1200" b="1" dirty="0" smtClean="0">
                <a:solidFill>
                  <a:schemeClr val="tx1"/>
                </a:solidFill>
              </a:rPr>
              <a:t> );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</a:t>
            </a:r>
            <a:r>
              <a:rPr lang="en-US" sz="1200" b="1" dirty="0" err="1" smtClean="0">
                <a:solidFill>
                  <a:schemeClr val="tx1"/>
                </a:solidFill>
              </a:rPr>
              <a:t>std</a:t>
            </a:r>
            <a:r>
              <a:rPr lang="en-US" sz="1200" b="1" dirty="0" smtClean="0">
                <a:solidFill>
                  <a:schemeClr val="tx1"/>
                </a:solidFill>
              </a:rPr>
              <a:t>::swap( tail, </a:t>
            </a:r>
            <a:r>
              <a:rPr lang="en-US" sz="1200" b="1" dirty="0" err="1" smtClean="0">
                <a:solidFill>
                  <a:schemeClr val="tx1"/>
                </a:solidFill>
              </a:rPr>
              <a:t>rhs.tail</a:t>
            </a:r>
            <a:r>
              <a:rPr lang="en-US" sz="1200" b="1" dirty="0" smtClean="0">
                <a:solidFill>
                  <a:schemeClr val="tx1"/>
                </a:solidFill>
              </a:rPr>
              <a:t> );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return *this;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}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iterator begin( )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{ return iterator( head-&gt;next ); }</a:t>
            </a:r>
          </a:p>
          <a:p>
            <a:pPr marL="0" indent="0">
              <a:buNone/>
            </a:pPr>
            <a:endParaRPr lang="en-US" sz="12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</a:t>
            </a:r>
            <a:r>
              <a:rPr lang="en-US" sz="1200" b="1" dirty="0" err="1" smtClean="0">
                <a:solidFill>
                  <a:schemeClr val="tx1"/>
                </a:solidFill>
              </a:rPr>
              <a:t>const_iterator</a:t>
            </a:r>
            <a:r>
              <a:rPr lang="en-US" sz="1200" b="1" dirty="0" smtClean="0">
                <a:solidFill>
                  <a:schemeClr val="tx1"/>
                </a:solidFill>
              </a:rPr>
              <a:t> begin( ) </a:t>
            </a:r>
            <a:r>
              <a:rPr lang="en-US" sz="1200" b="1" dirty="0" err="1" smtClean="0">
                <a:solidFill>
                  <a:schemeClr val="tx1"/>
                </a:solidFill>
              </a:rPr>
              <a:t>const</a:t>
            </a:r>
            <a:endParaRPr lang="en-US" sz="12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{ return </a:t>
            </a:r>
            <a:r>
              <a:rPr lang="en-US" sz="1200" b="1" dirty="0" err="1" smtClean="0">
                <a:solidFill>
                  <a:schemeClr val="tx1"/>
                </a:solidFill>
              </a:rPr>
              <a:t>const_iterator</a:t>
            </a:r>
            <a:r>
              <a:rPr lang="en-US" sz="1200" b="1" dirty="0" smtClean="0">
                <a:solidFill>
                  <a:schemeClr val="tx1"/>
                </a:solidFill>
              </a:rPr>
              <a:t>( head-&gt;next ); }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09878F-1F7A-4785-A001-FBC278EBF921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53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r>
              <a:rPr lang="en-US" dirty="0" smtClean="0"/>
              <a:t>List Class (Part 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772400" cy="5334000"/>
          </a:xfrm>
        </p:spPr>
        <p:txBody>
          <a:bodyPr/>
          <a:lstStyle/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iterator end( )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{ return iterator( tail ); }</a:t>
            </a:r>
          </a:p>
          <a:p>
            <a:pPr marL="0" indent="0">
              <a:buNone/>
            </a:pPr>
            <a:endParaRPr lang="en-US" sz="12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</a:t>
            </a:r>
            <a:r>
              <a:rPr lang="en-US" sz="1200" b="1" dirty="0" err="1" smtClean="0">
                <a:solidFill>
                  <a:schemeClr val="tx1"/>
                </a:solidFill>
              </a:rPr>
              <a:t>const_iterator</a:t>
            </a:r>
            <a:r>
              <a:rPr lang="en-US" sz="1200" b="1" dirty="0" smtClean="0">
                <a:solidFill>
                  <a:schemeClr val="tx1"/>
                </a:solidFill>
              </a:rPr>
              <a:t> end( ) </a:t>
            </a:r>
            <a:r>
              <a:rPr lang="en-US" sz="1200" b="1" dirty="0" err="1" smtClean="0">
                <a:solidFill>
                  <a:schemeClr val="tx1"/>
                </a:solidFill>
              </a:rPr>
              <a:t>const</a:t>
            </a:r>
            <a:endParaRPr lang="en-US" sz="12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{ return </a:t>
            </a:r>
            <a:r>
              <a:rPr lang="en-US" sz="1200" b="1" dirty="0" err="1" smtClean="0">
                <a:solidFill>
                  <a:schemeClr val="tx1"/>
                </a:solidFill>
              </a:rPr>
              <a:t>const_iterator</a:t>
            </a:r>
            <a:r>
              <a:rPr lang="en-US" sz="1200" b="1" dirty="0" smtClean="0">
                <a:solidFill>
                  <a:schemeClr val="tx1"/>
                </a:solidFill>
              </a:rPr>
              <a:t>( tail ); }</a:t>
            </a:r>
          </a:p>
          <a:p>
            <a:pPr marL="0" indent="0">
              <a:buNone/>
            </a:pPr>
            <a:endParaRPr lang="en-US" sz="12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</a:t>
            </a:r>
            <a:r>
              <a:rPr lang="en-US" sz="1200" b="1" dirty="0" err="1" smtClean="0">
                <a:solidFill>
                  <a:schemeClr val="tx1"/>
                </a:solidFill>
              </a:rPr>
              <a:t>int</a:t>
            </a:r>
            <a:r>
              <a:rPr lang="en-US" sz="1200" b="1" dirty="0" smtClean="0">
                <a:solidFill>
                  <a:schemeClr val="tx1"/>
                </a:solidFill>
              </a:rPr>
              <a:t> size( ) </a:t>
            </a:r>
            <a:r>
              <a:rPr lang="en-US" sz="1200" b="1" dirty="0" err="1" smtClean="0">
                <a:solidFill>
                  <a:schemeClr val="tx1"/>
                </a:solidFill>
              </a:rPr>
              <a:t>const</a:t>
            </a:r>
            <a:endParaRPr lang="en-US" sz="12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{ return </a:t>
            </a:r>
            <a:r>
              <a:rPr lang="en-US" sz="1200" b="1" dirty="0" err="1" smtClean="0">
                <a:solidFill>
                  <a:schemeClr val="tx1"/>
                </a:solidFill>
              </a:rPr>
              <a:t>theSize</a:t>
            </a:r>
            <a:r>
              <a:rPr lang="en-US" sz="1200" b="1" dirty="0" smtClean="0">
                <a:solidFill>
                  <a:schemeClr val="tx1"/>
                </a:solidFill>
              </a:rPr>
              <a:t>; }</a:t>
            </a:r>
          </a:p>
          <a:p>
            <a:pPr marL="0" indent="0">
              <a:buNone/>
            </a:pPr>
            <a:endParaRPr lang="en-US" sz="12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</a:t>
            </a:r>
            <a:r>
              <a:rPr lang="en-US" sz="1200" b="1" dirty="0" err="1" smtClean="0">
                <a:solidFill>
                  <a:schemeClr val="tx1"/>
                </a:solidFill>
              </a:rPr>
              <a:t>bool</a:t>
            </a:r>
            <a:r>
              <a:rPr lang="en-US" sz="1200" b="1" dirty="0" smtClean="0">
                <a:solidFill>
                  <a:schemeClr val="tx1"/>
                </a:solidFill>
              </a:rPr>
              <a:t> empty( ) </a:t>
            </a:r>
            <a:r>
              <a:rPr lang="en-US" sz="1200" b="1" dirty="0" err="1" smtClean="0">
                <a:solidFill>
                  <a:schemeClr val="tx1"/>
                </a:solidFill>
              </a:rPr>
              <a:t>const</a:t>
            </a:r>
            <a:endParaRPr lang="en-US" sz="12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{ return size( ) == 0; }</a:t>
            </a:r>
          </a:p>
          <a:p>
            <a:pPr marL="0" indent="0">
              <a:buNone/>
            </a:pPr>
            <a:endParaRPr lang="en-US" sz="12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void clear( )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{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while( !empty( ) )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    </a:t>
            </a:r>
            <a:r>
              <a:rPr lang="en-US" sz="1200" b="1" dirty="0" err="1" smtClean="0">
                <a:solidFill>
                  <a:schemeClr val="tx1"/>
                </a:solidFill>
              </a:rPr>
              <a:t>pop_front</a:t>
            </a:r>
            <a:r>
              <a:rPr lang="en-US" sz="1200" b="1" dirty="0" smtClean="0">
                <a:solidFill>
                  <a:schemeClr val="tx1"/>
                </a:solidFill>
              </a:rPr>
              <a:t>( );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}</a:t>
            </a:r>
          </a:p>
          <a:p>
            <a:pPr marL="0" indent="0">
              <a:buNone/>
            </a:pPr>
            <a:endParaRPr lang="en-US" sz="12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Object &amp; front( )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{ return *begin( ); }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</a:t>
            </a:r>
            <a:r>
              <a:rPr lang="en-US" sz="1200" b="1" dirty="0" err="1" smtClean="0">
                <a:solidFill>
                  <a:schemeClr val="tx1"/>
                </a:solidFill>
              </a:rPr>
              <a:t>const</a:t>
            </a:r>
            <a:r>
              <a:rPr lang="en-US" sz="1200" b="1" dirty="0" smtClean="0">
                <a:solidFill>
                  <a:schemeClr val="tx1"/>
                </a:solidFill>
              </a:rPr>
              <a:t> Object &amp; front( ) </a:t>
            </a:r>
            <a:r>
              <a:rPr lang="en-US" sz="1200" b="1" dirty="0" err="1" smtClean="0">
                <a:solidFill>
                  <a:schemeClr val="tx1"/>
                </a:solidFill>
              </a:rPr>
              <a:t>const</a:t>
            </a:r>
            <a:endParaRPr lang="en-US" sz="12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{ return *begin( ); 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09878F-1F7A-4785-A001-FBC278EBF921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74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r>
              <a:rPr lang="en-US" dirty="0" smtClean="0"/>
              <a:t>List Class (Part 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772400" cy="5334000"/>
          </a:xfrm>
        </p:spPr>
        <p:txBody>
          <a:bodyPr/>
          <a:lstStyle/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Object &amp; back( )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{ return *--end( ); }</a:t>
            </a:r>
          </a:p>
          <a:p>
            <a:pPr marL="0" indent="0">
              <a:buNone/>
            </a:pPr>
            <a:endParaRPr lang="en-US" sz="12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</a:t>
            </a:r>
            <a:r>
              <a:rPr lang="en-US" sz="1200" b="1" dirty="0" err="1" smtClean="0">
                <a:solidFill>
                  <a:schemeClr val="tx1"/>
                </a:solidFill>
              </a:rPr>
              <a:t>const</a:t>
            </a:r>
            <a:r>
              <a:rPr lang="en-US" sz="1200" b="1" dirty="0" smtClean="0">
                <a:solidFill>
                  <a:schemeClr val="tx1"/>
                </a:solidFill>
              </a:rPr>
              <a:t> Object &amp; back( ) </a:t>
            </a:r>
            <a:r>
              <a:rPr lang="en-US" sz="1200" b="1" dirty="0" err="1" smtClean="0">
                <a:solidFill>
                  <a:schemeClr val="tx1"/>
                </a:solidFill>
              </a:rPr>
              <a:t>const</a:t>
            </a:r>
            <a:endParaRPr lang="en-US" sz="12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{ return *--end( ); }</a:t>
            </a:r>
          </a:p>
          <a:p>
            <a:pPr marL="0" indent="0">
              <a:buNone/>
            </a:pPr>
            <a:endParaRPr lang="en-US" sz="12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void </a:t>
            </a:r>
            <a:r>
              <a:rPr lang="en-US" sz="1200" b="1" dirty="0" err="1" smtClean="0">
                <a:solidFill>
                  <a:schemeClr val="tx1"/>
                </a:solidFill>
              </a:rPr>
              <a:t>push_front</a:t>
            </a:r>
            <a:r>
              <a:rPr lang="en-US" sz="1200" b="1" dirty="0" smtClean="0">
                <a:solidFill>
                  <a:schemeClr val="tx1"/>
                </a:solidFill>
              </a:rPr>
              <a:t>( </a:t>
            </a:r>
            <a:r>
              <a:rPr lang="en-US" sz="1200" b="1" dirty="0" err="1" smtClean="0">
                <a:solidFill>
                  <a:schemeClr val="tx1"/>
                </a:solidFill>
              </a:rPr>
              <a:t>const</a:t>
            </a:r>
            <a:r>
              <a:rPr lang="en-US" sz="1200" b="1" dirty="0" smtClean="0">
                <a:solidFill>
                  <a:schemeClr val="tx1"/>
                </a:solidFill>
              </a:rPr>
              <a:t> Object &amp; x )		// copy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{ insert( begin( ), x ); }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void </a:t>
            </a:r>
            <a:r>
              <a:rPr lang="en-US" sz="1200" b="1" dirty="0" err="1" smtClean="0">
                <a:solidFill>
                  <a:schemeClr val="tx1"/>
                </a:solidFill>
              </a:rPr>
              <a:t>push_back</a:t>
            </a:r>
            <a:r>
              <a:rPr lang="en-US" sz="1200" b="1" dirty="0" smtClean="0">
                <a:solidFill>
                  <a:schemeClr val="tx1"/>
                </a:solidFill>
              </a:rPr>
              <a:t>( </a:t>
            </a:r>
            <a:r>
              <a:rPr lang="en-US" sz="1200" b="1" dirty="0" err="1" smtClean="0">
                <a:solidFill>
                  <a:schemeClr val="tx1"/>
                </a:solidFill>
              </a:rPr>
              <a:t>const</a:t>
            </a:r>
            <a:r>
              <a:rPr lang="en-US" sz="1200" b="1" dirty="0" smtClean="0">
                <a:solidFill>
                  <a:schemeClr val="tx1"/>
                </a:solidFill>
              </a:rPr>
              <a:t> Object &amp; x )		// copy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{ insert( end( ), x ); }</a:t>
            </a:r>
          </a:p>
          <a:p>
            <a:pPr marL="0" indent="0">
              <a:buNone/>
            </a:pPr>
            <a:endParaRPr lang="en-US" sz="12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void </a:t>
            </a:r>
            <a:r>
              <a:rPr lang="en-US" sz="1200" b="1" dirty="0" err="1" smtClean="0">
                <a:solidFill>
                  <a:schemeClr val="tx1"/>
                </a:solidFill>
              </a:rPr>
              <a:t>push_front</a:t>
            </a:r>
            <a:r>
              <a:rPr lang="en-US" sz="1200" b="1" dirty="0" smtClean="0">
                <a:solidFill>
                  <a:schemeClr val="tx1"/>
                </a:solidFill>
              </a:rPr>
              <a:t>( Object &amp;&amp; x )		// move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{ insert( begin( ), </a:t>
            </a:r>
            <a:r>
              <a:rPr lang="en-US" sz="1200" b="1" dirty="0" err="1" smtClean="0">
                <a:solidFill>
                  <a:schemeClr val="tx1"/>
                </a:solidFill>
              </a:rPr>
              <a:t>std</a:t>
            </a:r>
            <a:r>
              <a:rPr lang="en-US" sz="1200" b="1" dirty="0" smtClean="0">
                <a:solidFill>
                  <a:schemeClr val="tx1"/>
                </a:solidFill>
              </a:rPr>
              <a:t>::move( x ) ); }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void </a:t>
            </a:r>
            <a:r>
              <a:rPr lang="en-US" sz="1200" b="1" dirty="0" err="1" smtClean="0">
                <a:solidFill>
                  <a:schemeClr val="tx1"/>
                </a:solidFill>
              </a:rPr>
              <a:t>push_back</a:t>
            </a:r>
            <a:r>
              <a:rPr lang="en-US" sz="1200" b="1" dirty="0" smtClean="0">
                <a:solidFill>
                  <a:schemeClr val="tx1"/>
                </a:solidFill>
              </a:rPr>
              <a:t>( Object &amp;&amp; x )		// move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{ insert( end( ), </a:t>
            </a:r>
            <a:r>
              <a:rPr lang="en-US" sz="1200" b="1" dirty="0" err="1" smtClean="0">
                <a:solidFill>
                  <a:schemeClr val="tx1"/>
                </a:solidFill>
              </a:rPr>
              <a:t>std</a:t>
            </a:r>
            <a:r>
              <a:rPr lang="en-US" sz="1200" b="1" dirty="0" smtClean="0">
                <a:solidFill>
                  <a:schemeClr val="tx1"/>
                </a:solidFill>
              </a:rPr>
              <a:t>::move( x ) ); }</a:t>
            </a:r>
          </a:p>
          <a:p>
            <a:pPr marL="0" indent="0">
              <a:buNone/>
            </a:pPr>
            <a:endParaRPr lang="en-US" sz="12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void </a:t>
            </a:r>
            <a:r>
              <a:rPr lang="en-US" sz="1200" b="1" dirty="0" err="1" smtClean="0">
                <a:solidFill>
                  <a:schemeClr val="tx1"/>
                </a:solidFill>
              </a:rPr>
              <a:t>pop_front</a:t>
            </a:r>
            <a:r>
              <a:rPr lang="en-US" sz="1200" b="1" dirty="0" smtClean="0">
                <a:solidFill>
                  <a:schemeClr val="tx1"/>
                </a:solidFill>
              </a:rPr>
              <a:t>( )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{ erase( begin( ) ); }</a:t>
            </a:r>
          </a:p>
          <a:p>
            <a:pPr marL="0" indent="0">
              <a:buNone/>
            </a:pPr>
            <a:endParaRPr lang="en-US" sz="12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void </a:t>
            </a:r>
            <a:r>
              <a:rPr lang="en-US" sz="1200" b="1" dirty="0" err="1" smtClean="0">
                <a:solidFill>
                  <a:schemeClr val="tx1"/>
                </a:solidFill>
              </a:rPr>
              <a:t>pop_back</a:t>
            </a:r>
            <a:r>
              <a:rPr lang="en-US" sz="1200" b="1" dirty="0" smtClean="0">
                <a:solidFill>
                  <a:schemeClr val="tx1"/>
                </a:solidFill>
              </a:rPr>
              <a:t>( )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{ erase( --end( ) ); }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09878F-1F7A-4785-A001-FBC278EBF921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85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r>
              <a:rPr lang="en-US" dirty="0" smtClean="0"/>
              <a:t>List Class (Part 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772400" cy="2971800"/>
          </a:xfrm>
        </p:spPr>
        <p:txBody>
          <a:bodyPr/>
          <a:lstStyle/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iterator insert( iterator </a:t>
            </a:r>
            <a:r>
              <a:rPr lang="en-US" sz="1200" b="1" dirty="0" err="1" smtClean="0">
                <a:solidFill>
                  <a:schemeClr val="tx1"/>
                </a:solidFill>
              </a:rPr>
              <a:t>itr</a:t>
            </a:r>
            <a:r>
              <a:rPr lang="en-US" sz="1200" b="1" dirty="0" smtClean="0">
                <a:solidFill>
                  <a:schemeClr val="tx1"/>
                </a:solidFill>
              </a:rPr>
              <a:t>, </a:t>
            </a:r>
            <a:r>
              <a:rPr lang="en-US" sz="1200" b="1" dirty="0" err="1" smtClean="0">
                <a:solidFill>
                  <a:srgbClr val="0000FF"/>
                </a:solidFill>
              </a:rPr>
              <a:t>const</a:t>
            </a:r>
            <a:r>
              <a:rPr lang="en-US" sz="1200" b="1" dirty="0" smtClean="0">
                <a:solidFill>
                  <a:srgbClr val="0000FF"/>
                </a:solidFill>
              </a:rPr>
              <a:t> Object &amp; x </a:t>
            </a:r>
            <a:r>
              <a:rPr lang="en-US" sz="1200" b="1" dirty="0" smtClean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{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Node *p = </a:t>
            </a:r>
            <a:r>
              <a:rPr lang="en-US" sz="1200" b="1" dirty="0" err="1" smtClean="0">
                <a:solidFill>
                  <a:schemeClr val="tx1"/>
                </a:solidFill>
              </a:rPr>
              <a:t>itr.current</a:t>
            </a:r>
            <a:r>
              <a:rPr lang="en-US" sz="1200" b="1" dirty="0" smtClean="0">
                <a:solidFill>
                  <a:schemeClr val="tx1"/>
                </a:solidFill>
              </a:rPr>
              <a:t>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++</a:t>
            </a:r>
            <a:r>
              <a:rPr lang="en-US" sz="1200" b="1" dirty="0" err="1" smtClean="0">
                <a:solidFill>
                  <a:schemeClr val="tx1"/>
                </a:solidFill>
              </a:rPr>
              <a:t>theSize</a:t>
            </a:r>
            <a:r>
              <a:rPr lang="en-US" sz="1200" b="1" dirty="0" smtClean="0">
                <a:solidFill>
                  <a:schemeClr val="tx1"/>
                </a:solidFill>
              </a:rPr>
              <a:t>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return iterator( p-&gt;</a:t>
            </a:r>
            <a:r>
              <a:rPr lang="en-US" sz="1200" b="1" dirty="0" err="1" smtClean="0">
                <a:solidFill>
                  <a:schemeClr val="tx1"/>
                </a:solidFill>
              </a:rPr>
              <a:t>prev</a:t>
            </a:r>
            <a:r>
              <a:rPr lang="en-US" sz="1200" b="1" dirty="0" smtClean="0">
                <a:solidFill>
                  <a:schemeClr val="tx1"/>
                </a:solidFill>
              </a:rPr>
              <a:t> = p-&gt;</a:t>
            </a:r>
            <a:r>
              <a:rPr lang="en-US" sz="1200" b="1" dirty="0" err="1" smtClean="0">
                <a:solidFill>
                  <a:schemeClr val="tx1"/>
                </a:solidFill>
              </a:rPr>
              <a:t>prev</a:t>
            </a:r>
            <a:r>
              <a:rPr lang="en-US" sz="1200" b="1" dirty="0" smtClean="0">
                <a:solidFill>
                  <a:schemeClr val="tx1"/>
                </a:solidFill>
              </a:rPr>
              <a:t>-&gt;next = new Node{ x, p-&gt;</a:t>
            </a:r>
            <a:r>
              <a:rPr lang="en-US" sz="1200" b="1" dirty="0" err="1" smtClean="0">
                <a:solidFill>
                  <a:schemeClr val="tx1"/>
                </a:solidFill>
              </a:rPr>
              <a:t>prev</a:t>
            </a:r>
            <a:r>
              <a:rPr lang="en-US" sz="1200" b="1" dirty="0" smtClean="0">
                <a:solidFill>
                  <a:schemeClr val="tx1"/>
                </a:solidFill>
              </a:rPr>
              <a:t>, p } );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}</a:t>
            </a:r>
          </a:p>
          <a:p>
            <a:pPr marL="0" indent="0">
              <a:buNone/>
            </a:pPr>
            <a:endParaRPr lang="en-US" sz="12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iterator insert( iterator </a:t>
            </a:r>
            <a:r>
              <a:rPr lang="en-US" sz="1200" b="1" dirty="0" err="1" smtClean="0">
                <a:solidFill>
                  <a:schemeClr val="tx1"/>
                </a:solidFill>
              </a:rPr>
              <a:t>itr</a:t>
            </a:r>
            <a:r>
              <a:rPr lang="en-US" sz="1200" b="1" dirty="0" smtClean="0">
                <a:solidFill>
                  <a:schemeClr val="tx1"/>
                </a:solidFill>
              </a:rPr>
              <a:t>, </a:t>
            </a:r>
            <a:r>
              <a:rPr lang="en-US" sz="1200" b="1" dirty="0" smtClean="0">
                <a:solidFill>
                  <a:srgbClr val="0000FF"/>
                </a:solidFill>
              </a:rPr>
              <a:t>Object &amp;&amp; x </a:t>
            </a:r>
            <a:r>
              <a:rPr lang="en-US" sz="1200" b="1" dirty="0" smtClean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{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Node *p = </a:t>
            </a:r>
            <a:r>
              <a:rPr lang="en-US" sz="1200" b="1" dirty="0" err="1" smtClean="0">
                <a:solidFill>
                  <a:schemeClr val="tx1"/>
                </a:solidFill>
              </a:rPr>
              <a:t>itr.current</a:t>
            </a:r>
            <a:r>
              <a:rPr lang="en-US" sz="1200" b="1" dirty="0" smtClean="0">
                <a:solidFill>
                  <a:schemeClr val="tx1"/>
                </a:solidFill>
              </a:rPr>
              <a:t>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++</a:t>
            </a:r>
            <a:r>
              <a:rPr lang="en-US" sz="1200" b="1" dirty="0" err="1" smtClean="0">
                <a:solidFill>
                  <a:schemeClr val="tx1"/>
                </a:solidFill>
              </a:rPr>
              <a:t>theSize</a:t>
            </a:r>
            <a:r>
              <a:rPr lang="en-US" sz="1200" b="1" dirty="0" smtClean="0">
                <a:solidFill>
                  <a:schemeClr val="tx1"/>
                </a:solidFill>
              </a:rPr>
              <a:t>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return iterator( p-&gt;</a:t>
            </a:r>
            <a:r>
              <a:rPr lang="en-US" sz="1200" b="1" dirty="0" err="1" smtClean="0">
                <a:solidFill>
                  <a:schemeClr val="tx1"/>
                </a:solidFill>
              </a:rPr>
              <a:t>prev</a:t>
            </a:r>
            <a:r>
              <a:rPr lang="en-US" sz="1200" b="1" dirty="0" smtClean="0">
                <a:solidFill>
                  <a:schemeClr val="tx1"/>
                </a:solidFill>
              </a:rPr>
              <a:t> = p-&gt;</a:t>
            </a:r>
            <a:r>
              <a:rPr lang="en-US" sz="1200" b="1" dirty="0" err="1" smtClean="0">
                <a:solidFill>
                  <a:schemeClr val="tx1"/>
                </a:solidFill>
              </a:rPr>
              <a:t>prev</a:t>
            </a:r>
            <a:r>
              <a:rPr lang="en-US" sz="1200" b="1" dirty="0" smtClean="0">
                <a:solidFill>
                  <a:schemeClr val="tx1"/>
                </a:solidFill>
              </a:rPr>
              <a:t>-&gt;next = new Node{ </a:t>
            </a:r>
            <a:r>
              <a:rPr lang="en-US" sz="1200" b="1" dirty="0" err="1" smtClean="0">
                <a:solidFill>
                  <a:schemeClr val="tx1"/>
                </a:solidFill>
              </a:rPr>
              <a:t>std</a:t>
            </a:r>
            <a:r>
              <a:rPr lang="en-US" sz="1200" b="1" dirty="0" smtClean="0">
                <a:solidFill>
                  <a:schemeClr val="tx1"/>
                </a:solidFill>
              </a:rPr>
              <a:t>::move( x ), p-&gt;</a:t>
            </a:r>
            <a:r>
              <a:rPr lang="en-US" sz="1200" b="1" dirty="0" err="1" smtClean="0">
                <a:solidFill>
                  <a:schemeClr val="tx1"/>
                </a:solidFill>
              </a:rPr>
              <a:t>prev</a:t>
            </a:r>
            <a:r>
              <a:rPr lang="en-US" sz="1200" b="1" dirty="0" smtClean="0">
                <a:solidFill>
                  <a:schemeClr val="tx1"/>
                </a:solidFill>
              </a:rPr>
              <a:t>, p } );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}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09878F-1F7A-4785-A001-FBC278EBF921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pic>
        <p:nvPicPr>
          <p:cNvPr id="5" name="Picture 6" descr="fig03_1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" y="4211637"/>
            <a:ext cx="8534400" cy="18081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5994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r>
              <a:rPr lang="en-US" dirty="0" smtClean="0"/>
              <a:t>List Class (Part 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772400" cy="5334000"/>
          </a:xfrm>
        </p:spPr>
        <p:txBody>
          <a:bodyPr/>
          <a:lstStyle/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iterator erase( iterator </a:t>
            </a:r>
            <a:r>
              <a:rPr lang="en-US" sz="1200" b="1" dirty="0" err="1" smtClean="0">
                <a:solidFill>
                  <a:schemeClr val="tx1"/>
                </a:solidFill>
              </a:rPr>
              <a:t>itr</a:t>
            </a:r>
            <a:r>
              <a:rPr lang="en-US" sz="1200" b="1" dirty="0" smtClean="0">
                <a:solidFill>
                  <a:schemeClr val="tx1"/>
                </a:solidFill>
              </a:rPr>
              <a:t> )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{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Node *p = </a:t>
            </a:r>
            <a:r>
              <a:rPr lang="en-US" sz="1200" b="1" dirty="0" err="1" smtClean="0">
                <a:solidFill>
                  <a:schemeClr val="tx1"/>
                </a:solidFill>
              </a:rPr>
              <a:t>itr.current</a:t>
            </a:r>
            <a:r>
              <a:rPr lang="en-US" sz="1200" b="1" dirty="0" smtClean="0">
                <a:solidFill>
                  <a:schemeClr val="tx1"/>
                </a:solidFill>
              </a:rPr>
              <a:t>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iterator </a:t>
            </a:r>
            <a:r>
              <a:rPr lang="en-US" sz="1200" b="1" dirty="0" err="1" smtClean="0">
                <a:solidFill>
                  <a:schemeClr val="tx1"/>
                </a:solidFill>
              </a:rPr>
              <a:t>retVal</a:t>
            </a:r>
            <a:r>
              <a:rPr lang="en-US" sz="1200" b="1" dirty="0" smtClean="0">
                <a:solidFill>
                  <a:schemeClr val="tx1"/>
                </a:solidFill>
              </a:rPr>
              <a:t>( p-&gt;next );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p-&gt;</a:t>
            </a:r>
            <a:r>
              <a:rPr lang="en-US" sz="1200" b="1" dirty="0" err="1" smtClean="0">
                <a:solidFill>
                  <a:schemeClr val="tx1"/>
                </a:solidFill>
              </a:rPr>
              <a:t>prev</a:t>
            </a:r>
            <a:r>
              <a:rPr lang="en-US" sz="1200" b="1" dirty="0" smtClean="0">
                <a:solidFill>
                  <a:schemeClr val="tx1"/>
                </a:solidFill>
              </a:rPr>
              <a:t>-&gt;next = p-&gt;next;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p-&gt;next-&gt;</a:t>
            </a:r>
            <a:r>
              <a:rPr lang="en-US" sz="1200" b="1" dirty="0" err="1" smtClean="0">
                <a:solidFill>
                  <a:schemeClr val="tx1"/>
                </a:solidFill>
              </a:rPr>
              <a:t>prev</a:t>
            </a:r>
            <a:r>
              <a:rPr lang="en-US" sz="1200" b="1" dirty="0" smtClean="0">
                <a:solidFill>
                  <a:schemeClr val="tx1"/>
                </a:solidFill>
              </a:rPr>
              <a:t> = p-&gt;</a:t>
            </a:r>
            <a:r>
              <a:rPr lang="en-US" sz="1200" b="1" dirty="0" err="1" smtClean="0">
                <a:solidFill>
                  <a:schemeClr val="tx1"/>
                </a:solidFill>
              </a:rPr>
              <a:t>prev</a:t>
            </a:r>
            <a:r>
              <a:rPr lang="en-US" sz="1200" b="1" dirty="0" smtClean="0">
                <a:solidFill>
                  <a:schemeClr val="tx1"/>
                </a:solidFill>
              </a:rPr>
              <a:t>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delete p;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--</a:t>
            </a:r>
            <a:r>
              <a:rPr lang="en-US" sz="1200" b="1" dirty="0" err="1" smtClean="0">
                <a:solidFill>
                  <a:schemeClr val="tx1"/>
                </a:solidFill>
              </a:rPr>
              <a:t>theSize</a:t>
            </a:r>
            <a:r>
              <a:rPr lang="en-US" sz="1200" b="1" dirty="0" smtClean="0">
                <a:solidFill>
                  <a:schemeClr val="tx1"/>
                </a:solidFill>
              </a:rPr>
              <a:t>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return </a:t>
            </a:r>
            <a:r>
              <a:rPr lang="en-US" sz="1200" b="1" dirty="0" err="1" smtClean="0">
                <a:solidFill>
                  <a:schemeClr val="tx1"/>
                </a:solidFill>
              </a:rPr>
              <a:t>retVal</a:t>
            </a:r>
            <a:r>
              <a:rPr lang="en-US" sz="1200" b="1" dirty="0" smtClean="0">
                <a:solidFill>
                  <a:schemeClr val="tx1"/>
                </a:solidFill>
              </a:rPr>
              <a:t>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}</a:t>
            </a:r>
          </a:p>
          <a:p>
            <a:pPr marL="0" indent="0">
              <a:buNone/>
            </a:pPr>
            <a:endParaRPr lang="en-US" sz="1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iterator erase( iterator from, iterator to )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{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for( iterator </a:t>
            </a:r>
            <a:r>
              <a:rPr lang="en-US" sz="1200" b="1" dirty="0" err="1" smtClean="0">
                <a:solidFill>
                  <a:schemeClr val="tx1"/>
                </a:solidFill>
              </a:rPr>
              <a:t>itr</a:t>
            </a:r>
            <a:r>
              <a:rPr lang="en-US" sz="1200" b="1" dirty="0" smtClean="0">
                <a:solidFill>
                  <a:schemeClr val="tx1"/>
                </a:solidFill>
              </a:rPr>
              <a:t> = from; </a:t>
            </a:r>
            <a:r>
              <a:rPr lang="en-US" sz="1200" b="1" dirty="0" err="1" smtClean="0">
                <a:solidFill>
                  <a:schemeClr val="tx1"/>
                </a:solidFill>
              </a:rPr>
              <a:t>itr</a:t>
            </a:r>
            <a:r>
              <a:rPr lang="en-US" sz="1200" b="1" dirty="0" smtClean="0">
                <a:solidFill>
                  <a:schemeClr val="tx1"/>
                </a:solidFill>
              </a:rPr>
              <a:t> != to; )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    </a:t>
            </a:r>
            <a:r>
              <a:rPr lang="en-US" sz="1200" b="1" dirty="0" err="1" smtClean="0">
                <a:solidFill>
                  <a:schemeClr val="tx1"/>
                </a:solidFill>
              </a:rPr>
              <a:t>itr</a:t>
            </a:r>
            <a:r>
              <a:rPr lang="en-US" sz="1200" b="1" dirty="0" smtClean="0">
                <a:solidFill>
                  <a:schemeClr val="tx1"/>
                </a:solidFill>
              </a:rPr>
              <a:t> = erase( </a:t>
            </a:r>
            <a:r>
              <a:rPr lang="en-US" sz="1200" b="1" dirty="0" err="1" smtClean="0">
                <a:solidFill>
                  <a:schemeClr val="tx1"/>
                </a:solidFill>
              </a:rPr>
              <a:t>itr</a:t>
            </a:r>
            <a:r>
              <a:rPr lang="en-US" sz="1200" b="1" dirty="0" smtClean="0">
                <a:solidFill>
                  <a:schemeClr val="tx1"/>
                </a:solidFill>
              </a:rPr>
              <a:t> );</a:t>
            </a:r>
          </a:p>
          <a:p>
            <a:pPr marL="0" indent="0">
              <a:buNone/>
            </a:pPr>
            <a:endParaRPr lang="en-US" sz="12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return to;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}</a:t>
            </a:r>
          </a:p>
          <a:p>
            <a:pPr marL="0" indent="0">
              <a:buNone/>
            </a:pP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09878F-1F7A-4785-A001-FBC278EBF921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pic>
        <p:nvPicPr>
          <p:cNvPr id="5" name="Picture 9" descr="fig03_1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2209800"/>
            <a:ext cx="4114800" cy="1233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124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r>
              <a:rPr lang="en-US" dirty="0" smtClean="0"/>
              <a:t>List Class (Part 11)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772400" cy="5334000"/>
          </a:xfrm>
        </p:spPr>
        <p:txBody>
          <a:bodyPr/>
          <a:lstStyle/>
          <a:p>
            <a:pPr marL="0" indent="0">
              <a:buNone/>
            </a:pPr>
            <a:endParaRPr lang="en-US" sz="12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private: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</a:t>
            </a:r>
            <a:r>
              <a:rPr lang="en-US" sz="1200" b="1" dirty="0" err="1" smtClean="0">
                <a:solidFill>
                  <a:schemeClr val="tx1"/>
                </a:solidFill>
              </a:rPr>
              <a:t>int</a:t>
            </a:r>
            <a:r>
              <a:rPr lang="en-US" sz="1200" b="1" dirty="0" smtClean="0">
                <a:solidFill>
                  <a:schemeClr val="tx1"/>
                </a:solidFill>
              </a:rPr>
              <a:t>   </a:t>
            </a:r>
            <a:r>
              <a:rPr lang="en-US" sz="1200" b="1" dirty="0" err="1" smtClean="0">
                <a:solidFill>
                  <a:schemeClr val="tx1"/>
                </a:solidFill>
              </a:rPr>
              <a:t>theSize</a:t>
            </a:r>
            <a:r>
              <a:rPr lang="en-US" sz="1200" b="1" dirty="0" smtClean="0">
                <a:solidFill>
                  <a:schemeClr val="tx1"/>
                </a:solidFill>
              </a:rPr>
              <a:t>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Node *head;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Node *tail;</a:t>
            </a:r>
          </a:p>
          <a:p>
            <a:pPr marL="0" indent="0">
              <a:buNone/>
            </a:pPr>
            <a:endParaRPr lang="en-US" sz="12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void </a:t>
            </a:r>
            <a:r>
              <a:rPr lang="en-US" sz="1200" b="1" dirty="0" err="1" smtClean="0">
                <a:solidFill>
                  <a:schemeClr val="tx1"/>
                </a:solidFill>
              </a:rPr>
              <a:t>init</a:t>
            </a:r>
            <a:r>
              <a:rPr lang="en-US" sz="1200" b="1" dirty="0" smtClean="0">
                <a:solidFill>
                  <a:schemeClr val="tx1"/>
                </a:solidFill>
              </a:rPr>
              <a:t>( )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{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</a:t>
            </a:r>
            <a:r>
              <a:rPr lang="en-US" sz="1200" b="1" dirty="0" err="1" smtClean="0">
                <a:solidFill>
                  <a:schemeClr val="tx1"/>
                </a:solidFill>
              </a:rPr>
              <a:t>theSize</a:t>
            </a:r>
            <a:r>
              <a:rPr lang="en-US" sz="1200" b="1" dirty="0" smtClean="0">
                <a:solidFill>
                  <a:schemeClr val="tx1"/>
                </a:solidFill>
              </a:rPr>
              <a:t> = 0;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head = new Node;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tail = new Node;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head-&gt;next = tail;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    tail-&gt;</a:t>
            </a:r>
            <a:r>
              <a:rPr lang="en-US" sz="1200" b="1" dirty="0" err="1" smtClean="0">
                <a:solidFill>
                  <a:schemeClr val="tx1"/>
                </a:solidFill>
              </a:rPr>
              <a:t>prev</a:t>
            </a:r>
            <a:r>
              <a:rPr lang="en-US" sz="1200" b="1" dirty="0" smtClean="0">
                <a:solidFill>
                  <a:schemeClr val="tx1"/>
                </a:solidFill>
              </a:rPr>
              <a:t> = head;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    }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chemeClr val="tx1"/>
                </a:solidFill>
              </a:rPr>
              <a:t>};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09878F-1F7A-4785-A001-FBC278EBF921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393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F108EB-DD5B-4DD2-9353-9EA4425D257C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List Wish List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000" smtClean="0"/>
              <a:t>Efficiently insert an element </a:t>
            </a:r>
          </a:p>
          <a:p>
            <a:pPr eaLnBrk="1" hangingPunct="1"/>
            <a:r>
              <a:rPr lang="en-US" sz="2000" smtClean="0"/>
              <a:t>Efficiently remove an element </a:t>
            </a:r>
          </a:p>
          <a:p>
            <a:pPr eaLnBrk="1" hangingPunct="1"/>
            <a:endParaRPr lang="en-US" sz="2000" smtClean="0"/>
          </a:p>
          <a:p>
            <a:pPr eaLnBrk="1" hangingPunct="1"/>
            <a:r>
              <a:rPr lang="en-US" sz="2000" smtClean="0"/>
              <a:t>Remove all items </a:t>
            </a:r>
          </a:p>
          <a:p>
            <a:pPr eaLnBrk="1" hangingPunct="1"/>
            <a:r>
              <a:rPr lang="en-US" sz="2000" smtClean="0"/>
              <a:t>Assignment operator </a:t>
            </a:r>
          </a:p>
          <a:p>
            <a:pPr eaLnBrk="1" hangingPunct="1"/>
            <a:r>
              <a:rPr lang="en-US" sz="2000" smtClean="0"/>
              <a:t>Comparison operators </a:t>
            </a:r>
          </a:p>
          <a:p>
            <a:pPr eaLnBrk="1" hangingPunct="1"/>
            <a:r>
              <a:rPr lang="en-US" sz="2000" smtClean="0"/>
              <a:t>Constructors/destructors </a:t>
            </a:r>
          </a:p>
          <a:p>
            <a:pPr eaLnBrk="1" hangingPunct="1"/>
            <a:endParaRPr lang="en-US" sz="2000" smtClean="0"/>
          </a:p>
          <a:p>
            <a:pPr eaLnBrk="1" hangingPunct="1"/>
            <a:r>
              <a:rPr lang="en-US" sz="2000" smtClean="0"/>
              <a:t>Generic class</a:t>
            </a:r>
          </a:p>
          <a:p>
            <a:pPr eaLnBrk="1" hangingPunct="1"/>
            <a:r>
              <a:rPr lang="en-US" sz="2000" smtClean="0"/>
              <a:t>Convenient way to iterate through the list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4FD096-8273-407F-8149-17D2756306A2}" type="slidenum">
              <a:rPr lang="en-US"/>
              <a:pPr>
                <a:defRPr/>
              </a:pPr>
              <a:t>30</a:t>
            </a:fld>
            <a:endParaRPr lang="en-US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Reading assignment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Sections 3.6 and 3.7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A problem to consider</a:t>
            </a:r>
          </a:p>
          <a:p>
            <a:pPr lvl="1" eaLnBrk="1" hangingPunct="1"/>
            <a:r>
              <a:rPr lang="en-US" smtClean="0"/>
              <a:t>Assuming that we do not maintain theSize member variable, how do we determine the number of elements in a list using a recursive function?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/>
            <a:fld id="{9C96BBDC-7E37-4B46-8F11-D4643DA3565D}" type="slidenum">
              <a:rPr lang="en-US" sz="1400">
                <a:latin typeface="Arial" charset="0"/>
              </a:rPr>
              <a:pPr algn="r"/>
              <a:t>4</a:t>
            </a:fld>
            <a:endParaRPr lang="en-US" sz="1400">
              <a:latin typeface="Arial" charset="0"/>
            </a:endParaRPr>
          </a:p>
        </p:txBody>
      </p:sp>
      <p:sp>
        <p:nvSpPr>
          <p:cNvPr id="7373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228600"/>
            <a:ext cx="8686800" cy="1143000"/>
          </a:xfrm>
        </p:spPr>
        <p:txBody>
          <a:bodyPr/>
          <a:lstStyle/>
          <a:p>
            <a:pPr eaLnBrk="1" hangingPunct="1"/>
            <a:r>
              <a:rPr lang="en-US" smtClean="0"/>
              <a:t>Singly Linked List</a:t>
            </a:r>
          </a:p>
        </p:txBody>
      </p:sp>
      <p:sp>
        <p:nvSpPr>
          <p:cNvPr id="73732" name="Rectangle 3"/>
          <p:cNvSpPr>
            <a:spLocks noChangeArrowheads="1"/>
          </p:cNvSpPr>
          <p:nvPr/>
        </p:nvSpPr>
        <p:spPr bwMode="auto">
          <a:xfrm>
            <a:off x="1676400" y="1905000"/>
            <a:ext cx="838200" cy="1219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33" name="Line 4"/>
          <p:cNvSpPr>
            <a:spLocks noChangeShapeType="1"/>
          </p:cNvSpPr>
          <p:nvPr/>
        </p:nvSpPr>
        <p:spPr bwMode="auto">
          <a:xfrm flipH="1">
            <a:off x="762000" y="28956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3734" name="Line 5"/>
          <p:cNvSpPr>
            <a:spLocks noChangeShapeType="1"/>
          </p:cNvSpPr>
          <p:nvPr/>
        </p:nvSpPr>
        <p:spPr bwMode="auto">
          <a:xfrm>
            <a:off x="2514600" y="22860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3736" name="Rectangle 7"/>
          <p:cNvSpPr>
            <a:spLocks noChangeArrowheads="1"/>
          </p:cNvSpPr>
          <p:nvPr/>
        </p:nvSpPr>
        <p:spPr bwMode="auto">
          <a:xfrm>
            <a:off x="3352800" y="1905000"/>
            <a:ext cx="838200" cy="1219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38" name="Line 9"/>
          <p:cNvSpPr>
            <a:spLocks noChangeShapeType="1"/>
          </p:cNvSpPr>
          <p:nvPr/>
        </p:nvSpPr>
        <p:spPr bwMode="auto">
          <a:xfrm>
            <a:off x="4191000" y="22860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3740" name="Rectangle 11"/>
          <p:cNvSpPr>
            <a:spLocks noChangeArrowheads="1"/>
          </p:cNvSpPr>
          <p:nvPr/>
        </p:nvSpPr>
        <p:spPr bwMode="auto">
          <a:xfrm>
            <a:off x="5029200" y="1905000"/>
            <a:ext cx="838200" cy="1219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42" name="Line 13"/>
          <p:cNvSpPr>
            <a:spLocks noChangeShapeType="1"/>
          </p:cNvSpPr>
          <p:nvPr/>
        </p:nvSpPr>
        <p:spPr bwMode="auto">
          <a:xfrm>
            <a:off x="5867400" y="22860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3743" name="Rectangle 15"/>
          <p:cNvSpPr>
            <a:spLocks noChangeArrowheads="1"/>
          </p:cNvSpPr>
          <p:nvPr/>
        </p:nvSpPr>
        <p:spPr bwMode="auto">
          <a:xfrm>
            <a:off x="6705600" y="1905000"/>
            <a:ext cx="838200" cy="1219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45" name="Line 17"/>
          <p:cNvSpPr>
            <a:spLocks noChangeShapeType="1"/>
          </p:cNvSpPr>
          <p:nvPr/>
        </p:nvSpPr>
        <p:spPr bwMode="auto">
          <a:xfrm>
            <a:off x="7543800" y="22860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3746" name="Text Box 18"/>
          <p:cNvSpPr txBox="1">
            <a:spLocks noChangeArrowheads="1"/>
          </p:cNvSpPr>
          <p:nvPr/>
        </p:nvSpPr>
        <p:spPr bwMode="auto">
          <a:xfrm>
            <a:off x="1419225" y="1454150"/>
            <a:ext cx="14747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ahoma" pitchFamily="1" charset="0"/>
                <a:cs typeface="Times New Roman" pitchFamily="1" charset="0"/>
              </a:rPr>
              <a:t>ListElement</a:t>
            </a:r>
          </a:p>
        </p:txBody>
      </p:sp>
      <p:sp>
        <p:nvSpPr>
          <p:cNvPr id="73747" name="Text Box 19"/>
          <p:cNvSpPr txBox="1">
            <a:spLocks noChangeArrowheads="1"/>
          </p:cNvSpPr>
          <p:nvPr/>
        </p:nvSpPr>
        <p:spPr bwMode="auto">
          <a:xfrm>
            <a:off x="2655888" y="1936750"/>
            <a:ext cx="622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Tahoma" pitchFamily="1" charset="0"/>
                <a:cs typeface="Times New Roman" pitchFamily="1" charset="0"/>
              </a:rPr>
              <a:t>next</a:t>
            </a:r>
          </a:p>
        </p:txBody>
      </p:sp>
      <p:sp>
        <p:nvSpPr>
          <p:cNvPr id="73749" name="Text Box 21"/>
          <p:cNvSpPr txBox="1">
            <a:spLocks noChangeArrowheads="1"/>
          </p:cNvSpPr>
          <p:nvPr/>
        </p:nvSpPr>
        <p:spPr bwMode="auto">
          <a:xfrm>
            <a:off x="4267200" y="1905000"/>
            <a:ext cx="622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Tahoma" pitchFamily="1" charset="0"/>
                <a:cs typeface="Times New Roman" pitchFamily="1" charset="0"/>
              </a:rPr>
              <a:t>next</a:t>
            </a:r>
          </a:p>
        </p:txBody>
      </p:sp>
      <p:sp>
        <p:nvSpPr>
          <p:cNvPr id="73750" name="Text Box 22"/>
          <p:cNvSpPr txBox="1">
            <a:spLocks noChangeArrowheads="1"/>
          </p:cNvSpPr>
          <p:nvPr/>
        </p:nvSpPr>
        <p:spPr bwMode="auto">
          <a:xfrm>
            <a:off x="5943600" y="1905000"/>
            <a:ext cx="622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Tahoma" pitchFamily="1" charset="0"/>
                <a:cs typeface="Times New Roman" pitchFamily="1" charset="0"/>
              </a:rPr>
              <a:t>next</a:t>
            </a:r>
          </a:p>
        </p:txBody>
      </p:sp>
      <p:sp>
        <p:nvSpPr>
          <p:cNvPr id="73751" name="Text Box 23"/>
          <p:cNvSpPr txBox="1">
            <a:spLocks noChangeArrowheads="1"/>
          </p:cNvSpPr>
          <p:nvPr/>
        </p:nvSpPr>
        <p:spPr bwMode="auto">
          <a:xfrm>
            <a:off x="7620000" y="1905000"/>
            <a:ext cx="622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Tahoma" pitchFamily="1" charset="0"/>
                <a:cs typeface="Times New Roman" pitchFamily="1" charset="0"/>
              </a:rPr>
              <a:t>next</a:t>
            </a:r>
          </a:p>
        </p:txBody>
      </p:sp>
      <p:sp>
        <p:nvSpPr>
          <p:cNvPr id="73752" name="Text Box 24"/>
          <p:cNvSpPr txBox="1">
            <a:spLocks noChangeArrowheads="1"/>
          </p:cNvSpPr>
          <p:nvPr/>
        </p:nvSpPr>
        <p:spPr bwMode="auto">
          <a:xfrm>
            <a:off x="990600" y="2909888"/>
            <a:ext cx="6270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Tahoma" pitchFamily="1" charset="0"/>
                <a:cs typeface="Times New Roman" pitchFamily="1" charset="0"/>
              </a:rPr>
              <a:t>prev</a:t>
            </a:r>
          </a:p>
        </p:txBody>
      </p:sp>
      <p:sp>
        <p:nvSpPr>
          <p:cNvPr id="73760" name="Line 32"/>
          <p:cNvSpPr>
            <a:spLocks noChangeShapeType="1"/>
          </p:cNvSpPr>
          <p:nvPr/>
        </p:nvSpPr>
        <p:spPr bwMode="auto">
          <a:xfrm flipV="1">
            <a:off x="2057400" y="3124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3761" name="Text Box 33"/>
          <p:cNvSpPr txBox="1">
            <a:spLocks noChangeArrowheads="1"/>
          </p:cNvSpPr>
          <p:nvPr/>
        </p:nvSpPr>
        <p:spPr bwMode="auto">
          <a:xfrm>
            <a:off x="1676400" y="3962400"/>
            <a:ext cx="828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ahoma" pitchFamily="1" charset="0"/>
                <a:cs typeface="Times New Roman" pitchFamily="1" charset="0"/>
              </a:rPr>
              <a:t>front</a:t>
            </a:r>
          </a:p>
        </p:txBody>
      </p:sp>
      <p:sp>
        <p:nvSpPr>
          <p:cNvPr id="73762" name="Line 34"/>
          <p:cNvSpPr>
            <a:spLocks noChangeShapeType="1"/>
          </p:cNvSpPr>
          <p:nvPr/>
        </p:nvSpPr>
        <p:spPr bwMode="auto">
          <a:xfrm flipV="1">
            <a:off x="7150100" y="3124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3763" name="Text Box 35"/>
          <p:cNvSpPr txBox="1">
            <a:spLocks noChangeArrowheads="1"/>
          </p:cNvSpPr>
          <p:nvPr/>
        </p:nvSpPr>
        <p:spPr bwMode="auto">
          <a:xfrm>
            <a:off x="6769100" y="3962400"/>
            <a:ext cx="949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ahoma" pitchFamily="1" charset="0"/>
                <a:cs typeface="Times New Roman" pitchFamily="1" charset="0"/>
              </a:rPr>
              <a:t>back?</a:t>
            </a:r>
          </a:p>
        </p:txBody>
      </p:sp>
      <p:sp>
        <p:nvSpPr>
          <p:cNvPr id="73764" name="Text Box 36"/>
          <p:cNvSpPr txBox="1">
            <a:spLocks noChangeArrowheads="1"/>
          </p:cNvSpPr>
          <p:nvPr/>
        </p:nvSpPr>
        <p:spPr bwMode="auto">
          <a:xfrm>
            <a:off x="136525" y="2624138"/>
            <a:ext cx="663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ahoma" pitchFamily="1" charset="0"/>
                <a:cs typeface="Times New Roman" pitchFamily="1" charset="0"/>
              </a:rPr>
              <a:t>null</a:t>
            </a:r>
          </a:p>
        </p:txBody>
      </p:sp>
      <p:sp>
        <p:nvSpPr>
          <p:cNvPr id="73765" name="Text Box 37"/>
          <p:cNvSpPr txBox="1">
            <a:spLocks noChangeArrowheads="1"/>
          </p:cNvSpPr>
          <p:nvPr/>
        </p:nvSpPr>
        <p:spPr bwMode="auto">
          <a:xfrm>
            <a:off x="8305800" y="2057400"/>
            <a:ext cx="663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ahoma" pitchFamily="1" charset="0"/>
                <a:cs typeface="Times New Roman" pitchFamily="1" charset="0"/>
              </a:rPr>
              <a:t>null</a:t>
            </a:r>
          </a:p>
        </p:txBody>
      </p:sp>
      <p:sp>
        <p:nvSpPr>
          <p:cNvPr id="73768" name="Text Box 40"/>
          <p:cNvSpPr txBox="1">
            <a:spLocks noChangeArrowheads="1"/>
          </p:cNvSpPr>
          <p:nvPr/>
        </p:nvSpPr>
        <p:spPr bwMode="auto">
          <a:xfrm>
            <a:off x="304800" y="4572000"/>
            <a:ext cx="8572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Time complexities for push_front, push_back, pop_front, pop_back?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626058-2756-40CB-A570-76D23D7FF9D5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686800" cy="1143000"/>
          </a:xfrm>
        </p:spPr>
        <p:txBody>
          <a:bodyPr/>
          <a:lstStyle/>
          <a:p>
            <a:pPr eaLnBrk="1" hangingPunct="1"/>
            <a:r>
              <a:rPr lang="en-US" smtClean="0"/>
              <a:t>Abstract view of List and Iterator</a:t>
            </a:r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1676400" y="3124200"/>
            <a:ext cx="838200" cy="1219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Line 4"/>
          <p:cNvSpPr>
            <a:spLocks noChangeShapeType="1"/>
          </p:cNvSpPr>
          <p:nvPr/>
        </p:nvSpPr>
        <p:spPr bwMode="auto">
          <a:xfrm flipH="1">
            <a:off x="762000" y="41148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6" name="Line 5"/>
          <p:cNvSpPr>
            <a:spLocks noChangeShapeType="1"/>
          </p:cNvSpPr>
          <p:nvPr/>
        </p:nvSpPr>
        <p:spPr bwMode="auto">
          <a:xfrm>
            <a:off x="2514600" y="35052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5127" name="Group 6"/>
          <p:cNvGrpSpPr>
            <a:grpSpLocks/>
          </p:cNvGrpSpPr>
          <p:nvPr/>
        </p:nvGrpSpPr>
        <p:grpSpPr bwMode="auto">
          <a:xfrm>
            <a:off x="2514600" y="3124200"/>
            <a:ext cx="2514600" cy="1219200"/>
            <a:chOff x="1584" y="2160"/>
            <a:chExt cx="1584" cy="768"/>
          </a:xfrm>
        </p:grpSpPr>
        <p:sp>
          <p:nvSpPr>
            <p:cNvPr id="5158" name="Rectangle 7"/>
            <p:cNvSpPr>
              <a:spLocks noChangeArrowheads="1"/>
            </p:cNvSpPr>
            <p:nvPr/>
          </p:nvSpPr>
          <p:spPr bwMode="auto">
            <a:xfrm>
              <a:off x="2112" y="2160"/>
              <a:ext cx="528" cy="76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9" name="Line 8"/>
            <p:cNvSpPr>
              <a:spLocks noChangeShapeType="1"/>
            </p:cNvSpPr>
            <p:nvPr/>
          </p:nvSpPr>
          <p:spPr bwMode="auto">
            <a:xfrm flipH="1">
              <a:off x="1584" y="2736"/>
              <a:ext cx="5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60" name="Line 9"/>
            <p:cNvSpPr>
              <a:spLocks noChangeShapeType="1"/>
            </p:cNvSpPr>
            <p:nvPr/>
          </p:nvSpPr>
          <p:spPr bwMode="auto">
            <a:xfrm>
              <a:off x="2640" y="2400"/>
              <a:ext cx="5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5128" name="Group 10"/>
          <p:cNvGrpSpPr>
            <a:grpSpLocks/>
          </p:cNvGrpSpPr>
          <p:nvPr/>
        </p:nvGrpSpPr>
        <p:grpSpPr bwMode="auto">
          <a:xfrm>
            <a:off x="4191000" y="3124200"/>
            <a:ext cx="2514600" cy="1219200"/>
            <a:chOff x="1584" y="2160"/>
            <a:chExt cx="1584" cy="768"/>
          </a:xfrm>
        </p:grpSpPr>
        <p:sp>
          <p:nvSpPr>
            <p:cNvPr id="5155" name="Rectangle 11"/>
            <p:cNvSpPr>
              <a:spLocks noChangeArrowheads="1"/>
            </p:cNvSpPr>
            <p:nvPr/>
          </p:nvSpPr>
          <p:spPr bwMode="auto">
            <a:xfrm>
              <a:off x="2112" y="2160"/>
              <a:ext cx="528" cy="76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6" name="Line 12"/>
            <p:cNvSpPr>
              <a:spLocks noChangeShapeType="1"/>
            </p:cNvSpPr>
            <p:nvPr/>
          </p:nvSpPr>
          <p:spPr bwMode="auto">
            <a:xfrm flipH="1">
              <a:off x="1584" y="2736"/>
              <a:ext cx="5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57" name="Line 13"/>
            <p:cNvSpPr>
              <a:spLocks noChangeShapeType="1"/>
            </p:cNvSpPr>
            <p:nvPr/>
          </p:nvSpPr>
          <p:spPr bwMode="auto">
            <a:xfrm>
              <a:off x="2640" y="2400"/>
              <a:ext cx="5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5129" name="Group 14"/>
          <p:cNvGrpSpPr>
            <a:grpSpLocks/>
          </p:cNvGrpSpPr>
          <p:nvPr/>
        </p:nvGrpSpPr>
        <p:grpSpPr bwMode="auto">
          <a:xfrm>
            <a:off x="5867400" y="3124200"/>
            <a:ext cx="2514600" cy="1219200"/>
            <a:chOff x="1584" y="2160"/>
            <a:chExt cx="1584" cy="768"/>
          </a:xfrm>
        </p:grpSpPr>
        <p:sp>
          <p:nvSpPr>
            <p:cNvPr id="5152" name="Rectangle 15"/>
            <p:cNvSpPr>
              <a:spLocks noChangeArrowheads="1"/>
            </p:cNvSpPr>
            <p:nvPr/>
          </p:nvSpPr>
          <p:spPr bwMode="auto">
            <a:xfrm>
              <a:off x="2112" y="2160"/>
              <a:ext cx="528" cy="76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3" name="Line 16"/>
            <p:cNvSpPr>
              <a:spLocks noChangeShapeType="1"/>
            </p:cNvSpPr>
            <p:nvPr/>
          </p:nvSpPr>
          <p:spPr bwMode="auto">
            <a:xfrm flipH="1">
              <a:off x="1584" y="2736"/>
              <a:ext cx="5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54" name="Line 17"/>
            <p:cNvSpPr>
              <a:spLocks noChangeShapeType="1"/>
            </p:cNvSpPr>
            <p:nvPr/>
          </p:nvSpPr>
          <p:spPr bwMode="auto">
            <a:xfrm>
              <a:off x="2640" y="2400"/>
              <a:ext cx="5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5130" name="Text Box 18"/>
          <p:cNvSpPr txBox="1">
            <a:spLocks noChangeArrowheads="1"/>
          </p:cNvSpPr>
          <p:nvPr/>
        </p:nvSpPr>
        <p:spPr bwMode="auto">
          <a:xfrm>
            <a:off x="1419225" y="2673350"/>
            <a:ext cx="14763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2000">
                <a:latin typeface="Tahoma" pitchFamily="34" charset="0"/>
                <a:cs typeface="Times New Roman" charset="0"/>
              </a:rPr>
              <a:t>ListElement</a:t>
            </a:r>
          </a:p>
        </p:txBody>
      </p:sp>
      <p:sp>
        <p:nvSpPr>
          <p:cNvPr id="5131" name="Text Box 19"/>
          <p:cNvSpPr txBox="1">
            <a:spLocks noChangeArrowheads="1"/>
          </p:cNvSpPr>
          <p:nvPr/>
        </p:nvSpPr>
        <p:spPr bwMode="auto">
          <a:xfrm>
            <a:off x="2655888" y="3155950"/>
            <a:ext cx="6207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800">
                <a:latin typeface="Tahoma" pitchFamily="34" charset="0"/>
                <a:cs typeface="Times New Roman" charset="0"/>
              </a:rPr>
              <a:t>next</a:t>
            </a:r>
          </a:p>
        </p:txBody>
      </p:sp>
      <p:sp>
        <p:nvSpPr>
          <p:cNvPr id="5132" name="Text Box 20"/>
          <p:cNvSpPr txBox="1">
            <a:spLocks noChangeArrowheads="1"/>
          </p:cNvSpPr>
          <p:nvPr/>
        </p:nvSpPr>
        <p:spPr bwMode="auto">
          <a:xfrm>
            <a:off x="2651125" y="4070350"/>
            <a:ext cx="628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800">
                <a:latin typeface="Tahoma" pitchFamily="34" charset="0"/>
                <a:cs typeface="Times New Roman" charset="0"/>
              </a:rPr>
              <a:t>prev</a:t>
            </a:r>
          </a:p>
        </p:txBody>
      </p:sp>
      <p:sp>
        <p:nvSpPr>
          <p:cNvPr id="5133" name="Text Box 21"/>
          <p:cNvSpPr txBox="1">
            <a:spLocks noChangeArrowheads="1"/>
          </p:cNvSpPr>
          <p:nvPr/>
        </p:nvSpPr>
        <p:spPr bwMode="auto">
          <a:xfrm>
            <a:off x="4267200" y="3124200"/>
            <a:ext cx="6207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800">
                <a:latin typeface="Tahoma" pitchFamily="34" charset="0"/>
                <a:cs typeface="Times New Roman" charset="0"/>
              </a:rPr>
              <a:t>next</a:t>
            </a:r>
          </a:p>
        </p:txBody>
      </p:sp>
      <p:sp>
        <p:nvSpPr>
          <p:cNvPr id="5134" name="Text Box 22"/>
          <p:cNvSpPr txBox="1">
            <a:spLocks noChangeArrowheads="1"/>
          </p:cNvSpPr>
          <p:nvPr/>
        </p:nvSpPr>
        <p:spPr bwMode="auto">
          <a:xfrm>
            <a:off x="5943600" y="3124200"/>
            <a:ext cx="6207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800">
                <a:latin typeface="Tahoma" pitchFamily="34" charset="0"/>
                <a:cs typeface="Times New Roman" charset="0"/>
              </a:rPr>
              <a:t>next</a:t>
            </a:r>
          </a:p>
        </p:txBody>
      </p:sp>
      <p:sp>
        <p:nvSpPr>
          <p:cNvPr id="5135" name="Text Box 23"/>
          <p:cNvSpPr txBox="1">
            <a:spLocks noChangeArrowheads="1"/>
          </p:cNvSpPr>
          <p:nvPr/>
        </p:nvSpPr>
        <p:spPr bwMode="auto">
          <a:xfrm>
            <a:off x="7620000" y="3124200"/>
            <a:ext cx="6207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800">
                <a:latin typeface="Tahoma" pitchFamily="34" charset="0"/>
                <a:cs typeface="Times New Roman" charset="0"/>
              </a:rPr>
              <a:t>next</a:t>
            </a:r>
          </a:p>
        </p:txBody>
      </p:sp>
      <p:sp>
        <p:nvSpPr>
          <p:cNvPr id="5136" name="Text Box 24"/>
          <p:cNvSpPr txBox="1">
            <a:spLocks noChangeArrowheads="1"/>
          </p:cNvSpPr>
          <p:nvPr/>
        </p:nvSpPr>
        <p:spPr bwMode="auto">
          <a:xfrm>
            <a:off x="990600" y="4129088"/>
            <a:ext cx="628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800">
                <a:latin typeface="Tahoma" pitchFamily="34" charset="0"/>
                <a:cs typeface="Times New Roman" charset="0"/>
              </a:rPr>
              <a:t>prev</a:t>
            </a:r>
          </a:p>
        </p:txBody>
      </p:sp>
      <p:sp>
        <p:nvSpPr>
          <p:cNvPr id="5137" name="Text Box 25"/>
          <p:cNvSpPr txBox="1">
            <a:spLocks noChangeArrowheads="1"/>
          </p:cNvSpPr>
          <p:nvPr/>
        </p:nvSpPr>
        <p:spPr bwMode="auto">
          <a:xfrm>
            <a:off x="4343400" y="4038600"/>
            <a:ext cx="628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800">
                <a:latin typeface="Tahoma" pitchFamily="34" charset="0"/>
                <a:cs typeface="Times New Roman" charset="0"/>
              </a:rPr>
              <a:t>prev</a:t>
            </a:r>
          </a:p>
        </p:txBody>
      </p:sp>
      <p:sp>
        <p:nvSpPr>
          <p:cNvPr id="5138" name="Text Box 26"/>
          <p:cNvSpPr txBox="1">
            <a:spLocks noChangeArrowheads="1"/>
          </p:cNvSpPr>
          <p:nvPr/>
        </p:nvSpPr>
        <p:spPr bwMode="auto">
          <a:xfrm>
            <a:off x="5943600" y="4038600"/>
            <a:ext cx="628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800">
                <a:latin typeface="Tahoma" pitchFamily="34" charset="0"/>
                <a:cs typeface="Times New Roman" charset="0"/>
              </a:rPr>
              <a:t>prev</a:t>
            </a:r>
          </a:p>
        </p:txBody>
      </p:sp>
      <p:sp>
        <p:nvSpPr>
          <p:cNvPr id="5139" name="Text Box 27"/>
          <p:cNvSpPr txBox="1">
            <a:spLocks noChangeArrowheads="1"/>
          </p:cNvSpPr>
          <p:nvPr/>
        </p:nvSpPr>
        <p:spPr bwMode="auto">
          <a:xfrm>
            <a:off x="4038600" y="5257800"/>
            <a:ext cx="484188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>
                <a:latin typeface="Tahoma" pitchFamily="34" charset="0"/>
                <a:cs typeface="Times New Roman" charset="0"/>
              </a:rPr>
              <a:t>I1</a:t>
            </a:r>
          </a:p>
        </p:txBody>
      </p:sp>
      <p:sp>
        <p:nvSpPr>
          <p:cNvPr id="5140" name="Line 28"/>
          <p:cNvSpPr>
            <a:spLocks noChangeShapeType="1"/>
          </p:cNvSpPr>
          <p:nvPr/>
        </p:nvSpPr>
        <p:spPr bwMode="auto">
          <a:xfrm flipH="1" flipV="1">
            <a:off x="3810000" y="4343400"/>
            <a:ext cx="457200" cy="914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41" name="Line 29"/>
          <p:cNvSpPr>
            <a:spLocks noChangeShapeType="1"/>
          </p:cNvSpPr>
          <p:nvPr/>
        </p:nvSpPr>
        <p:spPr bwMode="auto">
          <a:xfrm flipH="1" flipV="1">
            <a:off x="2209800" y="4343400"/>
            <a:ext cx="1905000" cy="914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42" name="Line 30"/>
          <p:cNvSpPr>
            <a:spLocks noChangeShapeType="1"/>
          </p:cNvSpPr>
          <p:nvPr/>
        </p:nvSpPr>
        <p:spPr bwMode="auto">
          <a:xfrm flipV="1">
            <a:off x="4572000" y="4343400"/>
            <a:ext cx="2667000" cy="914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43" name="Line 31"/>
          <p:cNvSpPr>
            <a:spLocks noChangeShapeType="1"/>
          </p:cNvSpPr>
          <p:nvPr/>
        </p:nvSpPr>
        <p:spPr bwMode="auto">
          <a:xfrm flipV="1">
            <a:off x="4343400" y="4343400"/>
            <a:ext cx="1143000" cy="914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44" name="Line 32"/>
          <p:cNvSpPr>
            <a:spLocks noChangeShapeType="1"/>
          </p:cNvSpPr>
          <p:nvPr/>
        </p:nvSpPr>
        <p:spPr bwMode="auto">
          <a:xfrm flipV="1">
            <a:off x="2057400" y="4343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45" name="Text Box 33"/>
          <p:cNvSpPr txBox="1">
            <a:spLocks noChangeArrowheads="1"/>
          </p:cNvSpPr>
          <p:nvPr/>
        </p:nvSpPr>
        <p:spPr bwMode="auto">
          <a:xfrm>
            <a:off x="1676400" y="5181600"/>
            <a:ext cx="827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>
                <a:latin typeface="Tahoma" pitchFamily="34" charset="0"/>
                <a:cs typeface="Times New Roman" charset="0"/>
              </a:rPr>
              <a:t>front</a:t>
            </a:r>
          </a:p>
        </p:txBody>
      </p:sp>
      <p:sp>
        <p:nvSpPr>
          <p:cNvPr id="5146" name="Line 34"/>
          <p:cNvSpPr>
            <a:spLocks noChangeShapeType="1"/>
          </p:cNvSpPr>
          <p:nvPr/>
        </p:nvSpPr>
        <p:spPr bwMode="auto">
          <a:xfrm flipV="1">
            <a:off x="7150100" y="4343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47" name="Text Box 35"/>
          <p:cNvSpPr txBox="1">
            <a:spLocks noChangeArrowheads="1"/>
          </p:cNvSpPr>
          <p:nvPr/>
        </p:nvSpPr>
        <p:spPr bwMode="auto">
          <a:xfrm>
            <a:off x="6769100" y="5181600"/>
            <a:ext cx="806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>
                <a:latin typeface="Tahoma" pitchFamily="34" charset="0"/>
                <a:cs typeface="Times New Roman" charset="0"/>
              </a:rPr>
              <a:t>back</a:t>
            </a:r>
          </a:p>
        </p:txBody>
      </p:sp>
      <p:sp>
        <p:nvSpPr>
          <p:cNvPr id="5148" name="Text Box 36"/>
          <p:cNvSpPr txBox="1">
            <a:spLocks noChangeArrowheads="1"/>
          </p:cNvSpPr>
          <p:nvPr/>
        </p:nvSpPr>
        <p:spPr bwMode="auto">
          <a:xfrm>
            <a:off x="136525" y="3843338"/>
            <a:ext cx="663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>
                <a:latin typeface="Tahoma" pitchFamily="34" charset="0"/>
                <a:cs typeface="Times New Roman" charset="0"/>
              </a:rPr>
              <a:t>null</a:t>
            </a:r>
          </a:p>
        </p:txBody>
      </p:sp>
      <p:sp>
        <p:nvSpPr>
          <p:cNvPr id="5149" name="Text Box 37"/>
          <p:cNvSpPr txBox="1">
            <a:spLocks noChangeArrowheads="1"/>
          </p:cNvSpPr>
          <p:nvPr/>
        </p:nvSpPr>
        <p:spPr bwMode="auto">
          <a:xfrm>
            <a:off x="8305800" y="3276600"/>
            <a:ext cx="663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>
                <a:latin typeface="Tahoma" pitchFamily="34" charset="0"/>
                <a:cs typeface="Times New Roman" charset="0"/>
              </a:rPr>
              <a:t>null</a:t>
            </a:r>
          </a:p>
        </p:txBody>
      </p:sp>
      <p:sp>
        <p:nvSpPr>
          <p:cNvPr id="5150" name="Text Box 38"/>
          <p:cNvSpPr txBox="1">
            <a:spLocks noChangeArrowheads="1"/>
          </p:cNvSpPr>
          <p:nvPr/>
        </p:nvSpPr>
        <p:spPr bwMode="auto">
          <a:xfrm>
            <a:off x="3657600" y="5791200"/>
            <a:ext cx="1206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>
                <a:latin typeface="Tahoma" pitchFamily="34" charset="0"/>
                <a:cs typeface="Times New Roman" charset="0"/>
              </a:rPr>
              <a:t>Iterator</a:t>
            </a:r>
          </a:p>
        </p:txBody>
      </p:sp>
      <p:sp>
        <p:nvSpPr>
          <p:cNvPr id="5151" name="Text Box 39"/>
          <p:cNvSpPr txBox="1">
            <a:spLocks noChangeArrowheads="1"/>
          </p:cNvSpPr>
          <p:nvPr/>
        </p:nvSpPr>
        <p:spPr bwMode="auto">
          <a:xfrm>
            <a:off x="898525" y="1563688"/>
            <a:ext cx="2682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>
                <a:solidFill>
                  <a:srgbClr val="FF0000"/>
                </a:solidFill>
                <a:latin typeface="Arial" charset="0"/>
              </a:rPr>
              <a:t> Doubly-linked list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2439B9-7CA0-4D2A-A065-7993C504AFCF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List Public Interface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Constructors and big-five</a:t>
            </a:r>
          </a:p>
          <a:p>
            <a:pPr lvl="1" eaLnBrk="1" hangingPunct="1"/>
            <a:r>
              <a:rPr lang="en-US" sz="1600" dirty="0" smtClean="0"/>
              <a:t>Copy/move constructor, copy/move assignment operator, destructor</a:t>
            </a:r>
          </a:p>
          <a:p>
            <a:pPr lvl="1" eaLnBrk="1" hangingPunct="1">
              <a:buFontTx/>
              <a:buNone/>
            </a:pPr>
            <a:r>
              <a:rPr lang="en-US" dirty="0" smtClean="0"/>
              <a:t>		</a:t>
            </a:r>
            <a:r>
              <a:rPr lang="en-US" sz="1600" b="1" dirty="0" smtClean="0">
                <a:latin typeface="Courier New" pitchFamily="49" charset="0"/>
              </a:rPr>
              <a:t>List();</a:t>
            </a:r>
          </a:p>
          <a:p>
            <a:pPr lvl="1" eaLnBrk="1" hangingPunct="1">
              <a:buFontTx/>
              <a:buNone/>
            </a:pPr>
            <a:r>
              <a:rPr lang="en-US" sz="1600" b="1" dirty="0" smtClean="0">
                <a:latin typeface="Courier New" pitchFamily="49" charset="0"/>
              </a:rPr>
              <a:t>		List(</a:t>
            </a:r>
            <a:r>
              <a:rPr lang="en-US" sz="1600" b="1" dirty="0" err="1" smtClean="0">
                <a:latin typeface="Courier New" pitchFamily="49" charset="0"/>
              </a:rPr>
              <a:t>const</a:t>
            </a:r>
            <a:r>
              <a:rPr lang="en-US" sz="1600" b="1" dirty="0" smtClean="0">
                <a:latin typeface="Courier New" pitchFamily="49" charset="0"/>
              </a:rPr>
              <a:t> List &amp;</a:t>
            </a:r>
            <a:r>
              <a:rPr lang="en-US" sz="1600" b="1" dirty="0" err="1" smtClean="0">
                <a:latin typeface="Courier New" pitchFamily="49" charset="0"/>
              </a:rPr>
              <a:t>rhs</a:t>
            </a:r>
            <a:r>
              <a:rPr lang="en-US" sz="1600" b="1" dirty="0" smtClean="0">
                <a:latin typeface="Courier New" pitchFamily="49" charset="0"/>
              </a:rPr>
              <a:t>);</a:t>
            </a:r>
          </a:p>
          <a:p>
            <a:pPr lvl="1" eaLnBrk="1" hangingPunct="1">
              <a:buFontTx/>
              <a:buNone/>
            </a:pPr>
            <a:r>
              <a:rPr lang="en-US" sz="1600" b="1" dirty="0">
                <a:latin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</a:rPr>
              <a:t>	List(List &amp;&amp;</a:t>
            </a:r>
            <a:r>
              <a:rPr lang="en-US" sz="1600" b="1" dirty="0" err="1" smtClean="0">
                <a:latin typeface="Courier New" pitchFamily="49" charset="0"/>
              </a:rPr>
              <a:t>rhs</a:t>
            </a:r>
            <a:r>
              <a:rPr lang="en-US" sz="1600" b="1" dirty="0" smtClean="0">
                <a:latin typeface="Courier New" pitchFamily="49" charset="0"/>
              </a:rPr>
              <a:t>);	 </a:t>
            </a:r>
          </a:p>
          <a:p>
            <a:pPr lvl="1" eaLnBrk="1" hangingPunct="1">
              <a:buFontTx/>
              <a:buNone/>
            </a:pPr>
            <a:r>
              <a:rPr lang="en-US" sz="1600" b="1" dirty="0" smtClean="0">
                <a:latin typeface="Courier New" pitchFamily="49" charset="0"/>
              </a:rPr>
              <a:t>		List &amp; operator=(</a:t>
            </a:r>
            <a:r>
              <a:rPr lang="en-US" sz="1600" b="1" dirty="0" err="1" smtClean="0">
                <a:latin typeface="Courier New" pitchFamily="49" charset="0"/>
              </a:rPr>
              <a:t>const</a:t>
            </a:r>
            <a:r>
              <a:rPr lang="en-US" sz="1600" b="1" dirty="0" smtClean="0">
                <a:latin typeface="Courier New" pitchFamily="49" charset="0"/>
              </a:rPr>
              <a:t> List &amp;</a:t>
            </a:r>
            <a:r>
              <a:rPr lang="en-US" sz="1600" b="1" dirty="0" err="1" smtClean="0">
                <a:latin typeface="Courier New" pitchFamily="49" charset="0"/>
              </a:rPr>
              <a:t>rhs</a:t>
            </a:r>
            <a:r>
              <a:rPr lang="en-US" sz="1600" b="1" dirty="0" smtClean="0">
                <a:latin typeface="Courier New" pitchFamily="49" charset="0"/>
              </a:rPr>
              <a:t>);</a:t>
            </a:r>
          </a:p>
          <a:p>
            <a:pPr lvl="1" eaLnBrk="1" hangingPunct="1">
              <a:buFontTx/>
              <a:buNone/>
            </a:pPr>
            <a:r>
              <a:rPr lang="en-US" sz="1600" b="1" dirty="0">
                <a:latin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</a:rPr>
              <a:t>	List &amp; operator=(List &amp;&amp; </a:t>
            </a:r>
            <a:r>
              <a:rPr lang="en-US" sz="1600" b="1" dirty="0" err="1" smtClean="0">
                <a:latin typeface="Courier New" pitchFamily="49" charset="0"/>
              </a:rPr>
              <a:t>rhs</a:t>
            </a:r>
            <a:r>
              <a:rPr lang="en-US" sz="1600" b="1" dirty="0" smtClean="0">
                <a:latin typeface="Courier New" pitchFamily="49" charset="0"/>
              </a:rPr>
              <a:t>);</a:t>
            </a:r>
          </a:p>
          <a:p>
            <a:pPr lvl="1" eaLnBrk="1" hangingPunct="1">
              <a:buNone/>
            </a:pPr>
            <a:r>
              <a:rPr lang="en-US" sz="1600" b="1" dirty="0">
                <a:latin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</a:rPr>
              <a:t>	~List();</a:t>
            </a:r>
          </a:p>
          <a:p>
            <a:pPr lvl="1" eaLnBrk="1" hangingPunct="1"/>
            <a:endParaRPr lang="en-US" sz="1800" b="1" dirty="0" smtClean="0">
              <a:latin typeface="Courier New" pitchFamily="49" charset="0"/>
            </a:endParaRPr>
          </a:p>
          <a:p>
            <a:pPr eaLnBrk="1" hangingPunct="1"/>
            <a:r>
              <a:rPr lang="en-US" dirty="0" smtClean="0"/>
              <a:t>Read-only </a:t>
            </a:r>
            <a:r>
              <a:rPr lang="en-US" dirty="0" err="1" smtClean="0"/>
              <a:t>accessor</a:t>
            </a:r>
            <a:r>
              <a:rPr lang="en-US" dirty="0" smtClean="0"/>
              <a:t> functions</a:t>
            </a:r>
          </a:p>
          <a:p>
            <a:pPr eaLnBrk="1" hangingPunct="1">
              <a:buFontTx/>
              <a:buNone/>
            </a:pPr>
            <a:r>
              <a:rPr lang="en-US" dirty="0" smtClean="0"/>
              <a:t>         	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</a:rPr>
              <a:t>int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</a:rPr>
              <a:t> size()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</a:rPr>
              <a:t>const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</a:rPr>
              <a:t>;</a:t>
            </a:r>
          </a:p>
          <a:p>
            <a:pPr eaLnBrk="1" hangingPunct="1">
              <a:buFontTx/>
              <a:buNone/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</a:rPr>
              <a:t>		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</a:rPr>
              <a:t>bool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</a:rPr>
              <a:t> empty()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</a:rPr>
              <a:t>const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</a:rPr>
              <a:t>;</a:t>
            </a:r>
          </a:p>
          <a:p>
            <a:pPr lvl="1"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0BE4F9-6587-43CA-8E6D-A3D909B8226E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List Public Interface (cont’d)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/>
            <a:r>
              <a:rPr lang="en-US" sz="2000" smtClean="0"/>
              <a:t>Accessing values on the list</a:t>
            </a:r>
          </a:p>
          <a:p>
            <a:pPr marL="838200" lvl="1" indent="-381000" eaLnBrk="1" hangingPunct="1">
              <a:buFontTx/>
              <a:buNone/>
            </a:pPr>
            <a:r>
              <a:rPr lang="en-US" sz="1800" b="1" smtClean="0">
                <a:latin typeface="Courier New" pitchFamily="49" charset="0"/>
              </a:rPr>
              <a:t>Object &amp; front();</a:t>
            </a:r>
          </a:p>
          <a:p>
            <a:pPr marL="838200" lvl="1" indent="-381000" eaLnBrk="1" hangingPunct="1">
              <a:buFontTx/>
              <a:buNone/>
            </a:pPr>
            <a:r>
              <a:rPr lang="en-US" sz="1800" b="1" smtClean="0">
                <a:latin typeface="Courier New" pitchFamily="49" charset="0"/>
              </a:rPr>
              <a:t>Object &amp; back();</a:t>
            </a:r>
          </a:p>
          <a:p>
            <a:pPr marL="838200" lvl="1" indent="-381000" eaLnBrk="1" hangingPunct="1">
              <a:buFontTx/>
              <a:buNone/>
            </a:pPr>
            <a:endParaRPr lang="en-US" sz="1800" b="1" smtClean="0">
              <a:latin typeface="Courier New" pitchFamily="49" charset="0"/>
            </a:endParaRPr>
          </a:p>
          <a:p>
            <a:pPr marL="838200" lvl="1" indent="-381000" eaLnBrk="1" hangingPunct="1">
              <a:buFontTx/>
              <a:buNone/>
            </a:pPr>
            <a:r>
              <a:rPr lang="en-US" sz="1800" smtClean="0"/>
              <a:t> and their </a:t>
            </a:r>
            <a:r>
              <a:rPr lang="en-US" sz="1800" smtClean="0">
                <a:solidFill>
                  <a:srgbClr val="0000FF"/>
                </a:solidFill>
              </a:rPr>
              <a:t>constant</a:t>
            </a:r>
            <a:r>
              <a:rPr lang="en-US" sz="1800" smtClean="0"/>
              <a:t> versions.</a:t>
            </a:r>
          </a:p>
          <a:p>
            <a:pPr marL="457200" indent="-457200" eaLnBrk="1" hangingPunct="1"/>
            <a:r>
              <a:rPr lang="en-US" sz="2000" smtClean="0"/>
              <a:t>Locating places on the list using iterators</a:t>
            </a:r>
          </a:p>
          <a:p>
            <a:pPr marL="838200" lvl="1" indent="-381000" eaLnBrk="1" hangingPunct="1"/>
            <a:r>
              <a:rPr lang="en-US" sz="1800" smtClean="0"/>
              <a:t>Both regular and constant versions</a:t>
            </a:r>
          </a:p>
          <a:p>
            <a:pPr marL="838200" lvl="1" indent="-381000" eaLnBrk="1" hangingPunct="1">
              <a:buFontTx/>
              <a:buNone/>
            </a:pPr>
            <a:endParaRPr lang="en-US" sz="1800" b="1" smtClean="0">
              <a:latin typeface="Courier New" pitchFamily="49" charset="0"/>
            </a:endParaRPr>
          </a:p>
          <a:p>
            <a:pPr marL="838200" lvl="1" indent="-381000" eaLnBrk="1" hangingPunct="1">
              <a:buFontTx/>
              <a:buNone/>
            </a:pPr>
            <a:r>
              <a:rPr lang="en-US" sz="1800" b="1" smtClean="0">
                <a:latin typeface="Courier New" pitchFamily="49" charset="0"/>
              </a:rPr>
              <a:t>iterator begin();</a:t>
            </a:r>
          </a:p>
          <a:p>
            <a:pPr marL="838200" lvl="1" indent="-381000" eaLnBrk="1" hangingPunct="1">
              <a:buFontTx/>
              <a:buNone/>
            </a:pPr>
            <a:r>
              <a:rPr lang="en-US" sz="1800" b="1" smtClean="0">
                <a:latin typeface="Courier New" pitchFamily="49" charset="0"/>
              </a:rPr>
              <a:t>const_iterator begin() const;</a:t>
            </a:r>
          </a:p>
          <a:p>
            <a:pPr marL="838200" lvl="1" indent="-381000" eaLnBrk="1" hangingPunct="1">
              <a:buFontTx/>
              <a:buNone/>
            </a:pPr>
            <a:endParaRPr lang="en-US" sz="1800" b="1" smtClean="0">
              <a:latin typeface="Courier New" pitchFamily="49" charset="0"/>
            </a:endParaRPr>
          </a:p>
          <a:p>
            <a:pPr marL="838200" lvl="1" indent="-381000" eaLnBrk="1" hangingPunct="1">
              <a:buFontTx/>
              <a:buNone/>
            </a:pPr>
            <a:r>
              <a:rPr lang="en-US" sz="1800" b="1" smtClean="0">
                <a:latin typeface="Courier New" pitchFamily="49" charset="0"/>
              </a:rPr>
              <a:t>iterator end();</a:t>
            </a:r>
          </a:p>
          <a:p>
            <a:pPr marL="838200" lvl="1" indent="-381000" eaLnBrk="1" hangingPunct="1">
              <a:buFontTx/>
              <a:buNone/>
            </a:pPr>
            <a:r>
              <a:rPr lang="en-US" sz="1800" b="1" smtClean="0">
                <a:latin typeface="Courier New" pitchFamily="49" charset="0"/>
              </a:rPr>
              <a:t>const_iterator end() const;</a:t>
            </a:r>
          </a:p>
          <a:p>
            <a:pPr marL="838200" lvl="1" indent="-381000" eaLnBrk="1" hangingPunct="1">
              <a:buFontTx/>
              <a:buNone/>
            </a:pPr>
            <a:endParaRPr lang="en-US" sz="1800" b="1" smtClean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FADDA0-1FA1-4BBC-AF71-53D1E1D0B352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List Public Interface (cont’d)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List manipulation functions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sz="1800" b="1" dirty="0" smtClean="0">
              <a:latin typeface="Courier New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600" b="1" dirty="0" err="1" smtClean="0">
                <a:latin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</a:rPr>
              <a:t>push_front</a:t>
            </a:r>
            <a:r>
              <a:rPr lang="en-US" sz="1600" b="1" dirty="0" smtClean="0">
                <a:latin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</a:rPr>
              <a:t>const</a:t>
            </a:r>
            <a:r>
              <a:rPr lang="en-US" sz="1600" b="1" dirty="0" smtClean="0">
                <a:latin typeface="Courier New" pitchFamily="49" charset="0"/>
              </a:rPr>
              <a:t> Object &amp; x);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sz="1600" b="1" dirty="0" smtClean="0">
              <a:latin typeface="Courier New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600" b="1" dirty="0" err="1" smtClean="0">
                <a:latin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</a:rPr>
              <a:t>push_back</a:t>
            </a:r>
            <a:r>
              <a:rPr lang="en-US" sz="1600" b="1" dirty="0" smtClean="0">
                <a:latin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</a:rPr>
              <a:t>const</a:t>
            </a:r>
            <a:r>
              <a:rPr lang="en-US" sz="1600" b="1" dirty="0" smtClean="0">
                <a:latin typeface="Courier New" pitchFamily="49" charset="0"/>
              </a:rPr>
              <a:t> Object &amp; x);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sz="1600" b="1" dirty="0" smtClean="0">
              <a:latin typeface="Courier New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600" b="1" dirty="0" err="1" smtClean="0">
                <a:latin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</a:rPr>
              <a:t>pop_front</a:t>
            </a:r>
            <a:r>
              <a:rPr lang="en-US" sz="1600" b="1" dirty="0" smtClean="0">
                <a:latin typeface="Courier New" pitchFamily="49" charset="0"/>
              </a:rPr>
              <a:t>();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sz="1600" b="1" dirty="0" smtClean="0">
              <a:latin typeface="Courier New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600" b="1" dirty="0" err="1" smtClean="0">
                <a:latin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</a:rPr>
              <a:t>pop_back</a:t>
            </a:r>
            <a:r>
              <a:rPr lang="en-US" sz="1600" b="1" dirty="0" smtClean="0">
                <a:latin typeface="Courier New" pitchFamily="49" charset="0"/>
              </a:rPr>
              <a:t>();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sz="1600" b="1" dirty="0" smtClean="0">
              <a:latin typeface="Courier New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600" b="1" dirty="0" smtClean="0">
                <a:latin typeface="Courier New" pitchFamily="49" charset="0"/>
              </a:rPr>
              <a:t>iterator insert(iterator &amp; </a:t>
            </a:r>
            <a:r>
              <a:rPr lang="en-US" sz="1600" b="1" dirty="0" err="1" smtClean="0">
                <a:latin typeface="Courier New" pitchFamily="49" charset="0"/>
              </a:rPr>
              <a:t>itr</a:t>
            </a:r>
            <a:r>
              <a:rPr lang="en-US" sz="1600" b="1" dirty="0" smtClean="0">
                <a:latin typeface="Courier New" pitchFamily="49" charset="0"/>
              </a:rPr>
              <a:t>, </a:t>
            </a:r>
            <a:r>
              <a:rPr lang="en-US" sz="1600" b="1" dirty="0" err="1" smtClean="0">
                <a:latin typeface="Courier New" pitchFamily="49" charset="0"/>
              </a:rPr>
              <a:t>const</a:t>
            </a:r>
            <a:r>
              <a:rPr lang="en-US" sz="1600" b="1" dirty="0" smtClean="0">
                <a:latin typeface="Courier New" pitchFamily="49" charset="0"/>
              </a:rPr>
              <a:t> Object &amp; x);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sz="1600" b="1" dirty="0" smtClean="0">
              <a:latin typeface="Courier New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600" b="1" dirty="0" smtClean="0">
                <a:latin typeface="Courier New" pitchFamily="49" charset="0"/>
              </a:rPr>
              <a:t>iterator erase( iterator </a:t>
            </a:r>
            <a:r>
              <a:rPr lang="en-US" sz="1600" b="1" dirty="0" err="1" smtClean="0">
                <a:latin typeface="Courier New" pitchFamily="49" charset="0"/>
              </a:rPr>
              <a:t>itr</a:t>
            </a:r>
            <a:r>
              <a:rPr lang="en-US" sz="1600" b="1" dirty="0" smtClean="0">
                <a:latin typeface="Courier New" pitchFamily="49" charset="0"/>
              </a:rPr>
              <a:t>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sz="1600" b="1" dirty="0" smtClean="0">
              <a:latin typeface="Courier New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600" b="1" dirty="0" smtClean="0">
                <a:latin typeface="Courier New" pitchFamily="49" charset="0"/>
              </a:rPr>
              <a:t>iterator erase( iterator start, iterator end 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sz="1600" b="1" dirty="0" smtClean="0">
              <a:latin typeface="Courier New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600" b="1" dirty="0" smtClean="0">
                <a:latin typeface="Courier New" pitchFamily="49" charset="0"/>
              </a:rPr>
              <a:t>void clear();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sz="1600" b="1" dirty="0">
              <a:latin typeface="Courier New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</a:rPr>
              <a:t>// and move versions, where it is applicable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BAA996-A17F-456C-B6D0-B7E3BB7F7883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List Complexity Requirements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O(1) Runtime complexity </a:t>
            </a:r>
          </a:p>
          <a:p>
            <a:pPr lvl="1" eaLnBrk="1" hangingPunct="1"/>
            <a:endParaRPr lang="en-US" sz="1800" dirty="0" smtClean="0"/>
          </a:p>
          <a:p>
            <a:pPr lvl="1" eaLnBrk="1" hangingPunct="1"/>
            <a:r>
              <a:rPr lang="en-US" sz="1800" dirty="0" smtClean="0"/>
              <a:t>Default constructor</a:t>
            </a:r>
          </a:p>
          <a:p>
            <a:pPr lvl="1" eaLnBrk="1" hangingPunct="1"/>
            <a:r>
              <a:rPr lang="en-US" sz="1800" dirty="0" smtClean="0"/>
              <a:t>Move constructor</a:t>
            </a:r>
          </a:p>
          <a:p>
            <a:pPr lvl="1" eaLnBrk="1" hangingPunct="1"/>
            <a:r>
              <a:rPr lang="en-US" sz="1800" dirty="0" smtClean="0"/>
              <a:t>Move assignment operator=</a:t>
            </a:r>
          </a:p>
          <a:p>
            <a:pPr lvl="1" eaLnBrk="1" hangingPunct="1"/>
            <a:endParaRPr lang="en-US" sz="1800" b="1" dirty="0" smtClean="0"/>
          </a:p>
          <a:p>
            <a:pPr lvl="1" eaLnBrk="1" hangingPunct="1"/>
            <a:r>
              <a:rPr lang="en-US" sz="1800" dirty="0" err="1" smtClean="0"/>
              <a:t>push_front</a:t>
            </a:r>
            <a:r>
              <a:rPr lang="en-US" sz="1800" dirty="0" smtClean="0"/>
              <a:t>(t), </a:t>
            </a:r>
            <a:r>
              <a:rPr lang="en-US" sz="1800" dirty="0" err="1" smtClean="0"/>
              <a:t>push_back</a:t>
            </a:r>
            <a:r>
              <a:rPr lang="en-US" sz="1800" dirty="0" smtClean="0"/>
              <a:t>(t), </a:t>
            </a:r>
            <a:r>
              <a:rPr lang="en-US" sz="1800" dirty="0" smtClean="0">
                <a:solidFill>
                  <a:srgbClr val="0000FF"/>
                </a:solidFill>
              </a:rPr>
              <a:t>insert(I, t)</a:t>
            </a:r>
          </a:p>
          <a:p>
            <a:pPr lvl="1" eaLnBrk="1" hangingPunct="1"/>
            <a:r>
              <a:rPr lang="en-US" sz="1800" dirty="0" err="1" smtClean="0"/>
              <a:t>pop_front</a:t>
            </a:r>
            <a:r>
              <a:rPr lang="en-US" sz="1800" dirty="0" smtClean="0"/>
              <a:t>(), </a:t>
            </a:r>
            <a:r>
              <a:rPr lang="en-US" sz="1800" dirty="0" err="1" smtClean="0"/>
              <a:t>pop_back</a:t>
            </a:r>
            <a:r>
              <a:rPr lang="en-US" sz="1800" dirty="0" smtClean="0"/>
              <a:t>(), </a:t>
            </a:r>
            <a:r>
              <a:rPr lang="en-US" sz="1800" dirty="0" smtClean="0">
                <a:solidFill>
                  <a:srgbClr val="0000FF"/>
                </a:solidFill>
              </a:rPr>
              <a:t>erase(I)</a:t>
            </a:r>
          </a:p>
          <a:p>
            <a:pPr lvl="1" eaLnBrk="1" hangingPunct="1"/>
            <a:r>
              <a:rPr lang="en-US" sz="1800" dirty="0" smtClean="0"/>
              <a:t>begin(), end();</a:t>
            </a:r>
          </a:p>
          <a:p>
            <a:pPr lvl="1" eaLnBrk="1" hangingPunct="1"/>
            <a:r>
              <a:rPr lang="en-US" sz="1800" dirty="0" smtClean="0"/>
              <a:t>front(), back();</a:t>
            </a:r>
          </a:p>
          <a:p>
            <a:pPr lvl="1" eaLnBrk="1" hangingPunct="1"/>
            <a:r>
              <a:rPr lang="en-US" sz="1800" dirty="0" smtClean="0"/>
              <a:t>empty();</a:t>
            </a:r>
          </a:p>
          <a:p>
            <a:pPr eaLnBrk="1" hangingPunct="1"/>
            <a:endParaRPr lang="en-US" sz="18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lass_simple">
  <a:themeElements>
    <a:clrScheme name="class_simpl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lass_sim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class_simpl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_simpl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Settings\Zhenhai Duan\Application Data\Microsoft\Templates\class_simple.pot</Template>
  <TotalTime>0</TotalTime>
  <Words>1355</Words>
  <Application>Microsoft Office PowerPoint</Application>
  <PresentationFormat>On-screen Show (4:3)</PresentationFormat>
  <Paragraphs>539</Paragraphs>
  <Slides>30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</vt:lpstr>
      <vt:lpstr>Arial Narrow</vt:lpstr>
      <vt:lpstr>Courier New</vt:lpstr>
      <vt:lpstr>Tahoma</vt:lpstr>
      <vt:lpstr>Times New Roman</vt:lpstr>
      <vt:lpstr>class_simple</vt:lpstr>
      <vt:lpstr>List ADT:  Linked lists  </vt:lpstr>
      <vt:lpstr>Lists in Everyday Life</vt:lpstr>
      <vt:lpstr>List Wish List</vt:lpstr>
      <vt:lpstr>Singly Linked List</vt:lpstr>
      <vt:lpstr>Abstract view of List and Iterator</vt:lpstr>
      <vt:lpstr>List Public Interface</vt:lpstr>
      <vt:lpstr>List Public Interface (cont’d)</vt:lpstr>
      <vt:lpstr>List Public Interface (cont’d)</vt:lpstr>
      <vt:lpstr>List Complexity Requirements</vt:lpstr>
      <vt:lpstr>List Complexity Requirements (2)</vt:lpstr>
      <vt:lpstr>List Iterator Public Interface</vt:lpstr>
      <vt:lpstr>Using List</vt:lpstr>
      <vt:lpstr>List Insertion</vt:lpstr>
      <vt:lpstr>Remove all copies of an item from List</vt:lpstr>
      <vt:lpstr>List and List Iterator</vt:lpstr>
      <vt:lpstr>List Implementation</vt:lpstr>
      <vt:lpstr>Nodes in a list</vt:lpstr>
      <vt:lpstr>List Class (Part 1)</vt:lpstr>
      <vt:lpstr>List Class (Part 2)</vt:lpstr>
      <vt:lpstr>List Class (Part 3)</vt:lpstr>
      <vt:lpstr>List Class (Part 4)</vt:lpstr>
      <vt:lpstr>List Class (Part 5)</vt:lpstr>
      <vt:lpstr>List Class (Part 6)</vt:lpstr>
      <vt:lpstr>List Class (Part 7)</vt:lpstr>
      <vt:lpstr>List Class (Part 8)</vt:lpstr>
      <vt:lpstr>List Class (Part 9)</vt:lpstr>
      <vt:lpstr>List Class (Part 10)</vt:lpstr>
      <vt:lpstr>List Class (Part 10)</vt:lpstr>
      <vt:lpstr>List Class (Part 11)</vt:lpstr>
      <vt:lpstr>Reading assignment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2015-02-02T15:23:36Z</dcterms:created>
  <dcterms:modified xsi:type="dcterms:W3CDTF">2021-09-12T01:17:19Z</dcterms:modified>
</cp:coreProperties>
</file>