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86" r:id="rId4"/>
    <p:sldId id="287" r:id="rId5"/>
    <p:sldId id="260" r:id="rId6"/>
    <p:sldId id="289" r:id="rId7"/>
    <p:sldId id="315" r:id="rId8"/>
    <p:sldId id="355" r:id="rId9"/>
    <p:sldId id="357" r:id="rId10"/>
    <p:sldId id="292" r:id="rId11"/>
    <p:sldId id="316" r:id="rId12"/>
    <p:sldId id="360" r:id="rId13"/>
    <p:sldId id="361" r:id="rId14"/>
    <p:sldId id="362" r:id="rId15"/>
    <p:sldId id="344" r:id="rId16"/>
    <p:sldId id="290" r:id="rId17"/>
    <p:sldId id="345" r:id="rId18"/>
    <p:sldId id="291" r:id="rId19"/>
    <p:sldId id="346" r:id="rId20"/>
    <p:sldId id="347" r:id="rId21"/>
    <p:sldId id="294" r:id="rId22"/>
    <p:sldId id="293" r:id="rId23"/>
    <p:sldId id="259" r:id="rId24"/>
    <p:sldId id="348" r:id="rId25"/>
    <p:sldId id="313" r:id="rId26"/>
    <p:sldId id="314" r:id="rId27"/>
    <p:sldId id="349" r:id="rId28"/>
    <p:sldId id="363" r:id="rId29"/>
    <p:sldId id="364" r:id="rId30"/>
    <p:sldId id="350" r:id="rId31"/>
    <p:sldId id="351" r:id="rId32"/>
    <p:sldId id="352" r:id="rId33"/>
    <p:sldId id="353" r:id="rId34"/>
    <p:sldId id="319" r:id="rId35"/>
    <p:sldId id="311" r:id="rId36"/>
    <p:sldId id="35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5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16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46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54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4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5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7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" y="39292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292513"/>
            <a:ext cx="10364451" cy="1122819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1566408"/>
            <a:ext cx="10363826" cy="422479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 cap="none" baseline="0">
                <a:latin typeface="+mj-lt"/>
                <a:cs typeface="Calibri" panose="020F050202020403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 cap="none">
                <a:latin typeface="+mn-lt"/>
                <a:cs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 sz="1800" cap="none"/>
            </a:lvl3pPr>
            <a:lvl4pPr marL="1600200" indent="-228600">
              <a:buFont typeface="Wingdings" panose="05000000000000000000" pitchFamily="2" charset="2"/>
              <a:buChar char="q"/>
              <a:defRPr sz="1600" cap="none"/>
            </a:lvl4pPr>
          </a:lstStyle>
          <a:p>
            <a:pPr lvl="0"/>
            <a:r>
              <a:rPr lang="en-US" dirty="0" err="1"/>
              <a:t>Aaaa</a:t>
            </a:r>
            <a:endParaRPr lang="en-US" dirty="0"/>
          </a:p>
          <a:p>
            <a:pPr lvl="1"/>
            <a:r>
              <a:rPr lang="en-US" dirty="0" err="1"/>
              <a:t>Saaaa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1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1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9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DBCDDCC-9CA4-4D0E-A840-8DDDAE711D3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1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hyperlink" Target="https://www-inst.eecs.berkeley.edu/~n252/paper/Amdahl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munications_of_the_ACM" TargetMode="External"/><Relationship Id="rId2" Type="http://schemas.openxmlformats.org/officeDocument/2006/relationships/hyperlink" Target="http://www.johngustafson.net/pubs/pub13/amdah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911D4-D6A7-4A0B-BEE1-E70A474DD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448" y="1085174"/>
            <a:ext cx="9001462" cy="2387600"/>
          </a:xfrm>
        </p:spPr>
        <p:txBody>
          <a:bodyPr/>
          <a:lstStyle/>
          <a:p>
            <a:r>
              <a:rPr lang="en-US" dirty="0"/>
              <a:t>Introduction to Parallel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0600F-7128-4FD0-8491-7259B416AF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4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 the logic AND with a single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0418" y="1244347"/>
            <a:ext cx="10120037" cy="1498853"/>
          </a:xfrm>
        </p:spPr>
        <p:txBody>
          <a:bodyPr>
            <a:normAutofit/>
          </a:bodyPr>
          <a:lstStyle/>
          <a:p>
            <a:r>
              <a:rPr lang="en-US" dirty="0"/>
              <a:t>In general, one neuron can be trained to realize a linear function.</a:t>
            </a:r>
          </a:p>
          <a:p>
            <a:r>
              <a:rPr lang="en-US" dirty="0"/>
              <a:t> Logic AND function is a linear function: 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943075" y="4805818"/>
            <a:ext cx="2329132" cy="17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170938" y="2847621"/>
            <a:ext cx="25879" cy="222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058794" y="4702301"/>
            <a:ext cx="276046" cy="241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58794" y="3255619"/>
            <a:ext cx="276046" cy="241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413755" y="3257017"/>
            <a:ext cx="276046" cy="2415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00502" y="486269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(0, 0)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29611" y="483628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(1, 0)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29612" y="35103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(1, 1)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6106" y="35103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49556" y="5074894"/>
                <a:ext cx="2447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Logic AND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</m:oMath>
                </a14:m>
                <a:r>
                  <a:rPr lang="en-US" dirty="0"/>
                  <a:t>) operation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556" y="5074894"/>
                <a:ext cx="2447465" cy="369332"/>
              </a:xfrm>
              <a:prstGeom prst="rect">
                <a:avLst/>
              </a:prstGeom>
              <a:blipFill>
                <a:blip r:embed="rId2"/>
                <a:stretch>
                  <a:fillRect l="-2244" t="-8197" r="-17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/>
            </p:nvGraphicFramePr>
            <p:xfrm>
              <a:off x="2649556" y="3002121"/>
              <a:ext cx="189589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4453">
                      <a:extLst>
                        <a:ext uri="{9D8B030D-6E8A-4147-A177-3AD203B41FA5}">
                          <a16:colId xmlns:a16="http://schemas.microsoft.com/office/drawing/2014/main" val="1097098754"/>
                        </a:ext>
                      </a:extLst>
                    </a:gridCol>
                    <a:gridCol w="465827">
                      <a:extLst>
                        <a:ext uri="{9D8B030D-6E8A-4147-A177-3AD203B41FA5}">
                          <a16:colId xmlns:a16="http://schemas.microsoft.com/office/drawing/2014/main" val="763287672"/>
                        </a:ext>
                      </a:extLst>
                    </a:gridCol>
                    <a:gridCol w="955612">
                      <a:extLst>
                        <a:ext uri="{9D8B030D-6E8A-4147-A177-3AD203B41FA5}">
                          <a16:colId xmlns:a16="http://schemas.microsoft.com/office/drawing/2014/main" val="1338379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⋀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316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8907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78154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5755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1908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0947930"/>
                  </p:ext>
                </p:extLst>
              </p:nvPr>
            </p:nvGraphicFramePr>
            <p:xfrm>
              <a:off x="2649556" y="3002121"/>
              <a:ext cx="189589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4453">
                      <a:extLst>
                        <a:ext uri="{9D8B030D-6E8A-4147-A177-3AD203B41FA5}">
                          <a16:colId xmlns:a16="http://schemas.microsoft.com/office/drawing/2014/main" val="1097098754"/>
                        </a:ext>
                      </a:extLst>
                    </a:gridCol>
                    <a:gridCol w="465827">
                      <a:extLst>
                        <a:ext uri="{9D8B030D-6E8A-4147-A177-3AD203B41FA5}">
                          <a16:colId xmlns:a16="http://schemas.microsoft.com/office/drawing/2014/main" val="763287672"/>
                        </a:ext>
                      </a:extLst>
                    </a:gridCol>
                    <a:gridCol w="955612">
                      <a:extLst>
                        <a:ext uri="{9D8B030D-6E8A-4147-A177-3AD203B41FA5}">
                          <a16:colId xmlns:a16="http://schemas.microsoft.com/office/drawing/2014/main" val="1338379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1639" r="-305128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597" t="-1639" r="-20909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363" t="-1639" r="-254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316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8907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78154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5755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1908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Oval 32"/>
          <p:cNvSpPr/>
          <p:nvPr/>
        </p:nvSpPr>
        <p:spPr>
          <a:xfrm>
            <a:off x="8413755" y="4681603"/>
            <a:ext cx="276046" cy="241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7058794" y="2948173"/>
            <a:ext cx="2416282" cy="19749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1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 the logic AND with a single neuron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6377" y="4080038"/>
                <a:ext cx="10363826" cy="223898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Consider training data input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), output Y=0.</a:t>
                </a:r>
              </a:p>
              <a:p>
                <a:r>
                  <a:rPr lang="en-US" dirty="0"/>
                  <a:t>Forward propagation: </a:t>
                </a:r>
              </a:p>
              <a:p>
                <a:pPr lvl="1"/>
                <a:r>
                  <a:rPr lang="en-US" dirty="0"/>
                  <a:t>L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∗0+1 ∗0+0=0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O = Sigmoid(L) = sigmoid (0)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= 0.5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=0.125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6377" y="4080038"/>
                <a:ext cx="10363826" cy="2238986"/>
              </a:xfrm>
              <a:blipFill>
                <a:blip r:embed="rId2"/>
                <a:stretch>
                  <a:fillRect l="-612" t="-1695" b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610303" y="2295072"/>
            <a:ext cx="914400" cy="764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44111" y="2135259"/>
            <a:ext cx="1474075" cy="386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67759" y="2836824"/>
            <a:ext cx="1442544" cy="56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4" idx="0"/>
          </p:cNvCxnSpPr>
          <p:nvPr/>
        </p:nvCxnSpPr>
        <p:spPr>
          <a:xfrm>
            <a:off x="4067503" y="1938190"/>
            <a:ext cx="0" cy="356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61577" y="1587230"/>
            <a:ext cx="70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5347" y="1923958"/>
                <a:ext cx="729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47" y="1923958"/>
                <a:ext cx="729430" cy="369332"/>
              </a:xfrm>
              <a:prstGeom prst="rect">
                <a:avLst/>
              </a:prstGeom>
              <a:blipFill>
                <a:blip r:embed="rId3"/>
                <a:stretch>
                  <a:fillRect t="-10000" r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9621" y="1896258"/>
                <a:ext cx="706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621" y="1896258"/>
                <a:ext cx="706155" cy="369332"/>
              </a:xfrm>
              <a:prstGeom prst="rect">
                <a:avLst/>
              </a:prstGeom>
              <a:blipFill>
                <a:blip r:embed="rId4"/>
                <a:stretch>
                  <a:fillRect t="-8197" r="-68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03054" y="3159688"/>
                <a:ext cx="734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054" y="3159688"/>
                <a:ext cx="734753" cy="369332"/>
              </a:xfrm>
              <a:prstGeom prst="rect">
                <a:avLst/>
              </a:prstGeom>
              <a:blipFill>
                <a:blip r:embed="rId5"/>
                <a:stretch>
                  <a:fillRect t="-8197" r="-66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4524" y="3145313"/>
                <a:ext cx="924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24" y="3145313"/>
                <a:ext cx="9246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91934" y="2351770"/>
            <a:ext cx="57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371123" y="3536903"/>
                <a:ext cx="2520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123" y="3536903"/>
                <a:ext cx="2520434" cy="369332"/>
              </a:xfrm>
              <a:prstGeom prst="rect">
                <a:avLst/>
              </a:prstGeom>
              <a:blipFill>
                <a:blip r:embed="rId7"/>
                <a:stretch>
                  <a:fillRect l="-201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4335516" y="2624422"/>
            <a:ext cx="3539359" cy="64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874875" y="2263250"/>
            <a:ext cx="914400" cy="764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6"/>
          </p:cNvCxnSpPr>
          <p:nvPr/>
        </p:nvCxnSpPr>
        <p:spPr>
          <a:xfrm>
            <a:off x="8789275" y="2645564"/>
            <a:ext cx="1127236" cy="31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84543" y="3404383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 function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96365" y="2024776"/>
            <a:ext cx="6028938" cy="12191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841307" y="2459491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Sigmoid(s)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16511" y="246749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O=Sigmoid(0)=0.5</a:t>
            </a:r>
          </a:p>
        </p:txBody>
      </p:sp>
    </p:spTree>
    <p:extLst>
      <p:ext uri="{BB962C8B-B14F-4D97-AF65-F5344CB8AC3E}">
        <p14:creationId xmlns:p14="http://schemas.microsoft.com/office/powerpoint/2010/main" val="391313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 the logic AND with a single neuron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7002" y="3974111"/>
                <a:ext cx="10363826" cy="268068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Consider training data input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), output Y=0.</a:t>
                </a:r>
              </a:p>
              <a:p>
                <a:r>
                  <a:rPr lang="en-US" dirty="0" err="1"/>
                  <a:t>Backword</a:t>
                </a:r>
                <a:r>
                  <a:rPr lang="en-US" dirty="0"/>
                  <a:t> propagation of errors: </a:t>
                </a:r>
              </a:p>
              <a:p>
                <a:pPr lvl="1"/>
                <a:r>
                  <a:rPr lang="en-US" dirty="0"/>
                  <a:t>Error in 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=0.5 −0=0.5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Error in 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 = 0.5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𝑠𝑖𝑔𝑚𝑜𝑖𝑑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 = 0.5 * sigmoid(L) (1-sigmoid(L)) = 0.5 * 0.5 (1-0.5) = 0.125,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Error in w2: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 = 0.125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0.125 ∗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 = </a:t>
                </a:r>
                <a:r>
                  <a:rPr lang="en-US" dirty="0"/>
                  <a:t>0.125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Error in w1=0,  and error in b=0.125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7002" y="3974111"/>
                <a:ext cx="10363826" cy="2680685"/>
              </a:xfrm>
              <a:blipFill>
                <a:blip r:embed="rId2"/>
                <a:stretch>
                  <a:fillRect l="-490" t="-939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610303" y="2295072"/>
            <a:ext cx="914400" cy="764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44111" y="2135259"/>
            <a:ext cx="1474075" cy="386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67759" y="2836824"/>
            <a:ext cx="1442544" cy="56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4" idx="0"/>
          </p:cNvCxnSpPr>
          <p:nvPr/>
        </p:nvCxnSpPr>
        <p:spPr>
          <a:xfrm>
            <a:off x="4067503" y="1938190"/>
            <a:ext cx="0" cy="356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61577" y="1587230"/>
            <a:ext cx="70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b=0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365347" y="1923958"/>
                <a:ext cx="729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47" y="1923958"/>
                <a:ext cx="729430" cy="369332"/>
              </a:xfrm>
              <a:prstGeom prst="rect">
                <a:avLst/>
              </a:prstGeom>
              <a:blipFill>
                <a:blip r:embed="rId3"/>
                <a:stretch>
                  <a:fillRect t="-6667" r="-68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299621" y="1896258"/>
                <a:ext cx="706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621" y="1896258"/>
                <a:ext cx="706155" cy="369332"/>
              </a:xfrm>
              <a:prstGeom prst="rect">
                <a:avLst/>
              </a:prstGeom>
              <a:blipFill>
                <a:blip r:embed="rId4"/>
                <a:stretch>
                  <a:fillRect t="-6667" r="-71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503054" y="3159688"/>
                <a:ext cx="734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054" y="3159688"/>
                <a:ext cx="734753" cy="369332"/>
              </a:xfrm>
              <a:prstGeom prst="rect">
                <a:avLst/>
              </a:prstGeom>
              <a:blipFill>
                <a:blip r:embed="rId5"/>
                <a:stretch>
                  <a:fillRect t="-6667" r="-68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184524" y="3145313"/>
                <a:ext cx="924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24" y="3145313"/>
                <a:ext cx="9246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91934" y="2351770"/>
            <a:ext cx="57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371123" y="3536903"/>
                <a:ext cx="2520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123" y="3536903"/>
                <a:ext cx="2520434" cy="369332"/>
              </a:xfrm>
              <a:prstGeom prst="rect">
                <a:avLst/>
              </a:prstGeom>
              <a:blipFill>
                <a:blip r:embed="rId7"/>
                <a:stretch>
                  <a:fillRect l="-201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4335516" y="2624422"/>
            <a:ext cx="3539359" cy="64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874875" y="2263250"/>
            <a:ext cx="914400" cy="764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6"/>
          </p:cNvCxnSpPr>
          <p:nvPr/>
        </p:nvCxnSpPr>
        <p:spPr>
          <a:xfrm>
            <a:off x="8789275" y="2645564"/>
            <a:ext cx="1127236" cy="31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84543" y="3404383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 function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96365" y="2024776"/>
            <a:ext cx="6028938" cy="12191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841307" y="2459491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Sigmoid(s)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16511" y="246749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O=Sigmoid(0)=0.5</a:t>
            </a:r>
          </a:p>
        </p:txBody>
      </p:sp>
    </p:spTree>
    <p:extLst>
      <p:ext uri="{BB962C8B-B14F-4D97-AF65-F5344CB8AC3E}">
        <p14:creationId xmlns:p14="http://schemas.microsoft.com/office/powerpoint/2010/main" val="330101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 the logic AND with a single neuron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7002" y="3974111"/>
                <a:ext cx="10363826" cy="268068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Consider training data input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), output Y=0.</a:t>
                </a:r>
              </a:p>
              <a:p>
                <a:r>
                  <a:rPr lang="en-US" dirty="0"/>
                  <a:t>Update parameters (learning rate = 0.1)</a:t>
                </a:r>
              </a:p>
              <a:p>
                <a:pPr lvl="1"/>
                <a:r>
                  <a:rPr lang="en-US" dirty="0"/>
                  <a:t>w1 = w1 – </a:t>
                </a:r>
                <a:r>
                  <a:rPr lang="en-US" dirty="0" err="1"/>
                  <a:t>learning_rate</a:t>
                </a:r>
                <a:r>
                  <a:rPr lang="en-US" dirty="0"/>
                  <a:t> * error_in_w1 = 0 – 0.1 * 0 = 0</a:t>
                </a:r>
              </a:p>
              <a:p>
                <a:pPr lvl="1"/>
                <a:r>
                  <a:rPr lang="en-US" dirty="0"/>
                  <a:t>w2 = w2 – </a:t>
                </a:r>
                <a:r>
                  <a:rPr lang="en-US" dirty="0" err="1"/>
                  <a:t>learning_rate</a:t>
                </a:r>
                <a:r>
                  <a:rPr lang="en-US" dirty="0"/>
                  <a:t> * error_in_w2 = 0 – 0.1 * 0.125 = -0.0125  </a:t>
                </a:r>
              </a:p>
              <a:p>
                <a:pPr lvl="1"/>
                <a:r>
                  <a:rPr lang="en-US" dirty="0"/>
                  <a:t> b = b – </a:t>
                </a:r>
                <a:r>
                  <a:rPr lang="en-US" dirty="0" err="1"/>
                  <a:t>learning_rate</a:t>
                </a:r>
                <a:r>
                  <a:rPr lang="en-US" dirty="0"/>
                  <a:t> * </a:t>
                </a:r>
                <a:r>
                  <a:rPr lang="en-US" dirty="0" err="1"/>
                  <a:t>error_in_b</a:t>
                </a:r>
                <a:r>
                  <a:rPr lang="en-US" dirty="0"/>
                  <a:t> = 0 – 0.1 * 0.125 = -0.0125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7002" y="3974111"/>
                <a:ext cx="10363826" cy="2680685"/>
              </a:xfrm>
              <a:blipFill>
                <a:blip r:embed="rId2"/>
                <a:stretch>
                  <a:fillRect l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610303" y="2295072"/>
            <a:ext cx="914400" cy="764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44111" y="2135259"/>
            <a:ext cx="1474075" cy="386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67759" y="2836824"/>
            <a:ext cx="1442544" cy="56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4" idx="0"/>
          </p:cNvCxnSpPr>
          <p:nvPr/>
        </p:nvCxnSpPr>
        <p:spPr>
          <a:xfrm>
            <a:off x="4067503" y="1938190"/>
            <a:ext cx="0" cy="356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61577" y="1587230"/>
            <a:ext cx="70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b=0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365347" y="1923958"/>
                <a:ext cx="729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47" y="1923958"/>
                <a:ext cx="729430" cy="369332"/>
              </a:xfrm>
              <a:prstGeom prst="rect">
                <a:avLst/>
              </a:prstGeom>
              <a:blipFill>
                <a:blip r:embed="rId3"/>
                <a:stretch>
                  <a:fillRect t="-6667" r="-68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299621" y="1896258"/>
                <a:ext cx="706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621" y="1896258"/>
                <a:ext cx="706155" cy="369332"/>
              </a:xfrm>
              <a:prstGeom prst="rect">
                <a:avLst/>
              </a:prstGeom>
              <a:blipFill>
                <a:blip r:embed="rId4"/>
                <a:stretch>
                  <a:fillRect t="-6667" r="-71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503054" y="3159688"/>
                <a:ext cx="734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054" y="3159688"/>
                <a:ext cx="734753" cy="369332"/>
              </a:xfrm>
              <a:prstGeom prst="rect">
                <a:avLst/>
              </a:prstGeom>
              <a:blipFill>
                <a:blip r:embed="rId5"/>
                <a:stretch>
                  <a:fillRect t="-6667" r="-68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184524" y="3145313"/>
                <a:ext cx="924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24" y="3145313"/>
                <a:ext cx="9246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91934" y="2351770"/>
            <a:ext cx="57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371123" y="3536903"/>
                <a:ext cx="2520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123" y="3536903"/>
                <a:ext cx="2520434" cy="369332"/>
              </a:xfrm>
              <a:prstGeom prst="rect">
                <a:avLst/>
              </a:prstGeom>
              <a:blipFill>
                <a:blip r:embed="rId7"/>
                <a:stretch>
                  <a:fillRect l="-201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4335516" y="2624422"/>
            <a:ext cx="3539359" cy="64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874875" y="2263250"/>
            <a:ext cx="914400" cy="764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6"/>
          </p:cNvCxnSpPr>
          <p:nvPr/>
        </p:nvCxnSpPr>
        <p:spPr>
          <a:xfrm>
            <a:off x="8789275" y="2645564"/>
            <a:ext cx="1127236" cy="31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84543" y="3404383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 function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96365" y="2024776"/>
            <a:ext cx="6028938" cy="12191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841307" y="2459491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Sigmoid(s)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16511" y="246749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O=Sigmoid(0)=0.5</a:t>
            </a:r>
          </a:p>
        </p:txBody>
      </p:sp>
    </p:spTree>
    <p:extLst>
      <p:ext uri="{BB962C8B-B14F-4D97-AF65-F5344CB8AC3E}">
        <p14:creationId xmlns:p14="http://schemas.microsoft.com/office/powerpoint/2010/main" val="102276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deep neural network has the same process as training one neuron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566408"/>
                <a:ext cx="4958881" cy="422479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Initialize parameters (weights and biases) with some random numbers (or all 0’s)</a:t>
                </a:r>
              </a:p>
              <a:p>
                <a:r>
                  <a:rPr lang="en-US" dirty="0"/>
                  <a:t>For each training data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Perform forward propagation to compute neural network output and error for the input</a:t>
                </a:r>
              </a:p>
              <a:p>
                <a:pPr lvl="1"/>
                <a:r>
                  <a:rPr lang="en-US" dirty="0"/>
                  <a:t>Perform backward propagation of errors: compute the error for each parameter.</a:t>
                </a:r>
              </a:p>
              <a:p>
                <a:pPr lvl="1"/>
                <a:r>
                  <a:rPr lang="en-US" dirty="0"/>
                  <a:t> Update the parameters </a:t>
                </a:r>
                <a:r>
                  <a:rPr lang="en-US" dirty="0" err="1"/>
                  <a:t>wi</a:t>
                </a:r>
                <a:r>
                  <a:rPr lang="en-US" dirty="0"/>
                  <a:t> = </a:t>
                </a:r>
                <a:r>
                  <a:rPr lang="en-US" dirty="0" err="1"/>
                  <a:t>wi</a:t>
                </a:r>
                <a:r>
                  <a:rPr lang="en-US" dirty="0"/>
                  <a:t> –</a:t>
                </a:r>
                <a:r>
                  <a:rPr lang="en-US" dirty="0" err="1"/>
                  <a:t>learning_rate</a:t>
                </a:r>
                <a:r>
                  <a:rPr lang="en-US" dirty="0"/>
                  <a:t> * </a:t>
                </a:r>
                <a:r>
                  <a:rPr lang="en-US" dirty="0" err="1"/>
                  <a:t>error_in_wi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Time complexity for one training data input: ?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566408"/>
                <a:ext cx="4958881" cy="4224792"/>
              </a:xfrm>
              <a:blipFill>
                <a:blip r:embed="rId2"/>
                <a:stretch>
                  <a:fillRect l="-1279" t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4">
            <a:extLst>
              <a:ext uri="{FF2B5EF4-FFF2-40B4-BE49-F238E27FC236}">
                <a16:creationId xmlns:a16="http://schemas.microsoft.com/office/drawing/2014/main" id="{DC73F36D-31DF-4E6C-DBBD-640922B56413}"/>
              </a:ext>
            </a:extLst>
          </p:cNvPr>
          <p:cNvSpPr txBox="1"/>
          <p:nvPr/>
        </p:nvSpPr>
        <p:spPr>
          <a:xfrm>
            <a:off x="7684894" y="1680404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Hidden</a:t>
            </a:r>
          </a:p>
          <a:p>
            <a:r>
              <a:rPr lang="en-US" altLang="zh-CN" dirty="0"/>
              <a:t>layer 1</a:t>
            </a:r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53A4B0F-1E3F-F721-A6AF-7DBE18BB5FC3}"/>
              </a:ext>
            </a:extLst>
          </p:cNvPr>
          <p:cNvSpPr txBox="1"/>
          <p:nvPr/>
        </p:nvSpPr>
        <p:spPr>
          <a:xfrm>
            <a:off x="6822310" y="1680405"/>
            <a:ext cx="66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</a:t>
            </a:r>
          </a:p>
          <a:p>
            <a:r>
              <a:rPr lang="en-US" dirty="0"/>
              <a:t>layer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AB90140-234D-6DCA-2E76-2AFDF6F86699}"/>
              </a:ext>
            </a:extLst>
          </p:cNvPr>
          <p:cNvSpPr txBox="1"/>
          <p:nvPr/>
        </p:nvSpPr>
        <p:spPr>
          <a:xfrm>
            <a:off x="8706121" y="1680403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Hidden</a:t>
            </a:r>
          </a:p>
          <a:p>
            <a:r>
              <a:rPr lang="en-US" altLang="zh-CN" dirty="0"/>
              <a:t>layer 2</a:t>
            </a:r>
            <a:endParaRPr lang="en-U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3C07F7D-B1E4-4880-5F24-4FED27E73472}"/>
              </a:ext>
            </a:extLst>
          </p:cNvPr>
          <p:cNvSpPr txBox="1"/>
          <p:nvPr/>
        </p:nvSpPr>
        <p:spPr>
          <a:xfrm>
            <a:off x="9740007" y="1680403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Hidden</a:t>
            </a:r>
          </a:p>
          <a:p>
            <a:r>
              <a:rPr lang="en-US" altLang="zh-CN" dirty="0"/>
              <a:t>layer 3</a:t>
            </a:r>
            <a:endParaRPr lang="en-US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06874DF-3C81-2080-9EB2-CD47E9E938C6}"/>
              </a:ext>
            </a:extLst>
          </p:cNvPr>
          <p:cNvSpPr txBox="1"/>
          <p:nvPr/>
        </p:nvSpPr>
        <p:spPr>
          <a:xfrm>
            <a:off x="10830793" y="1680403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Output</a:t>
            </a:r>
          </a:p>
          <a:p>
            <a:r>
              <a:rPr lang="en-US" altLang="zh-CN" dirty="0"/>
              <a:t>layer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D908C6-8377-0B54-D5E3-A5931B1D449B}"/>
              </a:ext>
            </a:extLst>
          </p:cNvPr>
          <p:cNvSpPr/>
          <p:nvPr/>
        </p:nvSpPr>
        <p:spPr>
          <a:xfrm>
            <a:off x="6822310" y="2863029"/>
            <a:ext cx="429768" cy="438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6A418E-2BF4-2DD6-EA16-2C4E271B85CD}"/>
              </a:ext>
            </a:extLst>
          </p:cNvPr>
          <p:cNvSpPr/>
          <p:nvPr/>
        </p:nvSpPr>
        <p:spPr>
          <a:xfrm>
            <a:off x="6822310" y="4682787"/>
            <a:ext cx="429768" cy="438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8414D0-5EE8-19CC-3322-4F6D45F3CD95}"/>
              </a:ext>
            </a:extLst>
          </p:cNvPr>
          <p:cNvSpPr/>
          <p:nvPr/>
        </p:nvSpPr>
        <p:spPr>
          <a:xfrm>
            <a:off x="7892561" y="2427746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6993CD-D443-3658-0F7A-38A97CB5671D}"/>
              </a:ext>
            </a:extLst>
          </p:cNvPr>
          <p:cNvSpPr/>
          <p:nvPr/>
        </p:nvSpPr>
        <p:spPr>
          <a:xfrm>
            <a:off x="6822310" y="3772908"/>
            <a:ext cx="429768" cy="438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86AED3-91B5-D96F-5B34-697B2DC22683}"/>
              </a:ext>
            </a:extLst>
          </p:cNvPr>
          <p:cNvSpPr/>
          <p:nvPr/>
        </p:nvSpPr>
        <p:spPr>
          <a:xfrm>
            <a:off x="7872687" y="3238514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DE2CC2-643F-10B8-3E3A-42E9DF227A55}"/>
              </a:ext>
            </a:extLst>
          </p:cNvPr>
          <p:cNvSpPr/>
          <p:nvPr/>
        </p:nvSpPr>
        <p:spPr>
          <a:xfrm>
            <a:off x="7892561" y="4150293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488AE6-819E-0335-CEA7-F6199C55CA11}"/>
              </a:ext>
            </a:extLst>
          </p:cNvPr>
          <p:cNvSpPr/>
          <p:nvPr/>
        </p:nvSpPr>
        <p:spPr>
          <a:xfrm>
            <a:off x="10957299" y="3301941"/>
            <a:ext cx="429768" cy="4389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F30C37-F644-DD4D-AD5D-CB7041D003A1}"/>
              </a:ext>
            </a:extLst>
          </p:cNvPr>
          <p:cNvSpPr/>
          <p:nvPr/>
        </p:nvSpPr>
        <p:spPr>
          <a:xfrm>
            <a:off x="7872687" y="5121699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B043E7-A857-8B61-A99A-AFC6CD12AFC6}"/>
              </a:ext>
            </a:extLst>
          </p:cNvPr>
          <p:cNvSpPr/>
          <p:nvPr/>
        </p:nvSpPr>
        <p:spPr>
          <a:xfrm>
            <a:off x="8831674" y="2863029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8337AD-12B2-41CB-CA28-540CA8B79B8D}"/>
              </a:ext>
            </a:extLst>
          </p:cNvPr>
          <p:cNvSpPr/>
          <p:nvPr/>
        </p:nvSpPr>
        <p:spPr>
          <a:xfrm>
            <a:off x="8831674" y="4682787"/>
            <a:ext cx="429768" cy="4389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BB7588-3D50-7CAC-D346-97BD187E07A6}"/>
              </a:ext>
            </a:extLst>
          </p:cNvPr>
          <p:cNvSpPr/>
          <p:nvPr/>
        </p:nvSpPr>
        <p:spPr>
          <a:xfrm>
            <a:off x="8831674" y="3772908"/>
            <a:ext cx="429768" cy="4389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50611A-EDEE-1384-DDD6-E84069AFA334}"/>
              </a:ext>
            </a:extLst>
          </p:cNvPr>
          <p:cNvSpPr/>
          <p:nvPr/>
        </p:nvSpPr>
        <p:spPr>
          <a:xfrm>
            <a:off x="9901925" y="2517696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4AFE11-EE1C-DF74-6091-D3A4347F0BA1}"/>
              </a:ext>
            </a:extLst>
          </p:cNvPr>
          <p:cNvSpPr/>
          <p:nvPr/>
        </p:nvSpPr>
        <p:spPr>
          <a:xfrm>
            <a:off x="9882051" y="3328464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99DEAC-790C-176A-770C-11DCD61F4ACC}"/>
              </a:ext>
            </a:extLst>
          </p:cNvPr>
          <p:cNvSpPr/>
          <p:nvPr/>
        </p:nvSpPr>
        <p:spPr>
          <a:xfrm>
            <a:off x="9901925" y="4240243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3EAF8C-A87A-CAF5-DB3D-2936525767CE}"/>
              </a:ext>
            </a:extLst>
          </p:cNvPr>
          <p:cNvSpPr/>
          <p:nvPr/>
        </p:nvSpPr>
        <p:spPr>
          <a:xfrm>
            <a:off x="9882051" y="5211649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C0C115-E6D3-FE79-A7B0-EAFC8BDF4561}"/>
              </a:ext>
            </a:extLst>
          </p:cNvPr>
          <p:cNvSpPr/>
          <p:nvPr/>
        </p:nvSpPr>
        <p:spPr>
          <a:xfrm>
            <a:off x="10979172" y="4211820"/>
            <a:ext cx="429768" cy="4389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0891CA-187A-3AA6-900E-5251F7D20486}"/>
              </a:ext>
            </a:extLst>
          </p:cNvPr>
          <p:cNvCxnSpPr>
            <a:stCxn id="9" idx="7"/>
            <a:endCxn id="11" idx="2"/>
          </p:cNvCxnSpPr>
          <p:nvPr/>
        </p:nvCxnSpPr>
        <p:spPr>
          <a:xfrm flipV="1">
            <a:off x="7189140" y="2647202"/>
            <a:ext cx="703421" cy="280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D7F770-2F60-ED14-D294-2CF99EDBD187}"/>
              </a:ext>
            </a:extLst>
          </p:cNvPr>
          <p:cNvCxnSpPr>
            <a:stCxn id="9" idx="6"/>
            <a:endCxn id="13" idx="1"/>
          </p:cNvCxnSpPr>
          <p:nvPr/>
        </p:nvCxnSpPr>
        <p:spPr>
          <a:xfrm>
            <a:off x="7252078" y="3082485"/>
            <a:ext cx="683547" cy="22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50D525-20BF-B3A6-3E6F-E15F1B910BFC}"/>
              </a:ext>
            </a:extLst>
          </p:cNvPr>
          <p:cNvCxnSpPr>
            <a:stCxn id="9" idx="5"/>
            <a:endCxn id="14" idx="1"/>
          </p:cNvCxnSpPr>
          <p:nvPr/>
        </p:nvCxnSpPr>
        <p:spPr>
          <a:xfrm>
            <a:off x="7189140" y="3237664"/>
            <a:ext cx="766359" cy="97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02B1C8-F640-8E4F-F01A-86259C54D192}"/>
              </a:ext>
            </a:extLst>
          </p:cNvPr>
          <p:cNvCxnSpPr>
            <a:stCxn id="9" idx="5"/>
            <a:endCxn id="16" idx="1"/>
          </p:cNvCxnSpPr>
          <p:nvPr/>
        </p:nvCxnSpPr>
        <p:spPr>
          <a:xfrm>
            <a:off x="7189140" y="3237664"/>
            <a:ext cx="746485" cy="194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51BABF-597E-EF21-69BD-8B989E8543B6}"/>
              </a:ext>
            </a:extLst>
          </p:cNvPr>
          <p:cNvCxnSpPr>
            <a:stCxn id="12" idx="7"/>
            <a:endCxn id="11" idx="3"/>
          </p:cNvCxnSpPr>
          <p:nvPr/>
        </p:nvCxnSpPr>
        <p:spPr>
          <a:xfrm flipV="1">
            <a:off x="7189140" y="2802381"/>
            <a:ext cx="766359" cy="1034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A167074-92B4-4493-E50C-47DB09047958}"/>
              </a:ext>
            </a:extLst>
          </p:cNvPr>
          <p:cNvCxnSpPr>
            <a:stCxn id="12" idx="6"/>
            <a:endCxn id="13" idx="3"/>
          </p:cNvCxnSpPr>
          <p:nvPr/>
        </p:nvCxnSpPr>
        <p:spPr>
          <a:xfrm flipV="1">
            <a:off x="7252078" y="3613149"/>
            <a:ext cx="683547" cy="379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E2DC5F9-E5DD-EF92-EF0D-1ACB208EC923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>
            <a:off x="7252078" y="3992364"/>
            <a:ext cx="640483" cy="377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85AD63-9734-1CF1-0AFF-EA182486FF50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7189140" y="4147543"/>
            <a:ext cx="746485" cy="103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733FB64-818A-FB18-D733-E494CDB7BC17}"/>
              </a:ext>
            </a:extLst>
          </p:cNvPr>
          <p:cNvCxnSpPr>
            <a:stCxn id="10" idx="7"/>
            <a:endCxn id="11" idx="3"/>
          </p:cNvCxnSpPr>
          <p:nvPr/>
        </p:nvCxnSpPr>
        <p:spPr>
          <a:xfrm flipV="1">
            <a:off x="7189140" y="2802381"/>
            <a:ext cx="766359" cy="1944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6513E4-C4A5-88F0-7303-0D58119472B4}"/>
              </a:ext>
            </a:extLst>
          </p:cNvPr>
          <p:cNvCxnSpPr>
            <a:stCxn id="10" idx="6"/>
            <a:endCxn id="13" idx="3"/>
          </p:cNvCxnSpPr>
          <p:nvPr/>
        </p:nvCxnSpPr>
        <p:spPr>
          <a:xfrm flipV="1">
            <a:off x="7252078" y="3613149"/>
            <a:ext cx="683547" cy="128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A4D0309-3B3A-5C0E-BE5B-EAB2ED6CC156}"/>
              </a:ext>
            </a:extLst>
          </p:cNvPr>
          <p:cNvCxnSpPr>
            <a:stCxn id="10" idx="6"/>
            <a:endCxn id="14" idx="3"/>
          </p:cNvCxnSpPr>
          <p:nvPr/>
        </p:nvCxnSpPr>
        <p:spPr>
          <a:xfrm flipV="1">
            <a:off x="7252078" y="4524928"/>
            <a:ext cx="703421" cy="377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28C6F5A-3DD9-1ABB-C104-F464FF2A16B1}"/>
              </a:ext>
            </a:extLst>
          </p:cNvPr>
          <p:cNvCxnSpPr>
            <a:stCxn id="10" idx="5"/>
            <a:endCxn id="16" idx="2"/>
          </p:cNvCxnSpPr>
          <p:nvPr/>
        </p:nvCxnSpPr>
        <p:spPr>
          <a:xfrm>
            <a:off x="7189140" y="5057422"/>
            <a:ext cx="683547" cy="28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D400AC6-6B75-B502-F25E-0C47BBBE623C}"/>
              </a:ext>
            </a:extLst>
          </p:cNvPr>
          <p:cNvCxnSpPr>
            <a:stCxn id="11" idx="7"/>
            <a:endCxn id="17" idx="1"/>
          </p:cNvCxnSpPr>
          <p:nvPr/>
        </p:nvCxnSpPr>
        <p:spPr>
          <a:xfrm>
            <a:off x="8259391" y="2492023"/>
            <a:ext cx="635221" cy="43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C946ECB-A7AD-F0A9-2EC3-A1C2511F5370}"/>
              </a:ext>
            </a:extLst>
          </p:cNvPr>
          <p:cNvCxnSpPr>
            <a:stCxn id="11" idx="6"/>
            <a:endCxn id="19" idx="1"/>
          </p:cNvCxnSpPr>
          <p:nvPr/>
        </p:nvCxnSpPr>
        <p:spPr>
          <a:xfrm>
            <a:off x="8322329" y="2647202"/>
            <a:ext cx="572283" cy="1189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16BBA0-638F-C136-1BB1-0A2C3D5AD9F1}"/>
              </a:ext>
            </a:extLst>
          </p:cNvPr>
          <p:cNvCxnSpPr>
            <a:stCxn id="11" idx="5"/>
            <a:endCxn id="18" idx="1"/>
          </p:cNvCxnSpPr>
          <p:nvPr/>
        </p:nvCxnSpPr>
        <p:spPr>
          <a:xfrm>
            <a:off x="8259391" y="2802381"/>
            <a:ext cx="635221" cy="1944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7255EE3-E095-AC33-33A6-7E2AB9129B0D}"/>
              </a:ext>
            </a:extLst>
          </p:cNvPr>
          <p:cNvCxnSpPr>
            <a:stCxn id="13" idx="7"/>
            <a:endCxn id="17" idx="2"/>
          </p:cNvCxnSpPr>
          <p:nvPr/>
        </p:nvCxnSpPr>
        <p:spPr>
          <a:xfrm flipV="1">
            <a:off x="8239517" y="3082485"/>
            <a:ext cx="592157" cy="22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71B9D58-FF61-95EA-6806-FE210C6277F4}"/>
              </a:ext>
            </a:extLst>
          </p:cNvPr>
          <p:cNvCxnSpPr>
            <a:stCxn id="13" idx="6"/>
            <a:endCxn id="19" idx="2"/>
          </p:cNvCxnSpPr>
          <p:nvPr/>
        </p:nvCxnSpPr>
        <p:spPr>
          <a:xfrm>
            <a:off x="8302455" y="3457970"/>
            <a:ext cx="529219" cy="53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EC7B1C0-70E9-1E55-EAA4-EE91CFE9B5FF}"/>
              </a:ext>
            </a:extLst>
          </p:cNvPr>
          <p:cNvCxnSpPr>
            <a:stCxn id="13" idx="5"/>
            <a:endCxn id="18" idx="1"/>
          </p:cNvCxnSpPr>
          <p:nvPr/>
        </p:nvCxnSpPr>
        <p:spPr>
          <a:xfrm>
            <a:off x="8239517" y="3613149"/>
            <a:ext cx="655095" cy="1133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8C1189C-8DDA-6EEE-366B-5BD93791A221}"/>
              </a:ext>
            </a:extLst>
          </p:cNvPr>
          <p:cNvCxnSpPr>
            <a:stCxn id="14" idx="7"/>
            <a:endCxn id="17" idx="3"/>
          </p:cNvCxnSpPr>
          <p:nvPr/>
        </p:nvCxnSpPr>
        <p:spPr>
          <a:xfrm flipV="1">
            <a:off x="8259391" y="3237664"/>
            <a:ext cx="635221" cy="97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80125E0-0544-8C56-7C03-B7DF2AA56295}"/>
              </a:ext>
            </a:extLst>
          </p:cNvPr>
          <p:cNvCxnSpPr>
            <a:stCxn id="14" idx="6"/>
            <a:endCxn id="19" idx="2"/>
          </p:cNvCxnSpPr>
          <p:nvPr/>
        </p:nvCxnSpPr>
        <p:spPr>
          <a:xfrm flipV="1">
            <a:off x="8322329" y="3992364"/>
            <a:ext cx="509345" cy="377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66B7C4A-3664-D3A8-4B55-4FDD3852CD74}"/>
              </a:ext>
            </a:extLst>
          </p:cNvPr>
          <p:cNvCxnSpPr>
            <a:stCxn id="14" idx="5"/>
            <a:endCxn id="18" idx="2"/>
          </p:cNvCxnSpPr>
          <p:nvPr/>
        </p:nvCxnSpPr>
        <p:spPr>
          <a:xfrm>
            <a:off x="8259391" y="4524928"/>
            <a:ext cx="572283" cy="377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8444E05-7650-9E73-E9FC-3FFC14BB322E}"/>
              </a:ext>
            </a:extLst>
          </p:cNvPr>
          <p:cNvCxnSpPr>
            <a:stCxn id="16" idx="7"/>
            <a:endCxn id="17" idx="3"/>
          </p:cNvCxnSpPr>
          <p:nvPr/>
        </p:nvCxnSpPr>
        <p:spPr>
          <a:xfrm flipV="1">
            <a:off x="8239517" y="3237664"/>
            <a:ext cx="655095" cy="194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061665B-7026-099A-8368-E0C2B268A092}"/>
              </a:ext>
            </a:extLst>
          </p:cNvPr>
          <p:cNvCxnSpPr>
            <a:stCxn id="16" idx="6"/>
            <a:endCxn id="19" idx="3"/>
          </p:cNvCxnSpPr>
          <p:nvPr/>
        </p:nvCxnSpPr>
        <p:spPr>
          <a:xfrm flipV="1">
            <a:off x="8302455" y="4147543"/>
            <a:ext cx="592157" cy="1193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BFD75F-4DD4-A46B-9390-6D9EDC6781B3}"/>
              </a:ext>
            </a:extLst>
          </p:cNvPr>
          <p:cNvCxnSpPr>
            <a:stCxn id="16" idx="5"/>
            <a:endCxn id="18" idx="3"/>
          </p:cNvCxnSpPr>
          <p:nvPr/>
        </p:nvCxnSpPr>
        <p:spPr>
          <a:xfrm flipV="1">
            <a:off x="8239517" y="5057422"/>
            <a:ext cx="655095" cy="438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005574B-E41E-9C05-077E-1C088C1BA954}"/>
              </a:ext>
            </a:extLst>
          </p:cNvPr>
          <p:cNvCxnSpPr>
            <a:stCxn id="17" idx="7"/>
            <a:endCxn id="20" idx="2"/>
          </p:cNvCxnSpPr>
          <p:nvPr/>
        </p:nvCxnSpPr>
        <p:spPr>
          <a:xfrm flipV="1">
            <a:off x="9198504" y="2737152"/>
            <a:ext cx="703421" cy="190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89D97DC-60D4-E0CF-249A-1081FB98E1EE}"/>
              </a:ext>
            </a:extLst>
          </p:cNvPr>
          <p:cNvCxnSpPr>
            <a:stCxn id="17" idx="6"/>
            <a:endCxn id="21" idx="1"/>
          </p:cNvCxnSpPr>
          <p:nvPr/>
        </p:nvCxnSpPr>
        <p:spPr>
          <a:xfrm>
            <a:off x="9261442" y="3082485"/>
            <a:ext cx="683547" cy="310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E19D25C-CB7E-363C-E072-0D6B122DCF14}"/>
              </a:ext>
            </a:extLst>
          </p:cNvPr>
          <p:cNvCxnSpPr>
            <a:stCxn id="17" idx="6"/>
            <a:endCxn id="22" idx="1"/>
          </p:cNvCxnSpPr>
          <p:nvPr/>
        </p:nvCxnSpPr>
        <p:spPr>
          <a:xfrm>
            <a:off x="9261442" y="3082485"/>
            <a:ext cx="703421" cy="1222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6766725-33B5-F5B9-D7E9-7C0769D5178B}"/>
              </a:ext>
            </a:extLst>
          </p:cNvPr>
          <p:cNvCxnSpPr>
            <a:stCxn id="17" idx="5"/>
            <a:endCxn id="23" idx="1"/>
          </p:cNvCxnSpPr>
          <p:nvPr/>
        </p:nvCxnSpPr>
        <p:spPr>
          <a:xfrm>
            <a:off x="9198504" y="3237664"/>
            <a:ext cx="746485" cy="2038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87A1488-6CC3-04F9-6AFB-81F4A75095AB}"/>
              </a:ext>
            </a:extLst>
          </p:cNvPr>
          <p:cNvCxnSpPr>
            <a:stCxn id="19" idx="7"/>
            <a:endCxn id="20" idx="3"/>
          </p:cNvCxnSpPr>
          <p:nvPr/>
        </p:nvCxnSpPr>
        <p:spPr>
          <a:xfrm flipV="1">
            <a:off x="9198504" y="2892331"/>
            <a:ext cx="766359" cy="944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9D1E5C4-D0E4-BCFE-22E2-242AB61EAAAD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 flipV="1">
            <a:off x="9261442" y="3547920"/>
            <a:ext cx="620609" cy="444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3B87E0B-BA74-4E4B-DE51-8DBD3E6676D1}"/>
              </a:ext>
            </a:extLst>
          </p:cNvPr>
          <p:cNvCxnSpPr>
            <a:stCxn id="19" idx="6"/>
            <a:endCxn id="22" idx="2"/>
          </p:cNvCxnSpPr>
          <p:nvPr/>
        </p:nvCxnSpPr>
        <p:spPr>
          <a:xfrm>
            <a:off x="9261442" y="3992364"/>
            <a:ext cx="640483" cy="467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1B24422-A9C4-7909-DE87-62585E4EBA02}"/>
              </a:ext>
            </a:extLst>
          </p:cNvPr>
          <p:cNvCxnSpPr>
            <a:stCxn id="19" idx="5"/>
            <a:endCxn id="23" idx="2"/>
          </p:cNvCxnSpPr>
          <p:nvPr/>
        </p:nvCxnSpPr>
        <p:spPr>
          <a:xfrm>
            <a:off x="9198504" y="4147543"/>
            <a:ext cx="683547" cy="128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CBD1AA9-6E51-0567-6D60-792260CCA8A0}"/>
              </a:ext>
            </a:extLst>
          </p:cNvPr>
          <p:cNvCxnSpPr>
            <a:stCxn id="18" idx="7"/>
            <a:endCxn id="20" idx="3"/>
          </p:cNvCxnSpPr>
          <p:nvPr/>
        </p:nvCxnSpPr>
        <p:spPr>
          <a:xfrm flipV="1">
            <a:off x="9198504" y="2892331"/>
            <a:ext cx="766359" cy="1854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77A40A-D6E3-38BD-22AC-5AD8915F77D5}"/>
              </a:ext>
            </a:extLst>
          </p:cNvPr>
          <p:cNvCxnSpPr>
            <a:stCxn id="18" idx="6"/>
            <a:endCxn id="21" idx="3"/>
          </p:cNvCxnSpPr>
          <p:nvPr/>
        </p:nvCxnSpPr>
        <p:spPr>
          <a:xfrm flipV="1">
            <a:off x="9261442" y="3703099"/>
            <a:ext cx="683547" cy="119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D083C72-1522-30D0-FBC0-96A4976AFC92}"/>
              </a:ext>
            </a:extLst>
          </p:cNvPr>
          <p:cNvCxnSpPr>
            <a:stCxn id="18" idx="5"/>
            <a:endCxn id="23" idx="3"/>
          </p:cNvCxnSpPr>
          <p:nvPr/>
        </p:nvCxnSpPr>
        <p:spPr>
          <a:xfrm>
            <a:off x="9198504" y="5057422"/>
            <a:ext cx="746485" cy="52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3D4EFD4-3FD9-2786-33FC-877B2F117F01}"/>
              </a:ext>
            </a:extLst>
          </p:cNvPr>
          <p:cNvCxnSpPr>
            <a:stCxn id="18" idx="6"/>
            <a:endCxn id="22" idx="3"/>
          </p:cNvCxnSpPr>
          <p:nvPr/>
        </p:nvCxnSpPr>
        <p:spPr>
          <a:xfrm flipV="1">
            <a:off x="9261442" y="4614878"/>
            <a:ext cx="703421" cy="287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53F817-1E2F-6646-46E1-074069D72395}"/>
              </a:ext>
            </a:extLst>
          </p:cNvPr>
          <p:cNvCxnSpPr>
            <a:stCxn id="20" idx="6"/>
            <a:endCxn id="15" idx="1"/>
          </p:cNvCxnSpPr>
          <p:nvPr/>
        </p:nvCxnSpPr>
        <p:spPr>
          <a:xfrm>
            <a:off x="10331693" y="2737152"/>
            <a:ext cx="688544" cy="62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C0E6090-B354-1774-A831-856C8657852C}"/>
              </a:ext>
            </a:extLst>
          </p:cNvPr>
          <p:cNvCxnSpPr>
            <a:stCxn id="20" idx="5"/>
            <a:endCxn id="24" idx="1"/>
          </p:cNvCxnSpPr>
          <p:nvPr/>
        </p:nvCxnSpPr>
        <p:spPr>
          <a:xfrm>
            <a:off x="10268755" y="2892331"/>
            <a:ext cx="773355" cy="1383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6C41CB5-1154-A853-4495-2A33CC7B5B2B}"/>
              </a:ext>
            </a:extLst>
          </p:cNvPr>
          <p:cNvCxnSpPr>
            <a:stCxn id="21" idx="6"/>
            <a:endCxn id="15" idx="2"/>
          </p:cNvCxnSpPr>
          <p:nvPr/>
        </p:nvCxnSpPr>
        <p:spPr>
          <a:xfrm flipV="1">
            <a:off x="10311819" y="3521397"/>
            <a:ext cx="645480" cy="2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7A7C030-27A0-7D8C-4494-F9BB22DD8064}"/>
              </a:ext>
            </a:extLst>
          </p:cNvPr>
          <p:cNvCxnSpPr>
            <a:stCxn id="21" idx="5"/>
            <a:endCxn id="24" idx="2"/>
          </p:cNvCxnSpPr>
          <p:nvPr/>
        </p:nvCxnSpPr>
        <p:spPr>
          <a:xfrm>
            <a:off x="10248881" y="3703099"/>
            <a:ext cx="730291" cy="728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F8274CB-E71A-3D3E-47EE-496D06AA548A}"/>
              </a:ext>
            </a:extLst>
          </p:cNvPr>
          <p:cNvCxnSpPr>
            <a:stCxn id="22" idx="7"/>
            <a:endCxn id="15" idx="2"/>
          </p:cNvCxnSpPr>
          <p:nvPr/>
        </p:nvCxnSpPr>
        <p:spPr>
          <a:xfrm flipV="1">
            <a:off x="10268755" y="3521397"/>
            <a:ext cx="688544" cy="783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BBE7A09-93EB-D3EE-4782-B1E98D5E4F8F}"/>
              </a:ext>
            </a:extLst>
          </p:cNvPr>
          <p:cNvCxnSpPr>
            <a:stCxn id="22" idx="6"/>
          </p:cNvCxnSpPr>
          <p:nvPr/>
        </p:nvCxnSpPr>
        <p:spPr>
          <a:xfrm>
            <a:off x="10331693" y="4459699"/>
            <a:ext cx="584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18C49B6-251D-83A7-9CC2-C0A8DF173D4C}"/>
              </a:ext>
            </a:extLst>
          </p:cNvPr>
          <p:cNvCxnSpPr>
            <a:stCxn id="23" idx="7"/>
            <a:endCxn id="15" idx="3"/>
          </p:cNvCxnSpPr>
          <p:nvPr/>
        </p:nvCxnSpPr>
        <p:spPr>
          <a:xfrm flipV="1">
            <a:off x="10248881" y="3676576"/>
            <a:ext cx="771356" cy="1599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D30847E-3ADF-D952-E751-D28EFDF0F89B}"/>
              </a:ext>
            </a:extLst>
          </p:cNvPr>
          <p:cNvCxnSpPr>
            <a:stCxn id="23" idx="6"/>
            <a:endCxn id="24" idx="3"/>
          </p:cNvCxnSpPr>
          <p:nvPr/>
        </p:nvCxnSpPr>
        <p:spPr>
          <a:xfrm flipV="1">
            <a:off x="10311819" y="4586455"/>
            <a:ext cx="730291" cy="84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25C426D-DEC6-1AA6-5937-8C362B7CA883}"/>
              </a:ext>
            </a:extLst>
          </p:cNvPr>
          <p:cNvCxnSpPr>
            <a:stCxn id="15" idx="6"/>
          </p:cNvCxnSpPr>
          <p:nvPr/>
        </p:nvCxnSpPr>
        <p:spPr>
          <a:xfrm>
            <a:off x="11387067" y="3521397"/>
            <a:ext cx="271175" cy="10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5508601-3088-C7DD-71E2-B6145A084F24}"/>
              </a:ext>
            </a:extLst>
          </p:cNvPr>
          <p:cNvCxnSpPr/>
          <p:nvPr/>
        </p:nvCxnSpPr>
        <p:spPr>
          <a:xfrm>
            <a:off x="11400759" y="4420304"/>
            <a:ext cx="271175" cy="10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ChatGPT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70142" y="1753785"/>
            <a:ext cx="4658266" cy="4655488"/>
          </a:xfrm>
        </p:spPr>
        <p:txBody>
          <a:bodyPr>
            <a:normAutofit/>
          </a:bodyPr>
          <a:lstStyle/>
          <a:p>
            <a:r>
              <a:rPr lang="en-US" dirty="0"/>
              <a:t>ChatGPT 4 has 1 trillion parameters.</a:t>
            </a:r>
          </a:p>
          <a:p>
            <a:r>
              <a:rPr lang="en-US" dirty="0"/>
              <a:t>The size of the training data is also huge, in trillions.</a:t>
            </a:r>
          </a:p>
          <a:p>
            <a:r>
              <a:rPr lang="en-US" dirty="0"/>
              <a:t>Total computations?</a:t>
            </a:r>
          </a:p>
          <a:p>
            <a:r>
              <a:rPr lang="en-US" dirty="0"/>
              <a:t>Time it takes to train ChatGPT with parallel computing:</a:t>
            </a:r>
          </a:p>
          <a:p>
            <a:pPr lvl="1"/>
            <a:r>
              <a:rPr lang="en-US" dirty="0"/>
              <a:t>5-6 months with 10,000 V100 GPU.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2808" y="2045207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</a:t>
            </a:r>
          </a:p>
          <a:p>
            <a:r>
              <a:rPr lang="en-US" altLang="zh-CN" dirty="0"/>
              <a:t>layer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0224" y="2045208"/>
            <a:ext cx="66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  <a:p>
            <a:r>
              <a:rPr lang="en-US" dirty="0"/>
              <a:t>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4035" y="2045206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</a:t>
            </a:r>
          </a:p>
          <a:p>
            <a:r>
              <a:rPr lang="en-US" altLang="zh-CN" dirty="0"/>
              <a:t>layer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47921" y="2045206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</a:t>
            </a:r>
          </a:p>
          <a:p>
            <a:r>
              <a:rPr lang="en-US" altLang="zh-CN" dirty="0"/>
              <a:t>layer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38707" y="2045206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  <a:p>
            <a:r>
              <a:rPr lang="en-US" altLang="zh-CN" dirty="0"/>
              <a:t>layer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0224" y="3227832"/>
            <a:ext cx="429768" cy="438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30224" y="5047590"/>
            <a:ext cx="429768" cy="438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00475" y="2792549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0224" y="4137711"/>
            <a:ext cx="429768" cy="438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80601" y="3603317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00475" y="4515096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65213" y="3666744"/>
            <a:ext cx="429768" cy="4389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80601" y="5486502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39588" y="3227832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39588" y="5047590"/>
            <a:ext cx="429768" cy="4389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39588" y="4137711"/>
            <a:ext cx="429768" cy="4389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09839" y="2882499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89965" y="3693267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09839" y="4605046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89965" y="5576452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87086" y="4576623"/>
            <a:ext cx="429768" cy="4389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0" idx="7"/>
            <a:endCxn id="12" idx="2"/>
          </p:cNvCxnSpPr>
          <p:nvPr/>
        </p:nvCxnSpPr>
        <p:spPr>
          <a:xfrm flipV="1">
            <a:off x="1397054" y="3012005"/>
            <a:ext cx="703421" cy="280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6"/>
            <a:endCxn id="14" idx="1"/>
          </p:cNvCxnSpPr>
          <p:nvPr/>
        </p:nvCxnSpPr>
        <p:spPr>
          <a:xfrm>
            <a:off x="1459992" y="3447288"/>
            <a:ext cx="683547" cy="22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5"/>
            <a:endCxn id="15" idx="1"/>
          </p:cNvCxnSpPr>
          <p:nvPr/>
        </p:nvCxnSpPr>
        <p:spPr>
          <a:xfrm>
            <a:off x="1397054" y="3602467"/>
            <a:ext cx="766359" cy="97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5"/>
            <a:endCxn id="17" idx="1"/>
          </p:cNvCxnSpPr>
          <p:nvPr/>
        </p:nvCxnSpPr>
        <p:spPr>
          <a:xfrm>
            <a:off x="1397054" y="3602467"/>
            <a:ext cx="746485" cy="194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7"/>
            <a:endCxn id="12" idx="3"/>
          </p:cNvCxnSpPr>
          <p:nvPr/>
        </p:nvCxnSpPr>
        <p:spPr>
          <a:xfrm flipV="1">
            <a:off x="1397054" y="3167184"/>
            <a:ext cx="766359" cy="1034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6"/>
            <a:endCxn id="14" idx="3"/>
          </p:cNvCxnSpPr>
          <p:nvPr/>
        </p:nvCxnSpPr>
        <p:spPr>
          <a:xfrm flipV="1">
            <a:off x="1459992" y="3977952"/>
            <a:ext cx="683547" cy="379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6"/>
            <a:endCxn id="15" idx="2"/>
          </p:cNvCxnSpPr>
          <p:nvPr/>
        </p:nvCxnSpPr>
        <p:spPr>
          <a:xfrm>
            <a:off x="1459992" y="4357167"/>
            <a:ext cx="640483" cy="377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5"/>
            <a:endCxn id="17" idx="1"/>
          </p:cNvCxnSpPr>
          <p:nvPr/>
        </p:nvCxnSpPr>
        <p:spPr>
          <a:xfrm>
            <a:off x="1397054" y="4512346"/>
            <a:ext cx="746485" cy="103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1" idx="7"/>
            <a:endCxn id="12" idx="3"/>
          </p:cNvCxnSpPr>
          <p:nvPr/>
        </p:nvCxnSpPr>
        <p:spPr>
          <a:xfrm flipV="1">
            <a:off x="1397054" y="3167184"/>
            <a:ext cx="766359" cy="1944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1" idx="6"/>
            <a:endCxn id="14" idx="3"/>
          </p:cNvCxnSpPr>
          <p:nvPr/>
        </p:nvCxnSpPr>
        <p:spPr>
          <a:xfrm flipV="1">
            <a:off x="1459992" y="3977952"/>
            <a:ext cx="683547" cy="128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" idx="6"/>
            <a:endCxn id="15" idx="3"/>
          </p:cNvCxnSpPr>
          <p:nvPr/>
        </p:nvCxnSpPr>
        <p:spPr>
          <a:xfrm flipV="1">
            <a:off x="1459992" y="4889731"/>
            <a:ext cx="703421" cy="377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5"/>
            <a:endCxn id="17" idx="2"/>
          </p:cNvCxnSpPr>
          <p:nvPr/>
        </p:nvCxnSpPr>
        <p:spPr>
          <a:xfrm>
            <a:off x="1397054" y="5422225"/>
            <a:ext cx="683547" cy="28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2" idx="7"/>
            <a:endCxn id="18" idx="1"/>
          </p:cNvCxnSpPr>
          <p:nvPr/>
        </p:nvCxnSpPr>
        <p:spPr>
          <a:xfrm>
            <a:off x="2467305" y="2856826"/>
            <a:ext cx="635221" cy="43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2" idx="6"/>
            <a:endCxn id="20" idx="1"/>
          </p:cNvCxnSpPr>
          <p:nvPr/>
        </p:nvCxnSpPr>
        <p:spPr>
          <a:xfrm>
            <a:off x="2530243" y="3012005"/>
            <a:ext cx="572283" cy="1189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2" idx="5"/>
            <a:endCxn id="19" idx="1"/>
          </p:cNvCxnSpPr>
          <p:nvPr/>
        </p:nvCxnSpPr>
        <p:spPr>
          <a:xfrm>
            <a:off x="2467305" y="3167184"/>
            <a:ext cx="635221" cy="1944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4" idx="7"/>
            <a:endCxn id="18" idx="2"/>
          </p:cNvCxnSpPr>
          <p:nvPr/>
        </p:nvCxnSpPr>
        <p:spPr>
          <a:xfrm flipV="1">
            <a:off x="2447431" y="3447288"/>
            <a:ext cx="592157" cy="22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4" idx="6"/>
            <a:endCxn id="20" idx="2"/>
          </p:cNvCxnSpPr>
          <p:nvPr/>
        </p:nvCxnSpPr>
        <p:spPr>
          <a:xfrm>
            <a:off x="2510369" y="3822773"/>
            <a:ext cx="529219" cy="53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4" idx="5"/>
            <a:endCxn id="19" idx="1"/>
          </p:cNvCxnSpPr>
          <p:nvPr/>
        </p:nvCxnSpPr>
        <p:spPr>
          <a:xfrm>
            <a:off x="2447431" y="3977952"/>
            <a:ext cx="655095" cy="1133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5" idx="7"/>
            <a:endCxn id="18" idx="3"/>
          </p:cNvCxnSpPr>
          <p:nvPr/>
        </p:nvCxnSpPr>
        <p:spPr>
          <a:xfrm flipV="1">
            <a:off x="2467305" y="3602467"/>
            <a:ext cx="635221" cy="97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6"/>
            <a:endCxn id="20" idx="2"/>
          </p:cNvCxnSpPr>
          <p:nvPr/>
        </p:nvCxnSpPr>
        <p:spPr>
          <a:xfrm flipV="1">
            <a:off x="2530243" y="4357167"/>
            <a:ext cx="509345" cy="377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5" idx="5"/>
            <a:endCxn id="19" idx="2"/>
          </p:cNvCxnSpPr>
          <p:nvPr/>
        </p:nvCxnSpPr>
        <p:spPr>
          <a:xfrm>
            <a:off x="2467305" y="4889731"/>
            <a:ext cx="572283" cy="377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7" idx="7"/>
            <a:endCxn id="18" idx="3"/>
          </p:cNvCxnSpPr>
          <p:nvPr/>
        </p:nvCxnSpPr>
        <p:spPr>
          <a:xfrm flipV="1">
            <a:off x="2447431" y="3602467"/>
            <a:ext cx="655095" cy="194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7" idx="6"/>
            <a:endCxn id="20" idx="3"/>
          </p:cNvCxnSpPr>
          <p:nvPr/>
        </p:nvCxnSpPr>
        <p:spPr>
          <a:xfrm flipV="1">
            <a:off x="2510369" y="4512346"/>
            <a:ext cx="592157" cy="1193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7" idx="5"/>
            <a:endCxn id="19" idx="3"/>
          </p:cNvCxnSpPr>
          <p:nvPr/>
        </p:nvCxnSpPr>
        <p:spPr>
          <a:xfrm flipV="1">
            <a:off x="2447431" y="5422225"/>
            <a:ext cx="655095" cy="438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8" idx="7"/>
            <a:endCxn id="21" idx="2"/>
          </p:cNvCxnSpPr>
          <p:nvPr/>
        </p:nvCxnSpPr>
        <p:spPr>
          <a:xfrm flipV="1">
            <a:off x="3406418" y="3101955"/>
            <a:ext cx="703421" cy="190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8" idx="6"/>
            <a:endCxn id="22" idx="1"/>
          </p:cNvCxnSpPr>
          <p:nvPr/>
        </p:nvCxnSpPr>
        <p:spPr>
          <a:xfrm>
            <a:off x="3469356" y="3447288"/>
            <a:ext cx="683547" cy="310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8" idx="6"/>
            <a:endCxn id="23" idx="1"/>
          </p:cNvCxnSpPr>
          <p:nvPr/>
        </p:nvCxnSpPr>
        <p:spPr>
          <a:xfrm>
            <a:off x="3469356" y="3447288"/>
            <a:ext cx="703421" cy="1222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8" idx="5"/>
            <a:endCxn id="24" idx="1"/>
          </p:cNvCxnSpPr>
          <p:nvPr/>
        </p:nvCxnSpPr>
        <p:spPr>
          <a:xfrm>
            <a:off x="3406418" y="3602467"/>
            <a:ext cx="746485" cy="2038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0" idx="7"/>
            <a:endCxn id="21" idx="3"/>
          </p:cNvCxnSpPr>
          <p:nvPr/>
        </p:nvCxnSpPr>
        <p:spPr>
          <a:xfrm flipV="1">
            <a:off x="3406418" y="3257134"/>
            <a:ext cx="766359" cy="944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20" idx="6"/>
            <a:endCxn id="22" idx="2"/>
          </p:cNvCxnSpPr>
          <p:nvPr/>
        </p:nvCxnSpPr>
        <p:spPr>
          <a:xfrm flipV="1">
            <a:off x="3469356" y="3912723"/>
            <a:ext cx="620609" cy="444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0" idx="6"/>
            <a:endCxn id="23" idx="2"/>
          </p:cNvCxnSpPr>
          <p:nvPr/>
        </p:nvCxnSpPr>
        <p:spPr>
          <a:xfrm>
            <a:off x="3469356" y="4357167"/>
            <a:ext cx="640483" cy="467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20" idx="5"/>
            <a:endCxn id="24" idx="2"/>
          </p:cNvCxnSpPr>
          <p:nvPr/>
        </p:nvCxnSpPr>
        <p:spPr>
          <a:xfrm>
            <a:off x="3406418" y="4512346"/>
            <a:ext cx="683547" cy="128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9" idx="7"/>
            <a:endCxn id="21" idx="3"/>
          </p:cNvCxnSpPr>
          <p:nvPr/>
        </p:nvCxnSpPr>
        <p:spPr>
          <a:xfrm flipV="1">
            <a:off x="3406418" y="3257134"/>
            <a:ext cx="766359" cy="1854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19" idx="6"/>
            <a:endCxn id="22" idx="3"/>
          </p:cNvCxnSpPr>
          <p:nvPr/>
        </p:nvCxnSpPr>
        <p:spPr>
          <a:xfrm flipV="1">
            <a:off x="3469356" y="4067902"/>
            <a:ext cx="683547" cy="119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19" idx="5"/>
            <a:endCxn id="24" idx="3"/>
          </p:cNvCxnSpPr>
          <p:nvPr/>
        </p:nvCxnSpPr>
        <p:spPr>
          <a:xfrm>
            <a:off x="3406418" y="5422225"/>
            <a:ext cx="746485" cy="52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9" idx="6"/>
            <a:endCxn id="23" idx="3"/>
          </p:cNvCxnSpPr>
          <p:nvPr/>
        </p:nvCxnSpPr>
        <p:spPr>
          <a:xfrm flipV="1">
            <a:off x="3469356" y="4979681"/>
            <a:ext cx="703421" cy="287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1" idx="6"/>
            <a:endCxn id="16" idx="1"/>
          </p:cNvCxnSpPr>
          <p:nvPr/>
        </p:nvCxnSpPr>
        <p:spPr>
          <a:xfrm>
            <a:off x="4539607" y="3101955"/>
            <a:ext cx="688544" cy="62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21" idx="5"/>
            <a:endCxn id="25" idx="1"/>
          </p:cNvCxnSpPr>
          <p:nvPr/>
        </p:nvCxnSpPr>
        <p:spPr>
          <a:xfrm>
            <a:off x="4476669" y="3257134"/>
            <a:ext cx="773355" cy="1383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2" idx="6"/>
            <a:endCxn id="16" idx="2"/>
          </p:cNvCxnSpPr>
          <p:nvPr/>
        </p:nvCxnSpPr>
        <p:spPr>
          <a:xfrm flipV="1">
            <a:off x="4519733" y="3886200"/>
            <a:ext cx="645480" cy="2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22" idx="5"/>
            <a:endCxn id="25" idx="2"/>
          </p:cNvCxnSpPr>
          <p:nvPr/>
        </p:nvCxnSpPr>
        <p:spPr>
          <a:xfrm>
            <a:off x="4456795" y="4067902"/>
            <a:ext cx="730291" cy="728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23" idx="7"/>
            <a:endCxn id="16" idx="2"/>
          </p:cNvCxnSpPr>
          <p:nvPr/>
        </p:nvCxnSpPr>
        <p:spPr>
          <a:xfrm flipV="1">
            <a:off x="4476669" y="3886200"/>
            <a:ext cx="688544" cy="783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23" idx="6"/>
          </p:cNvCxnSpPr>
          <p:nvPr/>
        </p:nvCxnSpPr>
        <p:spPr>
          <a:xfrm>
            <a:off x="4539607" y="4824502"/>
            <a:ext cx="584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24" idx="7"/>
            <a:endCxn id="16" idx="3"/>
          </p:cNvCxnSpPr>
          <p:nvPr/>
        </p:nvCxnSpPr>
        <p:spPr>
          <a:xfrm flipV="1">
            <a:off x="4456795" y="4041379"/>
            <a:ext cx="771356" cy="1599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24" idx="6"/>
            <a:endCxn id="25" idx="3"/>
          </p:cNvCxnSpPr>
          <p:nvPr/>
        </p:nvCxnSpPr>
        <p:spPr>
          <a:xfrm flipV="1">
            <a:off x="4519733" y="4951258"/>
            <a:ext cx="730291" cy="84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6" idx="6"/>
          </p:cNvCxnSpPr>
          <p:nvPr/>
        </p:nvCxnSpPr>
        <p:spPr>
          <a:xfrm>
            <a:off x="5594981" y="3886200"/>
            <a:ext cx="271175" cy="10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5608673" y="4785107"/>
            <a:ext cx="271175" cy="10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71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parallel computing?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Bigger: Solving larger problems in the same amount of time. </a:t>
            </a:r>
          </a:p>
          <a:p>
            <a:r>
              <a:rPr lang="en-US" dirty="0"/>
              <a:t>Faster: Solving the same sized problem in a shorter time. </a:t>
            </a:r>
          </a:p>
          <a:p>
            <a:endParaRPr lang="en-US" dirty="0"/>
          </a:p>
          <a:p>
            <a:r>
              <a:rPr lang="en-US" dirty="0"/>
              <a:t>We would not have had ChatGPT without parallel computing!</a:t>
            </a:r>
          </a:p>
          <a:p>
            <a:pPr lvl="1"/>
            <a:r>
              <a:rPr lang="en-US" dirty="0"/>
              <a:t>Major world powers are racing to build larger and larger supercomputers.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8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parallel computing systems: Flynn’s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1308" y="1753785"/>
            <a:ext cx="10363826" cy="4655488"/>
          </a:xfrm>
        </p:spPr>
        <p:txBody>
          <a:bodyPr>
            <a:normAutofit/>
          </a:bodyPr>
          <a:lstStyle/>
          <a:p>
            <a:r>
              <a:rPr lang="en-US" dirty="0"/>
              <a:t> Computing is basically executing instructions that operate on data.</a:t>
            </a:r>
          </a:p>
          <a:p>
            <a:r>
              <a:rPr lang="en-US" dirty="0"/>
              <a:t> Flynn’s taxonomy classifies the system based on the parallelism in instruction stream and parallelism in data stream. </a:t>
            </a:r>
          </a:p>
          <a:p>
            <a:pPr lvl="1"/>
            <a:r>
              <a:rPr lang="en-US" dirty="0"/>
              <a:t> single instruction stream or multiple instruction streams.</a:t>
            </a:r>
          </a:p>
          <a:p>
            <a:pPr lvl="1"/>
            <a:r>
              <a:rPr lang="en-US" dirty="0"/>
              <a:t> single data stream or multiple data streams. </a:t>
            </a:r>
          </a:p>
        </p:txBody>
      </p:sp>
    </p:spTree>
    <p:extLst>
      <p:ext uri="{BB962C8B-B14F-4D97-AF65-F5344CB8AC3E}">
        <p14:creationId xmlns:p14="http://schemas.microsoft.com/office/powerpoint/2010/main" val="365677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Flynn’s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8725" y="1334061"/>
            <a:ext cx="6116613" cy="236101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ingle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nstruction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ingle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ata (SISD)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ingle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nstruction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ultiple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ata (SIMD)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ultiple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nstructions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ultiple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ata (MIMD)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ultiple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nstructions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ingle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ata (MISD)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2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2285156"/>
          </a:xfrm>
        </p:spPr>
        <p:txBody>
          <a:bodyPr>
            <a:normAutofit/>
          </a:bodyPr>
          <a:lstStyle/>
          <a:p>
            <a:r>
              <a:rPr lang="en-US" dirty="0"/>
              <a:t>At one time, one instruction operates on one data</a:t>
            </a:r>
          </a:p>
          <a:p>
            <a:pPr lvl="1"/>
            <a:r>
              <a:rPr lang="en-US" dirty="0"/>
              <a:t>Traditional sequential architecture, Von Neumann architecture.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649" y="3580150"/>
            <a:ext cx="7458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135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27670-4547-B4F4-036A-EF1EA454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Computers and Parallel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1AFB0-F252-5E0C-0A1A-E24A815457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What is a parallel computer?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collection of processing elements that communicate and </a:t>
            </a:r>
            <a:r>
              <a:rPr lang="en-US" altLang="en-US" dirty="0" err="1"/>
              <a:t>coorperate</a:t>
            </a:r>
            <a:r>
              <a:rPr lang="en-US" altLang="en-US" dirty="0"/>
              <a:t> to solve problems.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What is a processing element?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Depending on the context, it can be a whole computer, a CPU, a CPU core, a GPU core, or a functional unit.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Three key elements in a parallel computer:</a:t>
            </a:r>
          </a:p>
          <a:p>
            <a:pPr marL="1257300" lvl="2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More than one processing element. More than one processing element allows computation to be performed in parallel!  </a:t>
            </a:r>
          </a:p>
          <a:p>
            <a:pPr marL="1257300" lvl="2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The processing elements are connected, and can communicate with one another when needed</a:t>
            </a:r>
          </a:p>
          <a:p>
            <a:pPr marL="1257300" lvl="2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The processing elements corporate to solve problems.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4125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6377" y="1191654"/>
            <a:ext cx="10363826" cy="27282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Single control unit and multiple processing units. The control unit fetches an instruction and broadcast control to all processing units.  The instruction operates on different data. </a:t>
            </a:r>
          </a:p>
          <a:p>
            <a:pPr lvl="1"/>
            <a:r>
              <a:rPr lang="en-US" dirty="0"/>
              <a:t> Can achieve massive processing power with minimum control logic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/>
              <a:t> SIMD instructions allow for sequential reasoning. 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531" y="3919928"/>
            <a:ext cx="5762625" cy="25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4651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6377" y="1191654"/>
            <a:ext cx="10363826" cy="3530248"/>
          </a:xfrm>
        </p:spPr>
        <p:txBody>
          <a:bodyPr>
            <a:normAutofit/>
          </a:bodyPr>
          <a:lstStyle/>
          <a:p>
            <a:r>
              <a:rPr lang="en-US" dirty="0"/>
              <a:t>Exploit data-level parallelism</a:t>
            </a:r>
          </a:p>
          <a:p>
            <a:pPr lvl="1"/>
            <a:r>
              <a:rPr lang="en-US" dirty="0"/>
              <a:t> Matrix-oriented scientific computing and deep learning applications</a:t>
            </a:r>
          </a:p>
          <a:p>
            <a:pPr lvl="1"/>
            <a:r>
              <a:rPr lang="en-US" dirty="0"/>
              <a:t> Media (image and sound) processing</a:t>
            </a:r>
          </a:p>
          <a:p>
            <a:r>
              <a:rPr lang="en-US" dirty="0"/>
              <a:t>Vector machines, MMX, SSE (Streaming SIMD Extensions), AVX (Advanced Vector </a:t>
            </a:r>
            <a:r>
              <a:rPr lang="en-US" dirty="0" err="1"/>
              <a:t>eXtensions</a:t>
            </a:r>
            <a:r>
              <a:rPr lang="en-US" dirty="0"/>
              <a:t>), GPU</a:t>
            </a:r>
          </a:p>
        </p:txBody>
      </p:sp>
    </p:spTree>
    <p:extLst>
      <p:ext uri="{BB962C8B-B14F-4D97-AF65-F5344CB8AC3E}">
        <p14:creationId xmlns:p14="http://schemas.microsoft.com/office/powerpoint/2010/main" val="2060998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6181" y="1415332"/>
            <a:ext cx="10363826" cy="14391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Not commonly seen, no general purpose MISD computer has been built.</a:t>
            </a:r>
          </a:p>
          <a:p>
            <a:r>
              <a:rPr lang="en-US" dirty="0"/>
              <a:t> Systolic array is one example of an MISD architecture.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757" y="3421505"/>
            <a:ext cx="5591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0810" y="4354955"/>
            <a:ext cx="1609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7" idx="0"/>
          </p:cNvCxnSpPr>
          <p:nvPr/>
        </p:nvCxnSpPr>
        <p:spPr>
          <a:xfrm flipH="1" flipV="1">
            <a:off x="9095672" y="2854452"/>
            <a:ext cx="1" cy="15005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67055" y="2854452"/>
            <a:ext cx="25286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67055" y="2854452"/>
            <a:ext cx="18472" cy="7502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85527" y="4017818"/>
            <a:ext cx="0" cy="5541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85527" y="4941455"/>
            <a:ext cx="0" cy="6188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6291" y="5920509"/>
            <a:ext cx="0" cy="2863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576291" y="6169891"/>
            <a:ext cx="2519381" cy="277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7" idx="2"/>
          </p:cNvCxnSpPr>
          <p:nvPr/>
        </p:nvCxnSpPr>
        <p:spPr>
          <a:xfrm flipV="1">
            <a:off x="9095672" y="5078855"/>
            <a:ext cx="1" cy="1104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33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2091192"/>
          </a:xfrm>
        </p:spPr>
        <p:txBody>
          <a:bodyPr>
            <a:normAutofit/>
          </a:bodyPr>
          <a:lstStyle/>
          <a:p>
            <a:r>
              <a:rPr lang="en-US" dirty="0"/>
              <a:t> Multiple instruction streams operating on multiple data streams</a:t>
            </a:r>
          </a:p>
          <a:p>
            <a:pPr lvl="1"/>
            <a:r>
              <a:rPr lang="en-US" dirty="0"/>
              <a:t> MIMD can be thought of as many copies of SISD machine. </a:t>
            </a:r>
          </a:p>
          <a:p>
            <a:pPr lvl="1"/>
            <a:r>
              <a:rPr lang="en-US" dirty="0"/>
              <a:t>Distributed memory multi-computers, shared memory multi-processors, multi-core computers. 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961" y="3808676"/>
            <a:ext cx="6886575" cy="26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193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Flynn’s Taxonomy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7481" y="2623417"/>
          <a:ext cx="918064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567">
                  <a:extLst>
                    <a:ext uri="{9D8B030D-6E8A-4147-A177-3AD203B41FA5}">
                      <a16:colId xmlns:a16="http://schemas.microsoft.com/office/drawing/2014/main" val="379624897"/>
                    </a:ext>
                  </a:extLst>
                </a:gridCol>
                <a:gridCol w="1346055">
                  <a:extLst>
                    <a:ext uri="{9D8B030D-6E8A-4147-A177-3AD203B41FA5}">
                      <a16:colId xmlns:a16="http://schemas.microsoft.com/office/drawing/2014/main" val="1675032895"/>
                    </a:ext>
                  </a:extLst>
                </a:gridCol>
                <a:gridCol w="1269863">
                  <a:extLst>
                    <a:ext uri="{9D8B030D-6E8A-4147-A177-3AD203B41FA5}">
                      <a16:colId xmlns:a16="http://schemas.microsoft.com/office/drawing/2014/main" val="2906854250"/>
                    </a:ext>
                  </a:extLst>
                </a:gridCol>
                <a:gridCol w="5702157">
                  <a:extLst>
                    <a:ext uri="{9D8B030D-6E8A-4147-A177-3AD203B41FA5}">
                      <a16:colId xmlns:a16="http://schemas.microsoft.com/office/drawing/2014/main" val="2180136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  <a:r>
                        <a:rPr lang="en-US" baseline="0" dirty="0"/>
                        <a:t> Streams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Streams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61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computers,</a:t>
                      </a:r>
                      <a:r>
                        <a:rPr lang="en-US" baseline="0" dirty="0"/>
                        <a:t> Von Neumann architecture, </a:t>
                      </a:r>
                      <a:r>
                        <a:rPr lang="en-US" baseline="0" dirty="0" err="1"/>
                        <a:t>turing</a:t>
                      </a:r>
                      <a:r>
                        <a:rPr lang="en-US" baseline="0" dirty="0"/>
                        <a:t> machine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8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Vector</a:t>
                      </a:r>
                      <a:r>
                        <a:rPr lang="en-US" baseline="0" dirty="0"/>
                        <a:t> architectures, MMX, SSE, AVX, GPU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82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r>
                        <a:rPr lang="en-US" baseline="0" dirty="0"/>
                        <a:t> general purpose machine, systolic array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0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Multi-core, multi-processor, multi-computer, cluster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48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684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classification (</a:t>
            </a:r>
            <a:r>
              <a:rPr lang="en-US" dirty="0" err="1"/>
              <a:t>Sima</a:t>
            </a:r>
            <a:r>
              <a:rPr lang="en-US" dirty="0"/>
              <a:t>, Fountain, </a:t>
            </a:r>
            <a:r>
              <a:rPr lang="en-US" dirty="0" err="1"/>
              <a:t>Kacsuk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2418294"/>
          </a:xfrm>
        </p:spPr>
        <p:txBody>
          <a:bodyPr/>
          <a:lstStyle/>
          <a:p>
            <a:r>
              <a:rPr lang="en-US" dirty="0"/>
              <a:t>Based on how parallelism is achieved</a:t>
            </a:r>
          </a:p>
          <a:p>
            <a:pPr lvl="1"/>
            <a:r>
              <a:rPr lang="en-US" dirty="0"/>
              <a:t> Data parallelism: same function operating on many data</a:t>
            </a:r>
          </a:p>
          <a:p>
            <a:pPr lvl="1"/>
            <a:r>
              <a:rPr lang="en-US" dirty="0"/>
              <a:t> Function parallelism: performing many functions in parallel</a:t>
            </a:r>
          </a:p>
          <a:p>
            <a:pPr lvl="2"/>
            <a:r>
              <a:rPr lang="en-US" dirty="0"/>
              <a:t> Control parallelism, task parallelism depending on the level of the functional parallelism.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4386" y="4231888"/>
            <a:ext cx="21505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Parallel architectures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6186" y="5146288"/>
            <a:ext cx="1413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Data-parallel</a:t>
            </a:r>
          </a:p>
          <a:p>
            <a:r>
              <a:rPr lang="en-US" dirty="0"/>
              <a:t>architectures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0786" y="5146288"/>
            <a:ext cx="17684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Function-parallel</a:t>
            </a:r>
          </a:p>
          <a:p>
            <a:r>
              <a:rPr lang="en-US" dirty="0"/>
              <a:t>architectures</a:t>
            </a:r>
          </a:p>
        </p:txBody>
      </p:sp>
      <p:cxnSp>
        <p:nvCxnSpPr>
          <p:cNvPr id="7" name="Straight Connector 6"/>
          <p:cNvCxnSpPr>
            <a:stCxn id="5" idx="0"/>
            <a:endCxn id="4" idx="2"/>
          </p:cNvCxnSpPr>
          <p:nvPr/>
        </p:nvCxnSpPr>
        <p:spPr>
          <a:xfrm rot="5400000" flipH="1" flipV="1">
            <a:off x="4713717" y="4270325"/>
            <a:ext cx="545068" cy="1206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  <a:endCxn id="6" idx="0"/>
          </p:cNvCxnSpPr>
          <p:nvPr/>
        </p:nvCxnSpPr>
        <p:spPr>
          <a:xfrm rot="16200000" flipH="1">
            <a:off x="6059824" y="4131077"/>
            <a:ext cx="545068" cy="1485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16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Functional-parallel architectures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997604" y="179720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Function-parallel architectures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864004" y="3092605"/>
            <a:ext cx="2084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Instruction level Parallel Arch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78604" y="3016405"/>
            <a:ext cx="2247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Thread level Parallel Arch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817004" y="2940205"/>
            <a:ext cx="2190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Process level Parallel Arch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168804" y="3549805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(ILPs)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893204" y="3626005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(MIMDs)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092604" y="4692805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VLIWs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159404" y="4540405"/>
            <a:ext cx="1982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Superscalar processors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6959754" y="4311805"/>
            <a:ext cx="190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Distributed Memory MIMD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9112404" y="4540405"/>
            <a:ext cx="1501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Shared Memory MIMD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H="1">
            <a:off x="3810154" y="2692555"/>
            <a:ext cx="231140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6121554" y="269255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6121554" y="2692555"/>
            <a:ext cx="23812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H="1">
            <a:off x="2330604" y="4007005"/>
            <a:ext cx="14097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3727604" y="4000655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3702204" y="4007005"/>
            <a:ext cx="1581150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H="1">
            <a:off x="7740804" y="4083205"/>
            <a:ext cx="10858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8826654" y="4083205"/>
            <a:ext cx="81915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873404" y="4616605"/>
            <a:ext cx="2084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Pipelined processors</a:t>
            </a:r>
          </a:p>
        </p:txBody>
      </p:sp>
    </p:spTree>
    <p:extLst>
      <p:ext uri="{BB962C8B-B14F-4D97-AF65-F5344CB8AC3E}">
        <p14:creationId xmlns:p14="http://schemas.microsoft.com/office/powerpoint/2010/main" val="2623913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(sequential) applications can be improved by parallel computing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1308" y="1753785"/>
            <a:ext cx="10363826" cy="1122819"/>
          </a:xfrm>
        </p:spPr>
        <p:txBody>
          <a:bodyPr>
            <a:normAutofit/>
          </a:bodyPr>
          <a:lstStyle/>
          <a:p>
            <a:r>
              <a:rPr lang="en-US" dirty="0"/>
              <a:t>If we have an infinite number of processors, it is possible to make sequential program run much faster?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E8895-0FA6-FB3F-AE5F-D7AA078CE2F6}"/>
              </a:ext>
            </a:extLst>
          </p:cNvPr>
          <p:cNvSpPr txBox="1"/>
          <p:nvPr/>
        </p:nvSpPr>
        <p:spPr>
          <a:xfrm>
            <a:off x="5297181" y="3301508"/>
            <a:ext cx="120577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 = 2;</a:t>
            </a:r>
          </a:p>
          <a:p>
            <a:r>
              <a:rPr lang="en-US" dirty="0"/>
              <a:t>B = A + A;</a:t>
            </a:r>
          </a:p>
          <a:p>
            <a:r>
              <a:rPr lang="en-US" dirty="0"/>
              <a:t>C = B * A;</a:t>
            </a:r>
          </a:p>
          <a:p>
            <a:r>
              <a:rPr lang="en-US" dirty="0"/>
              <a:t>D = C+1;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7CE4A-3CE9-4733-9709-9C7DFED5659A}"/>
              </a:ext>
            </a:extLst>
          </p:cNvPr>
          <p:cNvSpPr txBox="1"/>
          <p:nvPr/>
        </p:nvSpPr>
        <p:spPr>
          <a:xfrm>
            <a:off x="7317544" y="3301508"/>
            <a:ext cx="27007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&lt;100000; </a:t>
            </a:r>
            <a:r>
              <a:rPr lang="en-US" dirty="0" err="1"/>
              <a:t>i</a:t>
            </a:r>
            <a:r>
              <a:rPr lang="en-US" dirty="0"/>
              <a:t>+= 1)</a:t>
            </a:r>
          </a:p>
          <a:p>
            <a:r>
              <a:rPr lang="en-US" dirty="0"/>
              <a:t>    a[</a:t>
            </a:r>
            <a:r>
              <a:rPr lang="en-US" dirty="0" err="1"/>
              <a:t>i</a:t>
            </a:r>
            <a:r>
              <a:rPr lang="en-US" dirty="0"/>
              <a:t>] = b[</a:t>
            </a:r>
            <a:r>
              <a:rPr lang="en-US" dirty="0" err="1"/>
              <a:t>i</a:t>
            </a:r>
            <a:r>
              <a:rPr lang="en-US" dirty="0"/>
              <a:t>] + c[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CCEEA-72C0-2550-CC0B-D81CAC83EF37}"/>
              </a:ext>
            </a:extLst>
          </p:cNvPr>
          <p:cNvSpPr txBox="1"/>
          <p:nvPr/>
        </p:nvSpPr>
        <p:spPr>
          <a:xfrm>
            <a:off x="2930118" y="3301508"/>
            <a:ext cx="92204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 = 2;</a:t>
            </a:r>
          </a:p>
          <a:p>
            <a:r>
              <a:rPr lang="en-US" dirty="0"/>
              <a:t>B = 4;</a:t>
            </a:r>
          </a:p>
          <a:p>
            <a:r>
              <a:rPr lang="en-US" dirty="0"/>
              <a:t>C = 6;</a:t>
            </a:r>
          </a:p>
          <a:p>
            <a:r>
              <a:rPr lang="en-US" dirty="0"/>
              <a:t>D = 10;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52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1308" y="1753785"/>
            <a:ext cx="7426658" cy="4655488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</a:rPr>
              <a:t>When two instructions operate on the same data with at least one instruction write to the data, we say that there exists  data dependency between the two instructions.</a:t>
            </a:r>
          </a:p>
          <a:p>
            <a:pPr lvl="1"/>
            <a:r>
              <a:rPr lang="en-US" b="0" dirty="0">
                <a:latin typeface="Cambria Math" panose="02040503050406030204" pitchFamily="18" charset="0"/>
              </a:rPr>
              <a:t>True dependency – read after write</a:t>
            </a:r>
          </a:p>
          <a:p>
            <a:pPr lvl="1"/>
            <a:r>
              <a:rPr lang="en-US" b="0" dirty="0">
                <a:latin typeface="Cambria Math" panose="02040503050406030204" pitchFamily="18" charset="0"/>
              </a:rPr>
              <a:t>Output dependency – write after write</a:t>
            </a:r>
          </a:p>
          <a:p>
            <a:pPr lvl="1"/>
            <a:r>
              <a:rPr lang="en-US" b="0" dirty="0">
                <a:latin typeface="Cambria Math" panose="02040503050406030204" pitchFamily="18" charset="0"/>
              </a:rPr>
              <a:t>Anti-dependency – write after read</a:t>
            </a:r>
          </a:p>
          <a:p>
            <a:r>
              <a:rPr lang="en-US" b="0" dirty="0">
                <a:latin typeface="Cambria Math" panose="02040503050406030204" pitchFamily="18" charset="0"/>
              </a:rPr>
              <a:t>Due to the dependencies, a typical program will have a portion that can be parallelized, and the other part that cannot be parallelized.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93429-CB95-98B6-B860-CA25CCCFB5DB}"/>
              </a:ext>
            </a:extLst>
          </p:cNvPr>
          <p:cNvSpPr txBox="1"/>
          <p:nvPr/>
        </p:nvSpPr>
        <p:spPr>
          <a:xfrm>
            <a:off x="8820710" y="2725022"/>
            <a:ext cx="250998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A = 2;</a:t>
            </a:r>
          </a:p>
          <a:p>
            <a:r>
              <a:rPr lang="en-US" dirty="0">
                <a:highlight>
                  <a:srgbClr val="FF0000"/>
                </a:highlight>
              </a:rPr>
              <a:t>B = A + A;</a:t>
            </a:r>
          </a:p>
          <a:p>
            <a:r>
              <a:rPr lang="en-US" dirty="0">
                <a:highlight>
                  <a:srgbClr val="FF0000"/>
                </a:highlight>
              </a:rPr>
              <a:t>C = b * A;</a:t>
            </a:r>
          </a:p>
          <a:p>
            <a:r>
              <a:rPr lang="en-US" dirty="0">
                <a:highlight>
                  <a:srgbClr val="FF0000"/>
                </a:highlight>
              </a:rPr>
              <a:t>D = c+1;</a:t>
            </a:r>
          </a:p>
          <a:p>
            <a:endParaRPr lang="en-US" dirty="0"/>
          </a:p>
          <a:p>
            <a:r>
              <a:rPr lang="en-US" dirty="0">
                <a:highlight>
                  <a:srgbClr val="008000"/>
                </a:highlight>
              </a:rPr>
              <a:t>For(</a:t>
            </a:r>
            <a:r>
              <a:rPr lang="en-US" dirty="0" err="1">
                <a:highlight>
                  <a:srgbClr val="008000"/>
                </a:highlight>
              </a:rPr>
              <a:t>i</a:t>
            </a:r>
            <a:r>
              <a:rPr lang="en-US" dirty="0">
                <a:highlight>
                  <a:srgbClr val="008000"/>
                </a:highlight>
              </a:rPr>
              <a:t>=0; </a:t>
            </a:r>
            <a:r>
              <a:rPr lang="en-US" dirty="0" err="1">
                <a:highlight>
                  <a:srgbClr val="008000"/>
                </a:highlight>
              </a:rPr>
              <a:t>i</a:t>
            </a:r>
            <a:r>
              <a:rPr lang="en-US" dirty="0">
                <a:highlight>
                  <a:srgbClr val="008000"/>
                </a:highlight>
              </a:rPr>
              <a:t>&lt;100000; </a:t>
            </a:r>
            <a:r>
              <a:rPr lang="en-US" dirty="0" err="1">
                <a:highlight>
                  <a:srgbClr val="008000"/>
                </a:highlight>
              </a:rPr>
              <a:t>i</a:t>
            </a:r>
            <a:r>
              <a:rPr lang="en-US" dirty="0">
                <a:highlight>
                  <a:srgbClr val="008000"/>
                </a:highlight>
              </a:rPr>
              <a:t>=+)</a:t>
            </a:r>
          </a:p>
          <a:p>
            <a:r>
              <a:rPr lang="en-US" dirty="0">
                <a:highlight>
                  <a:srgbClr val="008000"/>
                </a:highlight>
              </a:rPr>
              <a:t>    a[</a:t>
            </a:r>
            <a:r>
              <a:rPr lang="en-US" dirty="0" err="1">
                <a:highlight>
                  <a:srgbClr val="008000"/>
                </a:highlight>
              </a:rPr>
              <a:t>i</a:t>
            </a:r>
            <a:r>
              <a:rPr lang="en-US" dirty="0">
                <a:highlight>
                  <a:srgbClr val="008000"/>
                </a:highlight>
              </a:rPr>
              <a:t>] = 0; </a:t>
            </a:r>
          </a:p>
        </p:txBody>
      </p:sp>
    </p:spTree>
    <p:extLst>
      <p:ext uri="{BB962C8B-B14F-4D97-AF65-F5344CB8AC3E}">
        <p14:creationId xmlns:p14="http://schemas.microsoft.com/office/powerpoint/2010/main" val="2620178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and Scalability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61308" y="1753785"/>
                <a:ext cx="10363826" cy="465548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execution time for a computation to run on 1 processor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be the execution time for the computation (with the same input – same problem) to run on P processors.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𝑠𝑝𝑒𝑒𝑑𝑢𝑝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Scalability of a program measures how many processors that the program can make effective use of.</a:t>
                </a:r>
              </a:p>
              <a:p>
                <a:pPr lvl="1"/>
                <a:r>
                  <a:rPr lang="en-US" dirty="0"/>
                  <a:t>When the problem size is fixed, this is referred to as “strong scaling”. </a:t>
                </a:r>
              </a:p>
              <a:p>
                <a:pPr lvl="1"/>
                <a:r>
                  <a:rPr lang="en-US" dirty="0"/>
                  <a:t>When the problem size can increase with the  number of processors, it is referred to as “weak scaling”.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61308" y="1753785"/>
                <a:ext cx="10363826" cy="4655488"/>
              </a:xfrm>
              <a:blipFill>
                <a:blip r:embed="rId2"/>
                <a:stretch>
                  <a:fillRect l="-734" r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64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Contemporary Computing Systems are Parallel Computers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1308" y="1753785"/>
            <a:ext cx="10363826" cy="4655488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Mobile devices, </a:t>
            </a:r>
            <a:r>
              <a:rPr lang="en-US" dirty="0" err="1"/>
              <a:t>IoT</a:t>
            </a:r>
            <a:r>
              <a:rPr lang="en-US" dirty="0"/>
              <a:t> devices, many have multi-core CPUs</a:t>
            </a:r>
          </a:p>
          <a:p>
            <a:pPr lvl="2"/>
            <a:r>
              <a:rPr lang="en-US" dirty="0"/>
              <a:t> IPhone 13, A15 – 6 CPU cores, 16 Neural Engine cores, 4 GPU cores  </a:t>
            </a:r>
          </a:p>
          <a:p>
            <a:pPr lvl="1"/>
            <a:r>
              <a:rPr lang="en-US" dirty="0"/>
              <a:t>Desktop or laptop, multi-core CPU</a:t>
            </a:r>
          </a:p>
          <a:p>
            <a:pPr lvl="1"/>
            <a:r>
              <a:rPr lang="en-US" dirty="0"/>
              <a:t> A high-end gaming computer (CPU + GPU)</a:t>
            </a:r>
          </a:p>
          <a:p>
            <a:pPr lvl="1"/>
            <a:r>
              <a:rPr lang="en-US" dirty="0"/>
              <a:t>Multi-core server</a:t>
            </a:r>
          </a:p>
          <a:p>
            <a:pPr lvl="1"/>
            <a:r>
              <a:rPr lang="en-US" dirty="0" err="1"/>
              <a:t>Linprog</a:t>
            </a:r>
            <a:r>
              <a:rPr lang="en-US" dirty="0"/>
              <a:t> cluster   </a:t>
            </a:r>
          </a:p>
          <a:p>
            <a:pPr lvl="1"/>
            <a:r>
              <a:rPr lang="en-US" dirty="0"/>
              <a:t>FSU Research Computing Center (RCC)</a:t>
            </a:r>
          </a:p>
          <a:p>
            <a:pPr lvl="1"/>
            <a:r>
              <a:rPr lang="en-US" dirty="0"/>
              <a:t>Cloud Computing platforms (Amazon AWS, Google cloud).</a:t>
            </a:r>
            <a:endParaRPr lang="en-US" b="1" dirty="0"/>
          </a:p>
          <a:p>
            <a:pPr lvl="1"/>
            <a:r>
              <a:rPr lang="en-US" dirty="0"/>
              <a:t>Frontier supercomputer at Oak Ridge National Laboratory (No. 1 in June 2024 , 1714.81 Peta flops per second peak  performance)</a:t>
            </a:r>
          </a:p>
          <a:p>
            <a:r>
              <a:rPr lang="en-US" b="1" dirty="0"/>
              <a:t>In today’s world, almost any computing device is a parallel computing device!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79335" y="3756543"/>
            <a:ext cx="9927772" cy="2009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73878" y="2870624"/>
            <a:ext cx="271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Uniprocessor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6355" y="3884260"/>
            <a:ext cx="3020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Multi-processor systems</a:t>
            </a:r>
          </a:p>
        </p:txBody>
      </p:sp>
    </p:spTree>
    <p:extLst>
      <p:ext uri="{BB962C8B-B14F-4D97-AF65-F5344CB8AC3E}">
        <p14:creationId xmlns:p14="http://schemas.microsoft.com/office/powerpoint/2010/main" val="3686747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(fixed size speedup, strong scaling)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88725" y="1334061"/>
                <a:ext cx="10207099" cy="49477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a program, let </a:t>
                </a:r>
                <a:r>
                  <a:rPr lang="en-US" i="1" dirty="0"/>
                  <a:t>f</a:t>
                </a:r>
                <a:r>
                  <a:rPr lang="en-US" dirty="0"/>
                  <a:t> be the fraction that must be sequential and </a:t>
                </a:r>
                <a:r>
                  <a:rPr lang="en-US" i="1" dirty="0"/>
                  <a:t>1-f</a:t>
                </a:r>
                <a:r>
                  <a:rPr lang="en-US" dirty="0"/>
                  <a:t> be the fraction that can be parallelized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𝑆𝑝𝑒𝑒𝑑𝑢𝑝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𝑆𝑝𝑒𝑒𝑑𝑢𝑝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Original paper: </a:t>
                </a:r>
                <a:r>
                  <a:rPr lang="en-US" i="1" dirty="0"/>
                  <a:t>Amdahl, Gene M. (1967). </a:t>
                </a:r>
                <a:r>
                  <a:rPr lang="en-US" i="1" dirty="0">
                    <a:hlinkClick r:id="rId2"/>
                  </a:rPr>
                  <a:t>"Validity of the Single Processor Approach to Achieving Large-Scale Computing Capabilities"</a:t>
                </a:r>
                <a:r>
                  <a:rPr lang="en-US" i="1" dirty="0"/>
                  <a:t> . AFIPS Conference Proceedings (30): 483–485.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88725" y="1334061"/>
                <a:ext cx="10207099" cy="4947793"/>
              </a:xfrm>
              <a:blipFill>
                <a:blip r:embed="rId3"/>
                <a:stretch>
                  <a:fillRect l="-776" t="-123" b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522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4048" y="1289090"/>
            <a:ext cx="10363826" cy="143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9465" y="1544997"/>
            <a:ext cx="9292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Amdahl’s law: As P increases, the percentage of work in the parallel region reduces, performance is more and more dominated by the sequential region.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3806" y="2960345"/>
            <a:ext cx="312234" cy="230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93806" y="3208999"/>
            <a:ext cx="312234" cy="230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93806" y="3454549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93806" y="3695862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93806" y="3952470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6372" y="4186815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93806" y="4443220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86372" y="4930286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93806" y="4673678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86372" y="5160744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22821" y="5904267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P=1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45269" y="2954463"/>
            <a:ext cx="312234" cy="230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45269" y="3174535"/>
            <a:ext cx="312234" cy="230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45269" y="3426198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245269" y="3677861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45269" y="3926320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245269" y="4172114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587563" y="2954463"/>
            <a:ext cx="37170" cy="2436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0156" y="395247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60860" y="5904267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P=2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914342" y="3420527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14342" y="3672190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914342" y="3920649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914342" y="4166443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86664" y="2957793"/>
            <a:ext cx="312234" cy="230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86664" y="3177865"/>
            <a:ext cx="312234" cy="230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86664" y="3419212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86664" y="3670875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155737" y="3413541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155737" y="3665204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769054" y="3404993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769054" y="3656656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438127" y="3399322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438127" y="3650985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427828" y="589932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P=4</a:t>
            </a:r>
          </a:p>
        </p:txBody>
      </p:sp>
    </p:spTree>
    <p:extLst>
      <p:ext uri="{BB962C8B-B14F-4D97-AF65-F5344CB8AC3E}">
        <p14:creationId xmlns:p14="http://schemas.microsoft.com/office/powerpoint/2010/main" val="1550168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DBC0-0D26-32E2-7ED8-717DCB35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023C8-09EE-85B8-B40B-B7FAD02395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Let a program has f=10% sequential component and 90% parallel component. What is the speedup one will get with 2 processors, 5 processors and 10 processors?</a:t>
            </a:r>
          </a:p>
        </p:txBody>
      </p:sp>
    </p:spTree>
    <p:extLst>
      <p:ext uri="{BB962C8B-B14F-4D97-AF65-F5344CB8AC3E}">
        <p14:creationId xmlns:p14="http://schemas.microsoft.com/office/powerpoint/2010/main" val="3207706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Gustafson’s Law (scaled speedup, weak scaling)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6377" y="1191654"/>
            <a:ext cx="10363826" cy="51273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Large scale parallel/distributed systems are expected to allow for solving problem faster or larger problems.</a:t>
            </a:r>
          </a:p>
          <a:p>
            <a:pPr lvl="1"/>
            <a:r>
              <a:rPr lang="en-US" dirty="0"/>
              <a:t> Amdahl’s Law indicates that there is a limit on how faster it can go.</a:t>
            </a:r>
          </a:p>
          <a:p>
            <a:pPr lvl="1"/>
            <a:r>
              <a:rPr lang="en-US" dirty="0"/>
              <a:t> How about bigger problems? This is what Gustafson’s Law sheds lights on!</a:t>
            </a:r>
          </a:p>
          <a:p>
            <a:r>
              <a:rPr lang="en-US" dirty="0"/>
              <a:t> In Amdahl’s law, as the number of processors increases, the amount of work in each node decreases (more processors sharing the parallel part).</a:t>
            </a:r>
          </a:p>
          <a:p>
            <a:r>
              <a:rPr lang="en-US" dirty="0"/>
              <a:t> In Gustafson’s law, as the number of processors increases, the amount of work in each node remains the same (doing more work collectively).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76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Gustafson’s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4048" y="1289090"/>
            <a:ext cx="10363826" cy="143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9464" y="1544997"/>
            <a:ext cx="9471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Gustafson’s law: As P increases, the total work on each process remains the same. So the total work increases with P.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7424" y="2938042"/>
            <a:ext cx="312234" cy="230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17424" y="3186696"/>
            <a:ext cx="312234" cy="230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17424" y="3432246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17424" y="3673559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7424" y="3930167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09990" y="4164512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17424" y="4420917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09990" y="4907983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7424" y="4651375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09990" y="5138441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46439" y="5881964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P=1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811181" y="2932160"/>
            <a:ext cx="37170" cy="2436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3774" y="393016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84478" y="5881964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P=2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80737" y="5881964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P=4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84478" y="2942924"/>
            <a:ext cx="312234" cy="230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84478" y="3191578"/>
            <a:ext cx="312234" cy="230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684478" y="3437128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684478" y="3678441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684478" y="3935049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677044" y="4169394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84478" y="4425799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677044" y="4912865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684478" y="4656257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677044" y="5143323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353551" y="3443101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353551" y="3684414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353551" y="3941022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346117" y="4175367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353551" y="4431772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346117" y="4918838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353551" y="4662230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346117" y="5149296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357054" y="2942924"/>
            <a:ext cx="312234" cy="230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357054" y="3191578"/>
            <a:ext cx="312234" cy="230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57054" y="3437128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57054" y="3678441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357054" y="3935049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349620" y="4169394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57054" y="4425799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49620" y="4912865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57054" y="4656257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349620" y="5143323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8075937" y="3432246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8075937" y="3673559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075937" y="3930167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068503" y="4164512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075937" y="4420917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68503" y="4907983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075937" y="4651375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68503" y="5138441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802254" y="3443101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8802254" y="3684414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8802254" y="3941022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794820" y="4175367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802254" y="4431772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794820" y="4918838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8802254" y="4662230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794820" y="5149296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9516674" y="3453956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9516674" y="3695269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516674" y="3951877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9509240" y="4186222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9516674" y="4442627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9509240" y="4929693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9516674" y="4673085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9509240" y="5160151"/>
            <a:ext cx="312234" cy="230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8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Gustafson’s Law (scaled speedup, weak scaling)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6377" y="1191654"/>
                <a:ext cx="10363826" cy="257002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The work on each processor is 1 (f is the fraction for sequential program, (1-f) is the fraction for parallel program.</a:t>
                </a:r>
              </a:p>
              <a:p>
                <a:r>
                  <a:rPr lang="en-US" dirty="0"/>
                  <a:t> With P processor (with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), the total amount of useful work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Thus, speedup(P)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6377" y="1191654"/>
                <a:ext cx="10363826" cy="2570024"/>
              </a:xfrm>
              <a:blipFill>
                <a:blip r:embed="rId2"/>
                <a:stretch>
                  <a:fillRect l="-765" t="-237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818" y="3901481"/>
          <a:ext cx="81279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338">
                  <a:extLst>
                    <a:ext uri="{9D8B030D-6E8A-4147-A177-3AD203B41FA5}">
                      <a16:colId xmlns:a16="http://schemas.microsoft.com/office/drawing/2014/main" val="422280916"/>
                    </a:ext>
                  </a:extLst>
                </a:gridCol>
                <a:gridCol w="3218985">
                  <a:extLst>
                    <a:ext uri="{9D8B030D-6E8A-4147-A177-3AD203B41FA5}">
                      <a16:colId xmlns:a16="http://schemas.microsoft.com/office/drawing/2014/main" val="1471526020"/>
                    </a:ext>
                  </a:extLst>
                </a:gridCol>
                <a:gridCol w="3253676">
                  <a:extLst>
                    <a:ext uri="{9D8B030D-6E8A-4147-A177-3AD203B41FA5}">
                      <a16:colId xmlns:a16="http://schemas.microsoft.com/office/drawing/2014/main" val="312567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r>
                        <a:rPr lang="en-US" baseline="0" dirty="0"/>
                        <a:t> of 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Strong scaling speedup (</a:t>
                      </a:r>
                      <a:r>
                        <a:rPr lang="en-US" dirty="0" err="1"/>
                        <a:t>Amdalh’s</a:t>
                      </a:r>
                      <a:r>
                        <a:rPr lang="en-US" dirty="0"/>
                        <a:t> law, f = 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Weak scaling speedup (Gustafson’s law, f = 10%)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677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448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109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73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1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62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368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of Gustafson’s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6377" y="1191653"/>
                <a:ext cx="10363826" cy="49340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 For weak scaling, speedup(P)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Speedup is now proportional to P.</a:t>
                </a:r>
              </a:p>
              <a:p>
                <a:r>
                  <a:rPr lang="en-US" dirty="0"/>
                  <a:t> Scalability is much better when the problem size can increase.</a:t>
                </a:r>
              </a:p>
              <a:p>
                <a:pPr lvl="1"/>
                <a:r>
                  <a:rPr lang="en-US" dirty="0"/>
                  <a:t> Many application can use more computing power to solve larger problems</a:t>
                </a:r>
              </a:p>
              <a:p>
                <a:pPr lvl="2"/>
                <a:r>
                  <a:rPr lang="en-US" dirty="0"/>
                  <a:t> Weather prediction, large deep learning models.</a:t>
                </a:r>
              </a:p>
              <a:p>
                <a:r>
                  <a:rPr lang="en-US" i="1" dirty="0"/>
                  <a:t>Gustafson, John L. (May 1988). </a:t>
                </a:r>
                <a:r>
                  <a:rPr lang="en-US" i="1" dirty="0">
                    <a:hlinkClick r:id="rId2"/>
                  </a:rPr>
                  <a:t>"Reevaluating Amdahl's Law"</a:t>
                </a:r>
                <a:r>
                  <a:rPr lang="en-US" i="1" dirty="0"/>
                  <a:t>. </a:t>
                </a:r>
                <a:r>
                  <a:rPr lang="en-US" i="1" dirty="0">
                    <a:hlinkClick r:id="rId3" tooltip="Communications of the ACM"/>
                  </a:rPr>
                  <a:t>Communications of the ACM</a:t>
                </a:r>
                <a:r>
                  <a:rPr lang="en-US" i="1" dirty="0"/>
                  <a:t>. </a:t>
                </a:r>
                <a:r>
                  <a:rPr lang="en-US" b="1" i="1" dirty="0"/>
                  <a:t>31</a:t>
                </a:r>
                <a:r>
                  <a:rPr lang="en-US" i="1" dirty="0"/>
                  <a:t> (5): 532–3.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6377" y="1191653"/>
                <a:ext cx="10363826" cy="4934083"/>
              </a:xfrm>
              <a:blipFill>
                <a:blip r:embed="rId4"/>
                <a:stretch>
                  <a:fillRect l="-1000" t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29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27670-4547-B4F4-036A-EF1EA454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Computers and Parallel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1AFB0-F252-5E0C-0A1A-E24A815457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Parallel computer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collection of processing elements that communicate and </a:t>
            </a:r>
            <a:r>
              <a:rPr lang="en-US" altLang="en-US" dirty="0" err="1"/>
              <a:t>coorperate</a:t>
            </a:r>
            <a:r>
              <a:rPr lang="en-US" altLang="en-US" dirty="0"/>
              <a:t> to solve problems.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Parallel computing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Parallel computing is </a:t>
            </a:r>
            <a:r>
              <a:rPr lang="en-US" i="1" dirty="0"/>
              <a:t>a type of computation where many calculations or processes are performed simultaneously</a:t>
            </a:r>
            <a:r>
              <a:rPr lang="en-US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Parallel computing is performed on a parallel computer where multiple processing elements are utilized simultaneously.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Parallel programs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Parallel programs are programs that can simultaneously utilize multiple processing elements, usually having multiple threads of execution.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Sequential programs: programs where instructions are executed in sequence. </a:t>
            </a:r>
          </a:p>
        </p:txBody>
      </p:sp>
    </p:spTree>
    <p:extLst>
      <p:ext uri="{BB962C8B-B14F-4D97-AF65-F5344CB8AC3E}">
        <p14:creationId xmlns:p14="http://schemas.microsoft.com/office/powerpoint/2010/main" val="375620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parallel computing?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Some large-scale applications can use any amount of computing power.</a:t>
            </a:r>
          </a:p>
          <a:p>
            <a:pPr lvl="1"/>
            <a:r>
              <a:rPr lang="en-US" dirty="0"/>
              <a:t> Scientific computing applications</a:t>
            </a:r>
          </a:p>
          <a:p>
            <a:pPr lvl="2"/>
            <a:r>
              <a:rPr lang="en-US" dirty="0"/>
              <a:t> Weather simulation. More computing power means more finer granularity and prediction longer into the future.  </a:t>
            </a:r>
          </a:p>
          <a:p>
            <a:pPr lvl="2"/>
            <a:r>
              <a:rPr lang="en-US" dirty="0"/>
              <a:t>Training of  large machine learning models in many domains, such as ChatGPT.</a:t>
            </a:r>
          </a:p>
          <a:p>
            <a:r>
              <a:rPr lang="en-US" dirty="0"/>
              <a:t> In small scale, we would like our programs to run faster as the technology advances – conventional sequential programs are not going to do that.  </a:t>
            </a:r>
          </a:p>
          <a:p>
            <a:pPr lvl="1"/>
            <a:r>
              <a:rPr lang="en-US" dirty="0"/>
              <a:t>CPU frequence has stopped at around 4GHz for more than 15 years, and single threaded programs are not running much faster during this period of time.</a:t>
            </a:r>
          </a:p>
          <a:p>
            <a:pPr lvl="1"/>
            <a:r>
              <a:rPr lang="en-US" dirty="0"/>
              <a:t>What we see during the period is that the number of Cores in CPUs steadily increases. </a:t>
            </a:r>
          </a:p>
        </p:txBody>
      </p:sp>
    </p:spTree>
    <p:extLst>
      <p:ext uri="{BB962C8B-B14F-4D97-AF65-F5344CB8AC3E}">
        <p14:creationId xmlns:p14="http://schemas.microsoft.com/office/powerpoint/2010/main" val="233285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Motivating Example for Parallel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4958881" cy="4224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A parallel computing example: ChatGPT</a:t>
            </a:r>
          </a:p>
          <a:p>
            <a:pPr lvl="1"/>
            <a:r>
              <a:rPr lang="en-US" dirty="0"/>
              <a:t>Under the hood of a large language model is a large deep neural network, which consists of layers of artificial neurons and connections between them.</a:t>
            </a:r>
          </a:p>
          <a:p>
            <a:pPr lvl="1"/>
            <a:r>
              <a:rPr lang="en-US" dirty="0"/>
              <a:t>Each connection is associated with a weight, each neuron is also associated with a bias.</a:t>
            </a:r>
          </a:p>
          <a:p>
            <a:pPr lvl="1"/>
            <a:r>
              <a:rPr lang="en-US" dirty="0"/>
              <a:t>Training of a neural network is to get to the right weights and biases such that the error across the training data is minimized.  </a:t>
            </a:r>
          </a:p>
          <a:p>
            <a:pPr lvl="1"/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C73F36D-31DF-4E6C-DBBD-640922B56413}"/>
              </a:ext>
            </a:extLst>
          </p:cNvPr>
          <p:cNvSpPr txBox="1"/>
          <p:nvPr/>
        </p:nvSpPr>
        <p:spPr>
          <a:xfrm>
            <a:off x="7684894" y="1680404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Hidden</a:t>
            </a:r>
          </a:p>
          <a:p>
            <a:r>
              <a:rPr lang="en-US" altLang="zh-CN" dirty="0"/>
              <a:t>layer 1</a:t>
            </a:r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53A4B0F-1E3F-F721-A6AF-7DBE18BB5FC3}"/>
              </a:ext>
            </a:extLst>
          </p:cNvPr>
          <p:cNvSpPr txBox="1"/>
          <p:nvPr/>
        </p:nvSpPr>
        <p:spPr>
          <a:xfrm>
            <a:off x="6822310" y="1680405"/>
            <a:ext cx="66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</a:t>
            </a:r>
          </a:p>
          <a:p>
            <a:r>
              <a:rPr lang="en-US" dirty="0"/>
              <a:t>layer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AB90140-234D-6DCA-2E76-2AFDF6F86699}"/>
              </a:ext>
            </a:extLst>
          </p:cNvPr>
          <p:cNvSpPr txBox="1"/>
          <p:nvPr/>
        </p:nvSpPr>
        <p:spPr>
          <a:xfrm>
            <a:off x="8706121" y="1680403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Hidden</a:t>
            </a:r>
          </a:p>
          <a:p>
            <a:r>
              <a:rPr lang="en-US" altLang="zh-CN" dirty="0"/>
              <a:t>layer 2</a:t>
            </a:r>
            <a:endParaRPr lang="en-U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3C07F7D-B1E4-4880-5F24-4FED27E73472}"/>
              </a:ext>
            </a:extLst>
          </p:cNvPr>
          <p:cNvSpPr txBox="1"/>
          <p:nvPr/>
        </p:nvSpPr>
        <p:spPr>
          <a:xfrm>
            <a:off x="9740007" y="1680403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Hidden</a:t>
            </a:r>
          </a:p>
          <a:p>
            <a:r>
              <a:rPr lang="en-US" altLang="zh-CN" dirty="0"/>
              <a:t>layer 3</a:t>
            </a:r>
            <a:endParaRPr lang="en-US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06874DF-3C81-2080-9EB2-CD47E9E938C6}"/>
              </a:ext>
            </a:extLst>
          </p:cNvPr>
          <p:cNvSpPr txBox="1"/>
          <p:nvPr/>
        </p:nvSpPr>
        <p:spPr>
          <a:xfrm>
            <a:off x="10830793" y="1680403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Output</a:t>
            </a:r>
          </a:p>
          <a:p>
            <a:r>
              <a:rPr lang="en-US" altLang="zh-CN" dirty="0"/>
              <a:t>layer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D908C6-8377-0B54-D5E3-A5931B1D449B}"/>
              </a:ext>
            </a:extLst>
          </p:cNvPr>
          <p:cNvSpPr/>
          <p:nvPr/>
        </p:nvSpPr>
        <p:spPr>
          <a:xfrm>
            <a:off x="6822310" y="2863029"/>
            <a:ext cx="429768" cy="438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6A418E-2BF4-2DD6-EA16-2C4E271B85CD}"/>
              </a:ext>
            </a:extLst>
          </p:cNvPr>
          <p:cNvSpPr/>
          <p:nvPr/>
        </p:nvSpPr>
        <p:spPr>
          <a:xfrm>
            <a:off x="6822310" y="4682787"/>
            <a:ext cx="429768" cy="438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8414D0-5EE8-19CC-3322-4F6D45F3CD95}"/>
              </a:ext>
            </a:extLst>
          </p:cNvPr>
          <p:cNvSpPr/>
          <p:nvPr/>
        </p:nvSpPr>
        <p:spPr>
          <a:xfrm>
            <a:off x="7892561" y="2427746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6993CD-D443-3658-0F7A-38A97CB5671D}"/>
              </a:ext>
            </a:extLst>
          </p:cNvPr>
          <p:cNvSpPr/>
          <p:nvPr/>
        </p:nvSpPr>
        <p:spPr>
          <a:xfrm>
            <a:off x="6822310" y="3772908"/>
            <a:ext cx="429768" cy="438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86AED3-91B5-D96F-5B34-697B2DC22683}"/>
              </a:ext>
            </a:extLst>
          </p:cNvPr>
          <p:cNvSpPr/>
          <p:nvPr/>
        </p:nvSpPr>
        <p:spPr>
          <a:xfrm>
            <a:off x="7872687" y="3238514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DE2CC2-643F-10B8-3E3A-42E9DF227A55}"/>
              </a:ext>
            </a:extLst>
          </p:cNvPr>
          <p:cNvSpPr/>
          <p:nvPr/>
        </p:nvSpPr>
        <p:spPr>
          <a:xfrm>
            <a:off x="7892561" y="4150293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488AE6-819E-0335-CEA7-F6199C55CA11}"/>
              </a:ext>
            </a:extLst>
          </p:cNvPr>
          <p:cNvSpPr/>
          <p:nvPr/>
        </p:nvSpPr>
        <p:spPr>
          <a:xfrm>
            <a:off x="10957299" y="3301941"/>
            <a:ext cx="429768" cy="4389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F30C37-F644-DD4D-AD5D-CB7041D003A1}"/>
              </a:ext>
            </a:extLst>
          </p:cNvPr>
          <p:cNvSpPr/>
          <p:nvPr/>
        </p:nvSpPr>
        <p:spPr>
          <a:xfrm>
            <a:off x="7872687" y="5121699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B043E7-A857-8B61-A99A-AFC6CD12AFC6}"/>
              </a:ext>
            </a:extLst>
          </p:cNvPr>
          <p:cNvSpPr/>
          <p:nvPr/>
        </p:nvSpPr>
        <p:spPr>
          <a:xfrm>
            <a:off x="8831674" y="2863029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8337AD-12B2-41CB-CA28-540CA8B79B8D}"/>
              </a:ext>
            </a:extLst>
          </p:cNvPr>
          <p:cNvSpPr/>
          <p:nvPr/>
        </p:nvSpPr>
        <p:spPr>
          <a:xfrm>
            <a:off x="8831674" y="4682787"/>
            <a:ext cx="429768" cy="4389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BB7588-3D50-7CAC-D346-97BD187E07A6}"/>
              </a:ext>
            </a:extLst>
          </p:cNvPr>
          <p:cNvSpPr/>
          <p:nvPr/>
        </p:nvSpPr>
        <p:spPr>
          <a:xfrm>
            <a:off x="8831674" y="3772908"/>
            <a:ext cx="429768" cy="4389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50611A-EDEE-1384-DDD6-E84069AFA334}"/>
              </a:ext>
            </a:extLst>
          </p:cNvPr>
          <p:cNvSpPr/>
          <p:nvPr/>
        </p:nvSpPr>
        <p:spPr>
          <a:xfrm>
            <a:off x="9901925" y="2517696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4AFE11-EE1C-DF74-6091-D3A4347F0BA1}"/>
              </a:ext>
            </a:extLst>
          </p:cNvPr>
          <p:cNvSpPr/>
          <p:nvPr/>
        </p:nvSpPr>
        <p:spPr>
          <a:xfrm>
            <a:off x="9882051" y="3328464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99DEAC-790C-176A-770C-11DCD61F4ACC}"/>
              </a:ext>
            </a:extLst>
          </p:cNvPr>
          <p:cNvSpPr/>
          <p:nvPr/>
        </p:nvSpPr>
        <p:spPr>
          <a:xfrm>
            <a:off x="9901925" y="4240243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3EAF8C-A87A-CAF5-DB3D-2936525767CE}"/>
              </a:ext>
            </a:extLst>
          </p:cNvPr>
          <p:cNvSpPr/>
          <p:nvPr/>
        </p:nvSpPr>
        <p:spPr>
          <a:xfrm>
            <a:off x="9882051" y="5211649"/>
            <a:ext cx="429768" cy="438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C0C115-E6D3-FE79-A7B0-EAFC8BDF4561}"/>
              </a:ext>
            </a:extLst>
          </p:cNvPr>
          <p:cNvSpPr/>
          <p:nvPr/>
        </p:nvSpPr>
        <p:spPr>
          <a:xfrm>
            <a:off x="10979172" y="4211820"/>
            <a:ext cx="429768" cy="4389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0891CA-187A-3AA6-900E-5251F7D20486}"/>
              </a:ext>
            </a:extLst>
          </p:cNvPr>
          <p:cNvCxnSpPr>
            <a:stCxn id="9" idx="7"/>
            <a:endCxn id="11" idx="2"/>
          </p:cNvCxnSpPr>
          <p:nvPr/>
        </p:nvCxnSpPr>
        <p:spPr>
          <a:xfrm flipV="1">
            <a:off x="7189140" y="2647202"/>
            <a:ext cx="703421" cy="280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D7F770-2F60-ED14-D294-2CF99EDBD187}"/>
              </a:ext>
            </a:extLst>
          </p:cNvPr>
          <p:cNvCxnSpPr>
            <a:stCxn id="9" idx="6"/>
            <a:endCxn id="13" idx="1"/>
          </p:cNvCxnSpPr>
          <p:nvPr/>
        </p:nvCxnSpPr>
        <p:spPr>
          <a:xfrm>
            <a:off x="7252078" y="3082485"/>
            <a:ext cx="683547" cy="22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50D525-20BF-B3A6-3E6F-E15F1B910BFC}"/>
              </a:ext>
            </a:extLst>
          </p:cNvPr>
          <p:cNvCxnSpPr>
            <a:stCxn id="9" idx="5"/>
            <a:endCxn id="14" idx="1"/>
          </p:cNvCxnSpPr>
          <p:nvPr/>
        </p:nvCxnSpPr>
        <p:spPr>
          <a:xfrm>
            <a:off x="7189140" y="3237664"/>
            <a:ext cx="766359" cy="97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02B1C8-F640-8E4F-F01A-86259C54D192}"/>
              </a:ext>
            </a:extLst>
          </p:cNvPr>
          <p:cNvCxnSpPr>
            <a:stCxn id="9" idx="5"/>
            <a:endCxn id="16" idx="1"/>
          </p:cNvCxnSpPr>
          <p:nvPr/>
        </p:nvCxnSpPr>
        <p:spPr>
          <a:xfrm>
            <a:off x="7189140" y="3237664"/>
            <a:ext cx="746485" cy="194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51BABF-597E-EF21-69BD-8B989E8543B6}"/>
              </a:ext>
            </a:extLst>
          </p:cNvPr>
          <p:cNvCxnSpPr>
            <a:stCxn id="12" idx="7"/>
            <a:endCxn id="11" idx="3"/>
          </p:cNvCxnSpPr>
          <p:nvPr/>
        </p:nvCxnSpPr>
        <p:spPr>
          <a:xfrm flipV="1">
            <a:off x="7189140" y="2802381"/>
            <a:ext cx="766359" cy="1034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A167074-92B4-4493-E50C-47DB09047958}"/>
              </a:ext>
            </a:extLst>
          </p:cNvPr>
          <p:cNvCxnSpPr>
            <a:stCxn id="12" idx="6"/>
            <a:endCxn id="13" idx="3"/>
          </p:cNvCxnSpPr>
          <p:nvPr/>
        </p:nvCxnSpPr>
        <p:spPr>
          <a:xfrm flipV="1">
            <a:off x="7252078" y="3613149"/>
            <a:ext cx="683547" cy="379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E2DC5F9-E5DD-EF92-EF0D-1ACB208EC923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>
            <a:off x="7252078" y="3992364"/>
            <a:ext cx="640483" cy="377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85AD63-9734-1CF1-0AFF-EA182486FF50}"/>
              </a:ext>
            </a:extLst>
          </p:cNvPr>
          <p:cNvCxnSpPr>
            <a:stCxn id="12" idx="5"/>
            <a:endCxn id="16" idx="1"/>
          </p:cNvCxnSpPr>
          <p:nvPr/>
        </p:nvCxnSpPr>
        <p:spPr>
          <a:xfrm>
            <a:off x="7189140" y="4147543"/>
            <a:ext cx="746485" cy="103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733FB64-818A-FB18-D733-E494CDB7BC17}"/>
              </a:ext>
            </a:extLst>
          </p:cNvPr>
          <p:cNvCxnSpPr>
            <a:stCxn id="10" idx="7"/>
            <a:endCxn id="11" idx="3"/>
          </p:cNvCxnSpPr>
          <p:nvPr/>
        </p:nvCxnSpPr>
        <p:spPr>
          <a:xfrm flipV="1">
            <a:off x="7189140" y="2802381"/>
            <a:ext cx="766359" cy="1944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6513E4-C4A5-88F0-7303-0D58119472B4}"/>
              </a:ext>
            </a:extLst>
          </p:cNvPr>
          <p:cNvCxnSpPr>
            <a:stCxn id="10" idx="6"/>
            <a:endCxn id="13" idx="3"/>
          </p:cNvCxnSpPr>
          <p:nvPr/>
        </p:nvCxnSpPr>
        <p:spPr>
          <a:xfrm flipV="1">
            <a:off x="7252078" y="3613149"/>
            <a:ext cx="683547" cy="128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A4D0309-3B3A-5C0E-BE5B-EAB2ED6CC156}"/>
              </a:ext>
            </a:extLst>
          </p:cNvPr>
          <p:cNvCxnSpPr>
            <a:stCxn id="10" idx="6"/>
            <a:endCxn id="14" idx="3"/>
          </p:cNvCxnSpPr>
          <p:nvPr/>
        </p:nvCxnSpPr>
        <p:spPr>
          <a:xfrm flipV="1">
            <a:off x="7252078" y="4524928"/>
            <a:ext cx="703421" cy="377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28C6F5A-3DD9-1ABB-C104-F464FF2A16B1}"/>
              </a:ext>
            </a:extLst>
          </p:cNvPr>
          <p:cNvCxnSpPr>
            <a:stCxn id="10" idx="5"/>
            <a:endCxn id="16" idx="2"/>
          </p:cNvCxnSpPr>
          <p:nvPr/>
        </p:nvCxnSpPr>
        <p:spPr>
          <a:xfrm>
            <a:off x="7189140" y="5057422"/>
            <a:ext cx="683547" cy="28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D400AC6-6B75-B502-F25E-0C47BBBE623C}"/>
              </a:ext>
            </a:extLst>
          </p:cNvPr>
          <p:cNvCxnSpPr>
            <a:stCxn id="11" idx="7"/>
            <a:endCxn id="17" idx="1"/>
          </p:cNvCxnSpPr>
          <p:nvPr/>
        </p:nvCxnSpPr>
        <p:spPr>
          <a:xfrm>
            <a:off x="8259391" y="2492023"/>
            <a:ext cx="635221" cy="43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C946ECB-A7AD-F0A9-2EC3-A1C2511F5370}"/>
              </a:ext>
            </a:extLst>
          </p:cNvPr>
          <p:cNvCxnSpPr>
            <a:stCxn id="11" idx="6"/>
            <a:endCxn id="19" idx="1"/>
          </p:cNvCxnSpPr>
          <p:nvPr/>
        </p:nvCxnSpPr>
        <p:spPr>
          <a:xfrm>
            <a:off x="8322329" y="2647202"/>
            <a:ext cx="572283" cy="1189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16BBA0-638F-C136-1BB1-0A2C3D5AD9F1}"/>
              </a:ext>
            </a:extLst>
          </p:cNvPr>
          <p:cNvCxnSpPr>
            <a:stCxn id="11" idx="5"/>
            <a:endCxn id="18" idx="1"/>
          </p:cNvCxnSpPr>
          <p:nvPr/>
        </p:nvCxnSpPr>
        <p:spPr>
          <a:xfrm>
            <a:off x="8259391" y="2802381"/>
            <a:ext cx="635221" cy="1944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7255EE3-E095-AC33-33A6-7E2AB9129B0D}"/>
              </a:ext>
            </a:extLst>
          </p:cNvPr>
          <p:cNvCxnSpPr>
            <a:stCxn id="13" idx="7"/>
            <a:endCxn id="17" idx="2"/>
          </p:cNvCxnSpPr>
          <p:nvPr/>
        </p:nvCxnSpPr>
        <p:spPr>
          <a:xfrm flipV="1">
            <a:off x="8239517" y="3082485"/>
            <a:ext cx="592157" cy="22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71B9D58-FF61-95EA-6806-FE210C6277F4}"/>
              </a:ext>
            </a:extLst>
          </p:cNvPr>
          <p:cNvCxnSpPr>
            <a:stCxn id="13" idx="6"/>
            <a:endCxn id="19" idx="2"/>
          </p:cNvCxnSpPr>
          <p:nvPr/>
        </p:nvCxnSpPr>
        <p:spPr>
          <a:xfrm>
            <a:off x="8302455" y="3457970"/>
            <a:ext cx="529219" cy="53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EC7B1C0-70E9-1E55-EAA4-EE91CFE9B5FF}"/>
              </a:ext>
            </a:extLst>
          </p:cNvPr>
          <p:cNvCxnSpPr>
            <a:stCxn id="13" idx="5"/>
            <a:endCxn id="18" idx="1"/>
          </p:cNvCxnSpPr>
          <p:nvPr/>
        </p:nvCxnSpPr>
        <p:spPr>
          <a:xfrm>
            <a:off x="8239517" y="3613149"/>
            <a:ext cx="655095" cy="1133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8C1189C-8DDA-6EEE-366B-5BD93791A221}"/>
              </a:ext>
            </a:extLst>
          </p:cNvPr>
          <p:cNvCxnSpPr>
            <a:stCxn id="14" idx="7"/>
            <a:endCxn id="17" idx="3"/>
          </p:cNvCxnSpPr>
          <p:nvPr/>
        </p:nvCxnSpPr>
        <p:spPr>
          <a:xfrm flipV="1">
            <a:off x="8259391" y="3237664"/>
            <a:ext cx="635221" cy="97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80125E0-0544-8C56-7C03-B7DF2AA56295}"/>
              </a:ext>
            </a:extLst>
          </p:cNvPr>
          <p:cNvCxnSpPr>
            <a:stCxn id="14" idx="6"/>
            <a:endCxn id="19" idx="2"/>
          </p:cNvCxnSpPr>
          <p:nvPr/>
        </p:nvCxnSpPr>
        <p:spPr>
          <a:xfrm flipV="1">
            <a:off x="8322329" y="3992364"/>
            <a:ext cx="509345" cy="377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66B7C4A-3664-D3A8-4B55-4FDD3852CD74}"/>
              </a:ext>
            </a:extLst>
          </p:cNvPr>
          <p:cNvCxnSpPr>
            <a:stCxn id="14" idx="5"/>
            <a:endCxn id="18" idx="2"/>
          </p:cNvCxnSpPr>
          <p:nvPr/>
        </p:nvCxnSpPr>
        <p:spPr>
          <a:xfrm>
            <a:off x="8259391" y="4524928"/>
            <a:ext cx="572283" cy="377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8444E05-7650-9E73-E9FC-3FFC14BB322E}"/>
              </a:ext>
            </a:extLst>
          </p:cNvPr>
          <p:cNvCxnSpPr>
            <a:stCxn id="16" idx="7"/>
            <a:endCxn id="17" idx="3"/>
          </p:cNvCxnSpPr>
          <p:nvPr/>
        </p:nvCxnSpPr>
        <p:spPr>
          <a:xfrm flipV="1">
            <a:off x="8239517" y="3237664"/>
            <a:ext cx="655095" cy="194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061665B-7026-099A-8368-E0C2B268A092}"/>
              </a:ext>
            </a:extLst>
          </p:cNvPr>
          <p:cNvCxnSpPr>
            <a:stCxn id="16" idx="6"/>
            <a:endCxn id="19" idx="3"/>
          </p:cNvCxnSpPr>
          <p:nvPr/>
        </p:nvCxnSpPr>
        <p:spPr>
          <a:xfrm flipV="1">
            <a:off x="8302455" y="4147543"/>
            <a:ext cx="592157" cy="1193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BFD75F-4DD4-A46B-9390-6D9EDC6781B3}"/>
              </a:ext>
            </a:extLst>
          </p:cNvPr>
          <p:cNvCxnSpPr>
            <a:stCxn id="16" idx="5"/>
            <a:endCxn id="18" idx="3"/>
          </p:cNvCxnSpPr>
          <p:nvPr/>
        </p:nvCxnSpPr>
        <p:spPr>
          <a:xfrm flipV="1">
            <a:off x="8239517" y="5057422"/>
            <a:ext cx="655095" cy="438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005574B-E41E-9C05-077E-1C088C1BA954}"/>
              </a:ext>
            </a:extLst>
          </p:cNvPr>
          <p:cNvCxnSpPr>
            <a:stCxn id="17" idx="7"/>
            <a:endCxn id="20" idx="2"/>
          </p:cNvCxnSpPr>
          <p:nvPr/>
        </p:nvCxnSpPr>
        <p:spPr>
          <a:xfrm flipV="1">
            <a:off x="9198504" y="2737152"/>
            <a:ext cx="703421" cy="190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89D97DC-60D4-E0CF-249A-1081FB98E1EE}"/>
              </a:ext>
            </a:extLst>
          </p:cNvPr>
          <p:cNvCxnSpPr>
            <a:stCxn id="17" idx="6"/>
            <a:endCxn id="21" idx="1"/>
          </p:cNvCxnSpPr>
          <p:nvPr/>
        </p:nvCxnSpPr>
        <p:spPr>
          <a:xfrm>
            <a:off x="9261442" y="3082485"/>
            <a:ext cx="683547" cy="310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E19D25C-CB7E-363C-E072-0D6B122DCF14}"/>
              </a:ext>
            </a:extLst>
          </p:cNvPr>
          <p:cNvCxnSpPr>
            <a:stCxn id="17" idx="6"/>
            <a:endCxn id="22" idx="1"/>
          </p:cNvCxnSpPr>
          <p:nvPr/>
        </p:nvCxnSpPr>
        <p:spPr>
          <a:xfrm>
            <a:off x="9261442" y="3082485"/>
            <a:ext cx="703421" cy="1222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6766725-33B5-F5B9-D7E9-7C0769D5178B}"/>
              </a:ext>
            </a:extLst>
          </p:cNvPr>
          <p:cNvCxnSpPr>
            <a:stCxn id="17" idx="5"/>
            <a:endCxn id="23" idx="1"/>
          </p:cNvCxnSpPr>
          <p:nvPr/>
        </p:nvCxnSpPr>
        <p:spPr>
          <a:xfrm>
            <a:off x="9198504" y="3237664"/>
            <a:ext cx="746485" cy="2038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87A1488-6CC3-04F9-6AFB-81F4A75095AB}"/>
              </a:ext>
            </a:extLst>
          </p:cNvPr>
          <p:cNvCxnSpPr>
            <a:stCxn id="19" idx="7"/>
            <a:endCxn id="20" idx="3"/>
          </p:cNvCxnSpPr>
          <p:nvPr/>
        </p:nvCxnSpPr>
        <p:spPr>
          <a:xfrm flipV="1">
            <a:off x="9198504" y="2892331"/>
            <a:ext cx="766359" cy="944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9D1E5C4-D0E4-BCFE-22E2-242AB61EAAAD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 flipV="1">
            <a:off x="9261442" y="3547920"/>
            <a:ext cx="620609" cy="444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3B87E0B-BA74-4E4B-DE51-8DBD3E6676D1}"/>
              </a:ext>
            </a:extLst>
          </p:cNvPr>
          <p:cNvCxnSpPr>
            <a:stCxn id="19" idx="6"/>
            <a:endCxn id="22" idx="2"/>
          </p:cNvCxnSpPr>
          <p:nvPr/>
        </p:nvCxnSpPr>
        <p:spPr>
          <a:xfrm>
            <a:off x="9261442" y="3992364"/>
            <a:ext cx="640483" cy="467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1B24422-A9C4-7909-DE87-62585E4EBA02}"/>
              </a:ext>
            </a:extLst>
          </p:cNvPr>
          <p:cNvCxnSpPr>
            <a:stCxn id="19" idx="5"/>
            <a:endCxn id="23" idx="2"/>
          </p:cNvCxnSpPr>
          <p:nvPr/>
        </p:nvCxnSpPr>
        <p:spPr>
          <a:xfrm>
            <a:off x="9198504" y="4147543"/>
            <a:ext cx="683547" cy="128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CBD1AA9-6E51-0567-6D60-792260CCA8A0}"/>
              </a:ext>
            </a:extLst>
          </p:cNvPr>
          <p:cNvCxnSpPr>
            <a:stCxn id="18" idx="7"/>
            <a:endCxn id="20" idx="3"/>
          </p:cNvCxnSpPr>
          <p:nvPr/>
        </p:nvCxnSpPr>
        <p:spPr>
          <a:xfrm flipV="1">
            <a:off x="9198504" y="2892331"/>
            <a:ext cx="766359" cy="1854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77A40A-D6E3-38BD-22AC-5AD8915F77D5}"/>
              </a:ext>
            </a:extLst>
          </p:cNvPr>
          <p:cNvCxnSpPr>
            <a:stCxn id="18" idx="6"/>
            <a:endCxn id="21" idx="3"/>
          </p:cNvCxnSpPr>
          <p:nvPr/>
        </p:nvCxnSpPr>
        <p:spPr>
          <a:xfrm flipV="1">
            <a:off x="9261442" y="3703099"/>
            <a:ext cx="683547" cy="119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D083C72-1522-30D0-FBC0-96A4976AFC92}"/>
              </a:ext>
            </a:extLst>
          </p:cNvPr>
          <p:cNvCxnSpPr>
            <a:stCxn id="18" idx="5"/>
            <a:endCxn id="23" idx="3"/>
          </p:cNvCxnSpPr>
          <p:nvPr/>
        </p:nvCxnSpPr>
        <p:spPr>
          <a:xfrm>
            <a:off x="9198504" y="5057422"/>
            <a:ext cx="746485" cy="52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3D4EFD4-3FD9-2786-33FC-877B2F117F01}"/>
              </a:ext>
            </a:extLst>
          </p:cNvPr>
          <p:cNvCxnSpPr>
            <a:stCxn id="18" idx="6"/>
            <a:endCxn id="22" idx="3"/>
          </p:cNvCxnSpPr>
          <p:nvPr/>
        </p:nvCxnSpPr>
        <p:spPr>
          <a:xfrm flipV="1">
            <a:off x="9261442" y="4614878"/>
            <a:ext cx="703421" cy="287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53F817-1E2F-6646-46E1-074069D72395}"/>
              </a:ext>
            </a:extLst>
          </p:cNvPr>
          <p:cNvCxnSpPr>
            <a:stCxn id="20" idx="6"/>
            <a:endCxn id="15" idx="1"/>
          </p:cNvCxnSpPr>
          <p:nvPr/>
        </p:nvCxnSpPr>
        <p:spPr>
          <a:xfrm>
            <a:off x="10331693" y="2737152"/>
            <a:ext cx="688544" cy="62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C0E6090-B354-1774-A831-856C8657852C}"/>
              </a:ext>
            </a:extLst>
          </p:cNvPr>
          <p:cNvCxnSpPr>
            <a:stCxn id="20" idx="5"/>
            <a:endCxn id="24" idx="1"/>
          </p:cNvCxnSpPr>
          <p:nvPr/>
        </p:nvCxnSpPr>
        <p:spPr>
          <a:xfrm>
            <a:off x="10268755" y="2892331"/>
            <a:ext cx="773355" cy="1383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6C41CB5-1154-A853-4495-2A33CC7B5B2B}"/>
              </a:ext>
            </a:extLst>
          </p:cNvPr>
          <p:cNvCxnSpPr>
            <a:stCxn id="21" idx="6"/>
            <a:endCxn id="15" idx="2"/>
          </p:cNvCxnSpPr>
          <p:nvPr/>
        </p:nvCxnSpPr>
        <p:spPr>
          <a:xfrm flipV="1">
            <a:off x="10311819" y="3521397"/>
            <a:ext cx="645480" cy="2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7A7C030-27A0-7D8C-4494-F9BB22DD8064}"/>
              </a:ext>
            </a:extLst>
          </p:cNvPr>
          <p:cNvCxnSpPr>
            <a:stCxn id="21" idx="5"/>
            <a:endCxn id="24" idx="2"/>
          </p:cNvCxnSpPr>
          <p:nvPr/>
        </p:nvCxnSpPr>
        <p:spPr>
          <a:xfrm>
            <a:off x="10248881" y="3703099"/>
            <a:ext cx="730291" cy="728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F8274CB-E71A-3D3E-47EE-496D06AA548A}"/>
              </a:ext>
            </a:extLst>
          </p:cNvPr>
          <p:cNvCxnSpPr>
            <a:stCxn id="22" idx="7"/>
            <a:endCxn id="15" idx="2"/>
          </p:cNvCxnSpPr>
          <p:nvPr/>
        </p:nvCxnSpPr>
        <p:spPr>
          <a:xfrm flipV="1">
            <a:off x="10268755" y="3521397"/>
            <a:ext cx="688544" cy="783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BBE7A09-93EB-D3EE-4782-B1E98D5E4F8F}"/>
              </a:ext>
            </a:extLst>
          </p:cNvPr>
          <p:cNvCxnSpPr>
            <a:stCxn id="22" idx="6"/>
          </p:cNvCxnSpPr>
          <p:nvPr/>
        </p:nvCxnSpPr>
        <p:spPr>
          <a:xfrm>
            <a:off x="10331693" y="4459699"/>
            <a:ext cx="584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18C49B6-251D-83A7-9CC2-C0A8DF173D4C}"/>
              </a:ext>
            </a:extLst>
          </p:cNvPr>
          <p:cNvCxnSpPr>
            <a:stCxn id="23" idx="7"/>
            <a:endCxn id="15" idx="3"/>
          </p:cNvCxnSpPr>
          <p:nvPr/>
        </p:nvCxnSpPr>
        <p:spPr>
          <a:xfrm flipV="1">
            <a:off x="10248881" y="3676576"/>
            <a:ext cx="771356" cy="1599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D30847E-3ADF-D952-E751-D28EFDF0F89B}"/>
              </a:ext>
            </a:extLst>
          </p:cNvPr>
          <p:cNvCxnSpPr>
            <a:stCxn id="23" idx="6"/>
            <a:endCxn id="24" idx="3"/>
          </p:cNvCxnSpPr>
          <p:nvPr/>
        </p:nvCxnSpPr>
        <p:spPr>
          <a:xfrm flipV="1">
            <a:off x="10311819" y="4586455"/>
            <a:ext cx="730291" cy="84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25C426D-DEC6-1AA6-5937-8C362B7CA883}"/>
              </a:ext>
            </a:extLst>
          </p:cNvPr>
          <p:cNvCxnSpPr>
            <a:stCxn id="15" idx="6"/>
          </p:cNvCxnSpPr>
          <p:nvPr/>
        </p:nvCxnSpPr>
        <p:spPr>
          <a:xfrm>
            <a:off x="11387067" y="3521397"/>
            <a:ext cx="271175" cy="10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5508601-3088-C7DD-71E2-B6145A084F24}"/>
              </a:ext>
            </a:extLst>
          </p:cNvPr>
          <p:cNvCxnSpPr/>
          <p:nvPr/>
        </p:nvCxnSpPr>
        <p:spPr>
          <a:xfrm>
            <a:off x="11400759" y="4420304"/>
            <a:ext cx="271175" cy="10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16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 neuron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4583291"/>
                <a:ext cx="10363826" cy="13616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An artificial neuron has two components: (1) weighted sum and (2) a nonlinear activation function.</a:t>
                </a:r>
              </a:p>
              <a:p>
                <a:pPr lvl="1"/>
                <a:r>
                  <a:rPr lang="en-US" dirty="0"/>
                  <a:t>Many activation functions, a commonly used one is sigmoid: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𝑠𝑖𝑔𝑚𝑜𝑖𝑑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4583291"/>
                <a:ext cx="10363826" cy="1361601"/>
              </a:xfrm>
              <a:blipFill>
                <a:blip r:embed="rId2"/>
                <a:stretch>
                  <a:fillRect l="-734" t="-1835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286359" y="2356882"/>
            <a:ext cx="914400" cy="764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0167" y="2197069"/>
            <a:ext cx="1474075" cy="386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43815" y="2898634"/>
            <a:ext cx="1442544" cy="56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0"/>
          </p:cNvCxnSpPr>
          <p:nvPr/>
        </p:nvCxnSpPr>
        <p:spPr>
          <a:xfrm>
            <a:off x="3743559" y="2000000"/>
            <a:ext cx="0" cy="356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4543" y="1600172"/>
            <a:ext cx="27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6303" y="201220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75899" y="1958022"/>
                <a:ext cx="624595" cy="450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99" y="1958022"/>
                <a:ext cx="624595" cy="450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371959" y="310763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19220" y="3174530"/>
                <a:ext cx="624595" cy="4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20" y="3174530"/>
                <a:ext cx="624595" cy="4287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37633" y="2382313"/>
                <a:ext cx="804836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633" y="2382313"/>
                <a:ext cx="804836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41428" y="2819603"/>
                <a:ext cx="3418500" cy="438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+b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428" y="2819603"/>
                <a:ext cx="3418500" cy="438262"/>
              </a:xfrm>
              <a:prstGeom prst="rect">
                <a:avLst/>
              </a:prstGeom>
              <a:blipFill>
                <a:blip r:embed="rId6"/>
                <a:stretch>
                  <a:fillRect l="-1604" r="-535"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0" idx="3"/>
          </p:cNvCxnSpPr>
          <p:nvPr/>
        </p:nvCxnSpPr>
        <p:spPr>
          <a:xfrm flipV="1">
            <a:off x="4242469" y="2739196"/>
            <a:ext cx="3308463" cy="24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550931" y="2325060"/>
            <a:ext cx="914400" cy="764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7" idx="6"/>
          </p:cNvCxnSpPr>
          <p:nvPr/>
        </p:nvCxnSpPr>
        <p:spPr>
          <a:xfrm>
            <a:off x="8465331" y="2707374"/>
            <a:ext cx="1072056" cy="7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87751" y="1415506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 function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72421" y="2086586"/>
            <a:ext cx="6028938" cy="12191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82167" y="2214659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33" name="Oval 32"/>
          <p:cNvSpPr/>
          <p:nvPr/>
        </p:nvSpPr>
        <p:spPr>
          <a:xfrm>
            <a:off x="1430443" y="2739196"/>
            <a:ext cx="164592" cy="15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05942" y="2671809"/>
            <a:ext cx="164592" cy="15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91299-879F-B6DF-2C79-4E428D074B9D}"/>
              </a:ext>
            </a:extLst>
          </p:cNvPr>
          <p:cNvSpPr txBox="1"/>
          <p:nvPr/>
        </p:nvSpPr>
        <p:spPr>
          <a:xfrm>
            <a:off x="9624065" y="253243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O=sigmoid(L)</a:t>
            </a:r>
          </a:p>
        </p:txBody>
      </p:sp>
    </p:spTree>
    <p:extLst>
      <p:ext uri="{BB962C8B-B14F-4D97-AF65-F5344CB8AC3E}">
        <p14:creationId xmlns:p14="http://schemas.microsoft.com/office/powerpoint/2010/main" val="334057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23" y="80656"/>
            <a:ext cx="10364451" cy="1122819"/>
          </a:xfrm>
        </p:spPr>
        <p:txBody>
          <a:bodyPr/>
          <a:lstStyle/>
          <a:p>
            <a:r>
              <a:rPr lang="en-US" dirty="0"/>
              <a:t>Training of a single neuron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087" y="3500248"/>
                <a:ext cx="10363826" cy="20250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training problem:</a:t>
                </a:r>
              </a:p>
              <a:p>
                <a:pPr lvl="1"/>
                <a:r>
                  <a:rPr lang="en-US" dirty="0"/>
                  <a:t>Given a set of training data [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),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), …,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),], find the value for w1, w2, …, </a:t>
                </a:r>
                <a:r>
                  <a:rPr lang="en-US" dirty="0" err="1"/>
                  <a:t>wm</a:t>
                </a:r>
                <a:r>
                  <a:rPr lang="en-US" dirty="0"/>
                  <a:t> and b that minimize the overall errors.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087" y="3500248"/>
                <a:ext cx="10363826" cy="2025063"/>
              </a:xfrm>
              <a:blipFill>
                <a:blip r:embed="rId2"/>
                <a:stretch>
                  <a:fillRect l="-857"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296087" y="1960185"/>
            <a:ext cx="914400" cy="764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9895" y="1800372"/>
            <a:ext cx="1474075" cy="386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53543" y="2501937"/>
            <a:ext cx="1442544" cy="56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0"/>
          </p:cNvCxnSpPr>
          <p:nvPr/>
        </p:nvCxnSpPr>
        <p:spPr>
          <a:xfrm>
            <a:off x="3753287" y="1603303"/>
            <a:ext cx="0" cy="356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94271" y="1203475"/>
            <a:ext cx="27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6031" y="161550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185627" y="1561325"/>
                <a:ext cx="624595" cy="450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627" y="1561325"/>
                <a:ext cx="624595" cy="450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381687" y="271094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wm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228948" y="2777833"/>
                <a:ext cx="624595" cy="4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948" y="2777833"/>
                <a:ext cx="624595" cy="428707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447361" y="1985616"/>
                <a:ext cx="804836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361" y="1985616"/>
                <a:ext cx="804836" cy="763094"/>
              </a:xfrm>
              <a:prstGeom prst="rect">
                <a:avLst/>
              </a:prstGeom>
              <a:blipFill>
                <a:blip r:embed="rId5"/>
                <a:stretch>
                  <a:fillRect l="-89231" t="-122951" r="-21538" b="-1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251156" y="2422906"/>
                <a:ext cx="3418500" cy="438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+b</a:t>
                </a: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156" y="2422906"/>
                <a:ext cx="3418500" cy="438262"/>
              </a:xfrm>
              <a:prstGeom prst="rect">
                <a:avLst/>
              </a:prstGeom>
              <a:blipFill>
                <a:blip r:embed="rId6"/>
                <a:stretch>
                  <a:fillRect l="-1481" r="-741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0" idx="3"/>
          </p:cNvCxnSpPr>
          <p:nvPr/>
        </p:nvCxnSpPr>
        <p:spPr>
          <a:xfrm flipV="1">
            <a:off x="4252197" y="2342499"/>
            <a:ext cx="3308463" cy="24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560659" y="1928363"/>
            <a:ext cx="914400" cy="764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7" idx="6"/>
          </p:cNvCxnSpPr>
          <p:nvPr/>
        </p:nvCxnSpPr>
        <p:spPr>
          <a:xfrm>
            <a:off x="8475059" y="2310677"/>
            <a:ext cx="1072056" cy="7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97479" y="1018809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 function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82149" y="1689889"/>
            <a:ext cx="6028938" cy="12191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91895" y="1817962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33" name="Oval 32"/>
          <p:cNvSpPr/>
          <p:nvPr/>
        </p:nvSpPr>
        <p:spPr>
          <a:xfrm>
            <a:off x="1440171" y="2342499"/>
            <a:ext cx="164592" cy="15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15670" y="2275112"/>
            <a:ext cx="164592" cy="15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91299-879F-B6DF-2C79-4E428D074B9D}"/>
              </a:ext>
            </a:extLst>
          </p:cNvPr>
          <p:cNvSpPr txBox="1"/>
          <p:nvPr/>
        </p:nvSpPr>
        <p:spPr>
          <a:xfrm>
            <a:off x="9633793" y="213573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O=sigmoid(L)</a:t>
            </a:r>
          </a:p>
        </p:txBody>
      </p:sp>
    </p:spTree>
    <p:extLst>
      <p:ext uri="{BB962C8B-B14F-4D97-AF65-F5344CB8AC3E}">
        <p14:creationId xmlns:p14="http://schemas.microsoft.com/office/powerpoint/2010/main" val="274340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23" y="80656"/>
            <a:ext cx="10364451" cy="1122819"/>
          </a:xfrm>
        </p:spPr>
        <p:txBody>
          <a:bodyPr/>
          <a:lstStyle/>
          <a:p>
            <a:r>
              <a:rPr lang="en-US" dirty="0"/>
              <a:t>Training of a single neuron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087" y="3500248"/>
                <a:ext cx="10363826" cy="292973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training algorithm (assume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Initialize the parameters w1, …, </a:t>
                </a:r>
                <a:r>
                  <a:rPr lang="en-US" dirty="0" err="1"/>
                  <a:t>wm</a:t>
                </a:r>
                <a:r>
                  <a:rPr lang="en-US" dirty="0"/>
                  <a:t> and b with some random number (or all 0’s)</a:t>
                </a:r>
              </a:p>
              <a:p>
                <a:pPr lvl="1"/>
                <a:r>
                  <a:rPr lang="en-US" dirty="0"/>
                  <a:t>For each training data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):</a:t>
                </a:r>
              </a:p>
              <a:p>
                <a:pPr lvl="2"/>
                <a:r>
                  <a:rPr lang="en-US" dirty="0"/>
                  <a:t>Perform forward propagation: compute L, O, and E</a:t>
                </a:r>
              </a:p>
              <a:p>
                <a:pPr lvl="2"/>
                <a:r>
                  <a:rPr lang="en-US" dirty="0"/>
                  <a:t>Perform backward propagation of errors: compute error in O, which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den>
                    </m:f>
                  </m:oMath>
                </a14:m>
                <a:r>
                  <a:rPr lang="en-US" dirty="0"/>
                  <a:t>; error in L, which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, errors in w1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…, </a:t>
                </a:r>
                <a:r>
                  <a:rPr lang="en-US" dirty="0" err="1"/>
                  <a:t>wm</a:t>
                </a:r>
                <a:r>
                  <a:rPr lang="en-US" dirty="0"/>
                  <a:t> and b.</a:t>
                </a:r>
              </a:p>
              <a:p>
                <a:pPr lvl="2"/>
                <a:r>
                  <a:rPr lang="en-US" dirty="0"/>
                  <a:t> Update the parameters </a:t>
                </a:r>
                <a:r>
                  <a:rPr lang="en-US" dirty="0" err="1"/>
                  <a:t>wi</a:t>
                </a:r>
                <a:r>
                  <a:rPr lang="en-US" dirty="0"/>
                  <a:t> = </a:t>
                </a:r>
                <a:r>
                  <a:rPr lang="en-US" dirty="0" err="1"/>
                  <a:t>wi</a:t>
                </a:r>
                <a:r>
                  <a:rPr lang="en-US" dirty="0"/>
                  <a:t> – </a:t>
                </a:r>
                <a:r>
                  <a:rPr lang="en-US" dirty="0" err="1"/>
                  <a:t>learning_rate</a:t>
                </a:r>
                <a:r>
                  <a:rPr lang="en-US" dirty="0"/>
                  <a:t> * </a:t>
                </a:r>
                <a:r>
                  <a:rPr lang="en-US" dirty="0" err="1"/>
                  <a:t>error_in_wi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087" y="3500248"/>
                <a:ext cx="10363826" cy="2929735"/>
              </a:xfrm>
              <a:blipFill>
                <a:blip r:embed="rId2"/>
                <a:stretch>
                  <a:fillRect l="-734" r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296087" y="1960185"/>
            <a:ext cx="914400" cy="764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9895" y="1800372"/>
            <a:ext cx="1474075" cy="386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53543" y="2501937"/>
            <a:ext cx="1442544" cy="56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0"/>
          </p:cNvCxnSpPr>
          <p:nvPr/>
        </p:nvCxnSpPr>
        <p:spPr>
          <a:xfrm>
            <a:off x="3753287" y="1603303"/>
            <a:ext cx="0" cy="356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94271" y="1203475"/>
            <a:ext cx="27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6031" y="161550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185627" y="1561325"/>
                <a:ext cx="624595" cy="450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627" y="1561325"/>
                <a:ext cx="624595" cy="450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381687" y="271094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wm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228948" y="2777833"/>
                <a:ext cx="624595" cy="4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948" y="2777833"/>
                <a:ext cx="624595" cy="428707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447361" y="1985616"/>
                <a:ext cx="804836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361" y="1985616"/>
                <a:ext cx="804836" cy="763094"/>
              </a:xfrm>
              <a:prstGeom prst="rect">
                <a:avLst/>
              </a:prstGeom>
              <a:blipFill>
                <a:blip r:embed="rId5"/>
                <a:stretch>
                  <a:fillRect l="-89231" t="-122951" r="-21538" b="-1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251156" y="2422906"/>
                <a:ext cx="3418500" cy="438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+b</a:t>
                </a: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156" y="2422906"/>
                <a:ext cx="3418500" cy="438262"/>
              </a:xfrm>
              <a:prstGeom prst="rect">
                <a:avLst/>
              </a:prstGeom>
              <a:blipFill>
                <a:blip r:embed="rId6"/>
                <a:stretch>
                  <a:fillRect l="-1481" r="-741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0" idx="3"/>
          </p:cNvCxnSpPr>
          <p:nvPr/>
        </p:nvCxnSpPr>
        <p:spPr>
          <a:xfrm flipV="1">
            <a:off x="4252197" y="2342499"/>
            <a:ext cx="3308463" cy="24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560659" y="1928363"/>
            <a:ext cx="914400" cy="764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7" idx="6"/>
          </p:cNvCxnSpPr>
          <p:nvPr/>
        </p:nvCxnSpPr>
        <p:spPr>
          <a:xfrm>
            <a:off x="8475059" y="2310677"/>
            <a:ext cx="1072056" cy="7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97479" y="1018809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 function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82149" y="1689889"/>
            <a:ext cx="6028938" cy="12191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91895" y="1817962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33" name="Oval 32"/>
          <p:cNvSpPr/>
          <p:nvPr/>
        </p:nvSpPr>
        <p:spPr>
          <a:xfrm>
            <a:off x="1440171" y="2342499"/>
            <a:ext cx="164592" cy="15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15670" y="2275112"/>
            <a:ext cx="164592" cy="15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91299-879F-B6DF-2C79-4E428D074B9D}"/>
              </a:ext>
            </a:extLst>
          </p:cNvPr>
          <p:cNvSpPr txBox="1"/>
          <p:nvPr/>
        </p:nvSpPr>
        <p:spPr>
          <a:xfrm>
            <a:off x="9633793" y="213573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O=sigmoid(L)</a:t>
            </a:r>
          </a:p>
        </p:txBody>
      </p:sp>
    </p:spTree>
    <p:extLst>
      <p:ext uri="{BB962C8B-B14F-4D97-AF65-F5344CB8AC3E}">
        <p14:creationId xmlns:p14="http://schemas.microsoft.com/office/powerpoint/2010/main" val="1683817287"/>
      </p:ext>
    </p:extLst>
  </p:cSld>
  <p:clrMapOvr>
    <a:masterClrMapping/>
  </p:clrMapOvr>
</p:sld>
</file>

<file path=ppt/theme/theme1.xml><?xml version="1.0" encoding="utf-8"?>
<a:theme xmlns:a="http://schemas.openxmlformats.org/drawingml/2006/main" name="myCOP4521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COP4521" id="{AC88A369-B436-4B59-A1A3-9406AB6A38E2}" vid="{44AA63C9-C980-4552-9100-70E8BCF60E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myCOP4521</Template>
  <TotalTime>2158</TotalTime>
  <Words>2733</Words>
  <Application>Microsoft Macintosh PowerPoint</Application>
  <PresentationFormat>Widescreen</PresentationFormat>
  <Paragraphs>370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Cambria Math</vt:lpstr>
      <vt:lpstr>Courier New</vt:lpstr>
      <vt:lpstr>Tw Cen MT</vt:lpstr>
      <vt:lpstr>Wingdings</vt:lpstr>
      <vt:lpstr>myCOP4521</vt:lpstr>
      <vt:lpstr>Introduction to Parallel Computing</vt:lpstr>
      <vt:lpstr>Parallel Computers and Parallel Computing</vt:lpstr>
      <vt:lpstr>Many Contemporary Computing Systems are Parallel Computers </vt:lpstr>
      <vt:lpstr>Parallel Computers and Parallel Computing</vt:lpstr>
      <vt:lpstr>Why parallel computing?</vt:lpstr>
      <vt:lpstr>A Motivating Example for Parallel Computing</vt:lpstr>
      <vt:lpstr>A single neuron</vt:lpstr>
      <vt:lpstr>Training of a single neuron</vt:lpstr>
      <vt:lpstr>Training of a single neuron</vt:lpstr>
      <vt:lpstr>Training for the logic AND with a single neuron</vt:lpstr>
      <vt:lpstr>Training for the logic AND with a single neuron</vt:lpstr>
      <vt:lpstr>Training for the logic AND with a single neuron</vt:lpstr>
      <vt:lpstr>Training for the logic AND with a single neuron</vt:lpstr>
      <vt:lpstr>Training the deep neural network has the same process as training one neuron</vt:lpstr>
      <vt:lpstr>Training ChatGPT</vt:lpstr>
      <vt:lpstr>Why parallel computing?</vt:lpstr>
      <vt:lpstr>Classifying parallel computing systems: Flynn’s Taxonomy</vt:lpstr>
      <vt:lpstr>Flynn’s taxonomy</vt:lpstr>
      <vt:lpstr>SISD</vt:lpstr>
      <vt:lpstr>SIMD</vt:lpstr>
      <vt:lpstr>SIMD</vt:lpstr>
      <vt:lpstr>MISD</vt:lpstr>
      <vt:lpstr>MIMD</vt:lpstr>
      <vt:lpstr>Flynn’s Taxonomy</vt:lpstr>
      <vt:lpstr>Modern classification (Sima, Fountain, Kacsuk)</vt:lpstr>
      <vt:lpstr>Functional-parallel architectures</vt:lpstr>
      <vt:lpstr>What types of (sequential) applications can be improved by parallel computing </vt:lpstr>
      <vt:lpstr>Dependency</vt:lpstr>
      <vt:lpstr>Speedup and Scalability</vt:lpstr>
      <vt:lpstr>Amdahl’s Law (fixed size speedup, strong scaling)</vt:lpstr>
      <vt:lpstr>Amdahl’s law</vt:lpstr>
      <vt:lpstr>Question</vt:lpstr>
      <vt:lpstr>Gustafson’s Law (scaled speedup, weak scaling)</vt:lpstr>
      <vt:lpstr>Gustafson’s law</vt:lpstr>
      <vt:lpstr>Gustafson’s Law (scaled speedup, weak scaling)</vt:lpstr>
      <vt:lpstr>Implication of Gustafson’s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Sharanya Jayaraman</dc:creator>
  <cp:lastModifiedBy>Microsoft Office User</cp:lastModifiedBy>
  <cp:revision>12</cp:revision>
  <dcterms:created xsi:type="dcterms:W3CDTF">2022-01-21T13:41:55Z</dcterms:created>
  <dcterms:modified xsi:type="dcterms:W3CDTF">2024-09-10T20:05:01Z</dcterms:modified>
</cp:coreProperties>
</file>