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0" r:id="rId3"/>
    <p:sldId id="440" r:id="rId4"/>
    <p:sldId id="44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6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5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16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4466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74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54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48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57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7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 cap="none" baseline="0">
                <a:latin typeface="+mj-lt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000" cap="none">
                <a:latin typeface="+mn-lt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1800" cap="none"/>
            </a:lvl3pPr>
            <a:lvl4pPr marL="1600200" indent="-228600">
              <a:buFont typeface="Wingdings" panose="05000000000000000000" pitchFamily="2" charset="2"/>
              <a:buChar char="q"/>
              <a:defRPr sz="1600" cap="none"/>
            </a:lvl4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4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1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6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1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4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4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1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9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DBCDDCC-9CA4-4D0E-A840-8DDDAE711D3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1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lask-session.readthedocs.io/en/lates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911D4-D6A7-4A0B-BEE1-E70A474DD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448" y="1085174"/>
            <a:ext cx="9001462" cy="2387600"/>
          </a:xfrm>
        </p:spPr>
        <p:txBody>
          <a:bodyPr/>
          <a:lstStyle/>
          <a:p>
            <a:r>
              <a:rPr lang="en-US" dirty="0"/>
              <a:t>Lecture 5 Flask Session Variables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0600F-7128-4FD0-8491-7259B416AF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441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63565-3872-9606-4296-DF9C3B53E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0" dirty="0"/>
              <a:t>Flask session variables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96401-963A-9391-1E10-48D122C2B9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74323"/>
            <a:ext cx="10363826" cy="4276928"/>
          </a:xfrm>
        </p:spPr>
        <p:txBody>
          <a:bodyPr>
            <a:normAutofit/>
          </a:bodyPr>
          <a:lstStyle/>
          <a:p>
            <a:r>
              <a:rPr lang="en-US" sz="2400" dirty="0"/>
              <a:t>Flask is a web application framework written in Python.</a:t>
            </a:r>
          </a:p>
          <a:p>
            <a:pPr lvl="1"/>
            <a:r>
              <a:rPr lang="en-US" dirty="0"/>
              <a:t>Web applications interact with the HTTP protocol</a:t>
            </a:r>
          </a:p>
          <a:p>
            <a:r>
              <a:rPr lang="en-US" dirty="0"/>
              <a:t>HTTP protocol is stateless: each request has no knowledge of the previous request.</a:t>
            </a:r>
          </a:p>
          <a:p>
            <a:pPr lvl="1"/>
            <a:r>
              <a:rPr lang="en-US" dirty="0"/>
              <a:t>For some websites to work, the concept of session (store user information across multiple requests) need to be there (e.g. authenticated user or not, items in shopping cart)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2B565E-C85E-C9FA-3EEC-B4137838BAE8}"/>
              </a:ext>
            </a:extLst>
          </p:cNvPr>
          <p:cNvSpPr txBox="1"/>
          <p:nvPr/>
        </p:nvSpPr>
        <p:spPr>
          <a:xfrm>
            <a:off x="3112169" y="3794459"/>
            <a:ext cx="1429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Web browser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F50A26-DD4A-6D94-6BC3-93744BA36B0A}"/>
              </a:ext>
            </a:extLst>
          </p:cNvPr>
          <p:cNvSpPr txBox="1"/>
          <p:nvPr/>
        </p:nvSpPr>
        <p:spPr>
          <a:xfrm>
            <a:off x="2393735" y="4374700"/>
            <a:ext cx="286616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http://www.flowerstore.com/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F6809-BEBE-AC9F-7189-6E36D6869F10}"/>
              </a:ext>
            </a:extLst>
          </p:cNvPr>
          <p:cNvSpPr txBox="1"/>
          <p:nvPr/>
        </p:nvSpPr>
        <p:spPr>
          <a:xfrm>
            <a:off x="2393735" y="5477008"/>
            <a:ext cx="37446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http://www.flowerstore.com/add_item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7CACA1-F895-C17D-2B11-ABD79EB1801B}"/>
              </a:ext>
            </a:extLst>
          </p:cNvPr>
          <p:cNvSpPr txBox="1"/>
          <p:nvPr/>
        </p:nvSpPr>
        <p:spPr>
          <a:xfrm>
            <a:off x="8316652" y="3794459"/>
            <a:ext cx="1640898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Flowerstore.com</a:t>
            </a:r>
          </a:p>
          <a:p>
            <a:r>
              <a:rPr lang="en-US" dirty="0"/>
              <a:t>Server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0419018-40A3-78C3-E804-9FAEB70DFE93}"/>
              </a:ext>
            </a:extLst>
          </p:cNvPr>
          <p:cNvCxnSpPr/>
          <p:nvPr/>
        </p:nvCxnSpPr>
        <p:spPr>
          <a:xfrm>
            <a:off x="5259904" y="4374700"/>
            <a:ext cx="29767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CFFE629-F0CA-075E-621C-9288CDCD3B22}"/>
              </a:ext>
            </a:extLst>
          </p:cNvPr>
          <p:cNvCxnSpPr/>
          <p:nvPr/>
        </p:nvCxnSpPr>
        <p:spPr>
          <a:xfrm flipH="1" flipV="1">
            <a:off x="5325979" y="4676775"/>
            <a:ext cx="2990673" cy="67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1A5724E-2141-C21F-D20A-7ADF68D4E4B0}"/>
              </a:ext>
            </a:extLst>
          </p:cNvPr>
          <p:cNvCxnSpPr/>
          <p:nvPr/>
        </p:nvCxnSpPr>
        <p:spPr>
          <a:xfrm>
            <a:off x="6138350" y="5535027"/>
            <a:ext cx="21783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4620FBF-6753-FA34-D5EA-D247D1B60F78}"/>
              </a:ext>
            </a:extLst>
          </p:cNvPr>
          <p:cNvCxnSpPr>
            <a:endCxn id="10" idx="3"/>
          </p:cNvCxnSpPr>
          <p:nvPr/>
        </p:nvCxnSpPr>
        <p:spPr>
          <a:xfrm flipH="1">
            <a:off x="6138350" y="5661674"/>
            <a:ext cx="21783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702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3132C1-A2A9-0AF9-4FEC-1C0ED7A675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AE16D-DC9F-D37C-ECE8-CED1C2C4E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0" dirty="0"/>
              <a:t>Flask session variables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964F4-9DE3-09A8-D01D-8E83BAA0CC0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74323"/>
            <a:ext cx="10363826" cy="4276928"/>
          </a:xfrm>
        </p:spPr>
        <p:txBody>
          <a:bodyPr>
            <a:normAutofit/>
          </a:bodyPr>
          <a:lstStyle/>
          <a:p>
            <a:r>
              <a:rPr lang="en-US" dirty="0"/>
              <a:t>Flask session allows you can store information specific to a user for the duration of a session across multiple requests.</a:t>
            </a:r>
          </a:p>
          <a:p>
            <a:pPr lvl="1"/>
            <a:r>
              <a:rPr lang="en-US" dirty="0"/>
              <a:t>Mechanism: sessions are stored client-side cookies</a:t>
            </a:r>
          </a:p>
          <a:p>
            <a:pPr lvl="1"/>
            <a:r>
              <a:rPr lang="en-US" dirty="0"/>
              <a:t>Browser cookies are small chunks of data stored on your computer by the web browser, with the original intent being to remember stateful information when browsing different websites.</a:t>
            </a:r>
          </a:p>
          <a:p>
            <a:pPr lvl="1"/>
            <a:r>
              <a:rPr lang="en-US" dirty="0"/>
              <a:t>In a website with login, a session can be between user login and user logout.</a:t>
            </a:r>
          </a:p>
          <a:p>
            <a:r>
              <a:rPr lang="en-US" dirty="0"/>
              <a:t>Flask session document: </a:t>
            </a:r>
            <a:r>
              <a:rPr lang="en-US" dirty="0">
                <a:hlinkClick r:id="rId2"/>
              </a:rPr>
              <a:t>https://flask-session.readthedocs.io/en/latest/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063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3132C1-A2A9-0AF9-4FEC-1C0ED7A675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AE16D-DC9F-D37C-ECE8-CED1C2C4E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0" dirty="0"/>
              <a:t>Flask session variables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964F4-9DE3-09A8-D01D-8E83BAA0CC0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74322"/>
            <a:ext cx="10363826" cy="489301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Set the app </a:t>
            </a:r>
            <a:r>
              <a:rPr lang="en-US" dirty="0" err="1"/>
              <a:t>secret_key</a:t>
            </a:r>
            <a:endParaRPr lang="en-US" dirty="0"/>
          </a:p>
          <a:p>
            <a:pPr marL="457200" lvl="1" indent="0">
              <a:buNone/>
            </a:pPr>
            <a:r>
              <a:rPr lang="en-US" i="1" dirty="0">
                <a:solidFill>
                  <a:srgbClr val="408080"/>
                </a:solidFill>
                <a:effectLst/>
              </a:rPr>
              <a:t># NOTE: The secret key is used to cryptographically-sign the cookies used for storing</a:t>
            </a:r>
            <a:r>
              <a:rPr lang="en-US" dirty="0"/>
              <a:t> </a:t>
            </a:r>
            <a:r>
              <a:rPr lang="en-US" i="1" dirty="0">
                <a:solidFill>
                  <a:srgbClr val="408080"/>
                </a:solidFill>
                <a:effectLst/>
              </a:rPr>
              <a:t># the session data.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 err="1">
                <a:effectLst/>
              </a:rPr>
              <a:t>app</a:t>
            </a:r>
            <a:r>
              <a:rPr lang="en-US" dirty="0" err="1">
                <a:solidFill>
                  <a:srgbClr val="666666"/>
                </a:solidFill>
                <a:effectLst/>
              </a:rPr>
              <a:t>.</a:t>
            </a:r>
            <a:r>
              <a:rPr lang="en-US" dirty="0" err="1">
                <a:effectLst/>
              </a:rPr>
              <a:t>secret_key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BA2121"/>
                </a:solidFill>
                <a:effectLst/>
              </a:rPr>
              <a:t>'BAD_SECRET_KEY’</a:t>
            </a:r>
          </a:p>
          <a:p>
            <a:r>
              <a:rPr lang="en-US" dirty="0"/>
              <a:t>Setting the value of a session variable</a:t>
            </a:r>
          </a:p>
          <a:p>
            <a:pPr marL="457200" lvl="1" indent="0">
              <a:buNone/>
            </a:pPr>
            <a:r>
              <a:rPr lang="en-US" i="1" dirty="0">
                <a:solidFill>
                  <a:srgbClr val="408080"/>
                </a:solidFill>
                <a:effectLst/>
              </a:rPr>
              <a:t># Save the form data to the session object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>
                <a:effectLst/>
              </a:rPr>
              <a:t>session[</a:t>
            </a:r>
            <a:r>
              <a:rPr lang="en-US" dirty="0">
                <a:solidFill>
                  <a:srgbClr val="BA2121"/>
                </a:solidFill>
                <a:effectLst/>
              </a:rPr>
              <a:t>‘name'</a:t>
            </a:r>
            <a:r>
              <a:rPr lang="en-US" dirty="0">
                <a:effectLst/>
              </a:rPr>
              <a:t>]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 err="1">
                <a:effectLst/>
              </a:rPr>
              <a:t>request</a:t>
            </a:r>
            <a:r>
              <a:rPr lang="en-US" dirty="0" err="1">
                <a:solidFill>
                  <a:srgbClr val="666666"/>
                </a:solidFill>
                <a:effectLst/>
              </a:rPr>
              <a:t>.</a:t>
            </a:r>
            <a:r>
              <a:rPr lang="en-US" dirty="0" err="1">
                <a:effectLst/>
              </a:rPr>
              <a:t>form</a:t>
            </a:r>
            <a:r>
              <a:rPr lang="en-US" dirty="0">
                <a:effectLst/>
              </a:rPr>
              <a:t>[</a:t>
            </a:r>
            <a:r>
              <a:rPr lang="en-US" dirty="0">
                <a:solidFill>
                  <a:srgbClr val="BA2121"/>
                </a:solidFill>
                <a:effectLst/>
              </a:rPr>
              <a:t>‘username’</a:t>
            </a:r>
            <a:r>
              <a:rPr lang="en-US" dirty="0">
                <a:effectLst/>
              </a:rPr>
              <a:t>]</a:t>
            </a:r>
          </a:p>
          <a:p>
            <a:pPr marL="457200" lvl="1" indent="0">
              <a:buNone/>
            </a:pPr>
            <a:r>
              <a:rPr lang="en-US" dirty="0"/>
              <a:t>session[‘</a:t>
            </a:r>
            <a:r>
              <a:rPr lang="en-US" dirty="0" err="1"/>
              <a:t>logged_in</a:t>
            </a:r>
            <a:r>
              <a:rPr lang="en-US" dirty="0"/>
              <a:t>’] = True</a:t>
            </a:r>
          </a:p>
          <a:p>
            <a:r>
              <a:rPr lang="en-US" dirty="0"/>
              <a:t>Accessing a session variable</a:t>
            </a:r>
          </a:p>
          <a:p>
            <a:pPr lvl="1"/>
            <a:r>
              <a:rPr lang="en-US" dirty="0"/>
              <a:t>if not </a:t>
            </a:r>
            <a:r>
              <a:rPr lang="en-US" dirty="0" err="1"/>
              <a:t>session.get</a:t>
            </a:r>
            <a:r>
              <a:rPr lang="en-US" dirty="0"/>
              <a:t>('</a:t>
            </a:r>
            <a:r>
              <a:rPr lang="en-US" dirty="0" err="1"/>
              <a:t>logged_in</a:t>
            </a:r>
            <a:r>
              <a:rPr lang="en-US" dirty="0"/>
              <a:t>’):</a:t>
            </a:r>
          </a:p>
          <a:p>
            <a:pPr lvl="1"/>
            <a:r>
              <a:rPr lang="en-US" dirty="0"/>
              <a:t>If not session[‘</a:t>
            </a:r>
            <a:r>
              <a:rPr lang="en-US" dirty="0" err="1"/>
              <a:t>logged_in</a:t>
            </a:r>
            <a:r>
              <a:rPr lang="en-US" dirty="0"/>
              <a:t>’]: </a:t>
            </a:r>
          </a:p>
          <a:p>
            <a:r>
              <a:rPr lang="en-US" dirty="0"/>
              <a:t>See lect16/</a:t>
            </a:r>
            <a:r>
              <a:rPr lang="en-US" dirty="0" err="1"/>
              <a:t>ExampleCrapsRoleBasedAccessControl.zip</a:t>
            </a:r>
            <a:r>
              <a:rPr lang="en-US" dirty="0"/>
              <a:t> for example of session variables and a website with role based </a:t>
            </a:r>
            <a:r>
              <a:rPr lang="en-US"/>
              <a:t>access control.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358152"/>
      </p:ext>
    </p:extLst>
  </p:cSld>
  <p:clrMapOvr>
    <a:masterClrMapping/>
  </p:clrMapOvr>
</p:sld>
</file>

<file path=ppt/theme/theme1.xml><?xml version="1.0" encoding="utf-8"?>
<a:theme xmlns:a="http://schemas.openxmlformats.org/drawingml/2006/main" name="myCOP4521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yCOP4521" id="{AC88A369-B436-4B59-A1A3-9406AB6A38E2}" vid="{44AA63C9-C980-4552-9100-70E8BCF60E8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myCOP4521</Template>
  <TotalTime>4406</TotalTime>
  <Words>314</Words>
  <Application>Microsoft Macintosh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Courier New</vt:lpstr>
      <vt:lpstr>Tw Cen MT</vt:lpstr>
      <vt:lpstr>Wingdings</vt:lpstr>
      <vt:lpstr>myCOP4521</vt:lpstr>
      <vt:lpstr>Lecture 5 Flask Session Variables</vt:lpstr>
      <vt:lpstr>Flask session variables</vt:lpstr>
      <vt:lpstr>Flask session variables</vt:lpstr>
      <vt:lpstr>Flask session variables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Sharanya Jayaraman</dc:creator>
  <cp:lastModifiedBy>Microsoft Office User</cp:lastModifiedBy>
  <cp:revision>29</cp:revision>
  <dcterms:created xsi:type="dcterms:W3CDTF">2022-01-21T13:41:55Z</dcterms:created>
  <dcterms:modified xsi:type="dcterms:W3CDTF">2024-11-20T20:40:06Z</dcterms:modified>
</cp:coreProperties>
</file>