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465" r:id="rId3"/>
    <p:sldId id="290" r:id="rId4"/>
    <p:sldId id="407" r:id="rId5"/>
    <p:sldId id="311" r:id="rId6"/>
    <p:sldId id="324" r:id="rId7"/>
    <p:sldId id="325" r:id="rId8"/>
    <p:sldId id="326" r:id="rId9"/>
    <p:sldId id="401" r:id="rId10"/>
    <p:sldId id="403" r:id="rId11"/>
    <p:sldId id="404" r:id="rId12"/>
    <p:sldId id="405" r:id="rId13"/>
    <p:sldId id="408" r:id="rId14"/>
    <p:sldId id="409" r:id="rId15"/>
    <p:sldId id="410" r:id="rId16"/>
    <p:sldId id="411" r:id="rId17"/>
    <p:sldId id="412" r:id="rId18"/>
    <p:sldId id="413" r:id="rId19"/>
    <p:sldId id="466" r:id="rId20"/>
    <p:sldId id="414" r:id="rId21"/>
    <p:sldId id="442" r:id="rId22"/>
    <p:sldId id="444" r:id="rId23"/>
    <p:sldId id="446" r:id="rId24"/>
    <p:sldId id="445" r:id="rId25"/>
    <p:sldId id="447" r:id="rId26"/>
    <p:sldId id="448" r:id="rId27"/>
    <p:sldId id="449" r:id="rId28"/>
    <p:sldId id="450" r:id="rId29"/>
    <p:sldId id="451" r:id="rId30"/>
    <p:sldId id="452" r:id="rId31"/>
    <p:sldId id="453" r:id="rId32"/>
    <p:sldId id="454" r:id="rId33"/>
    <p:sldId id="456" r:id="rId34"/>
    <p:sldId id="455" r:id="rId35"/>
    <p:sldId id="457" r:id="rId36"/>
    <p:sldId id="458" r:id="rId37"/>
    <p:sldId id="459" r:id="rId38"/>
    <p:sldId id="462" r:id="rId39"/>
    <p:sldId id="460" r:id="rId40"/>
    <p:sldId id="461" r:id="rId41"/>
    <p:sldId id="463" r:id="rId42"/>
    <p:sldId id="464"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F8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31" d="100"/>
          <a:sy n="131" d="100"/>
        </p:scale>
        <p:origin x="416"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28245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146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44611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446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259574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22355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04914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027757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568071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cxnSp>
        <p:nvCxnSpPr>
          <p:cNvPr id="4" name="直接连接符 5"/>
          <p:cNvCxnSpPr/>
          <p:nvPr userDrawn="1"/>
        </p:nvCxnSpPr>
        <p:spPr>
          <a:xfrm>
            <a:off x="203201" y="1050925"/>
            <a:ext cx="1171575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609600" y="71438"/>
            <a:ext cx="10972800" cy="981298"/>
          </a:xfrm>
        </p:spPr>
        <p:txBody>
          <a:bodyPr/>
          <a:lstStyle>
            <a:lvl1pPr>
              <a:defRPr sz="3600">
                <a:effectLst>
                  <a:outerShdw blurRad="38100" dist="38100" dir="2700000" algn="tl">
                    <a:srgbClr val="000000">
                      <a:alpha val="43137"/>
                    </a:srgbClr>
                  </a:outerShdw>
                </a:effectLst>
              </a:defRPr>
            </a:lvl1pPr>
          </a:lstStyle>
          <a:p>
            <a:r>
              <a:rPr lang="en-US" altLang="zh-CN" dirty="0"/>
              <a:t>Click to edit Master title style</a:t>
            </a:r>
            <a:endParaRPr lang="zh-CN" altLang="en-US" dirty="0"/>
          </a:p>
        </p:txBody>
      </p:sp>
      <p:sp>
        <p:nvSpPr>
          <p:cNvPr id="3" name="内容占位符 2"/>
          <p:cNvSpPr>
            <a:spLocks noGrp="1"/>
          </p:cNvSpPr>
          <p:nvPr>
            <p:ph idx="1"/>
          </p:nvPr>
        </p:nvSpPr>
        <p:spPr>
          <a:xfrm>
            <a:off x="203199" y="1169594"/>
            <a:ext cx="11715751" cy="5211735"/>
          </a:xfrm>
        </p:spPr>
        <p:txBody>
          <a:bodyPr/>
          <a:lstStyle>
            <a:lvl1pPr algn="l">
              <a:defRPr sz="2800" b="1">
                <a:latin typeface="+mn-lt"/>
              </a:defRPr>
            </a:lvl1pPr>
            <a:lvl2pPr algn="l">
              <a:defRPr sz="2400" baseline="0">
                <a:latin typeface="Garamond" pitchFamily="18" charset="0"/>
              </a:defRPr>
            </a:lvl2pPr>
            <a:lvl3pPr algn="l">
              <a:defRPr sz="2000">
                <a:latin typeface="Arial" pitchFamily="34" charset="0"/>
                <a:cs typeface="Arial" pitchFamily="34" charset="0"/>
              </a:defRPr>
            </a:lvl3pPr>
            <a:lvl4pPr algn="l">
              <a:defRPr sz="1600">
                <a:latin typeface="+mn-lt"/>
              </a:defRPr>
            </a:lvl4p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p:txBody>
      </p:sp>
      <p:sp>
        <p:nvSpPr>
          <p:cNvPr id="7" name="灯片编号占位符 5"/>
          <p:cNvSpPr>
            <a:spLocks noGrp="1"/>
          </p:cNvSpPr>
          <p:nvPr>
            <p:ph type="sldNum" sz="quarter" idx="10"/>
          </p:nvPr>
        </p:nvSpPr>
        <p:spPr>
          <a:xfrm>
            <a:off x="11568609" y="6573839"/>
            <a:ext cx="817033" cy="365125"/>
          </a:xfrm>
          <a:prstGeom prst="rect">
            <a:avLst/>
          </a:prstGeom>
        </p:spPr>
        <p:txBody>
          <a:bodyPr/>
          <a:lstStyle>
            <a:lvl1pPr fontAlgn="auto">
              <a:spcBef>
                <a:spcPts val="0"/>
              </a:spcBef>
              <a:spcAft>
                <a:spcPts val="0"/>
              </a:spcAft>
              <a:defRPr sz="1200" b="1" smtClean="0">
                <a:solidFill>
                  <a:srgbClr val="C00000"/>
                </a:solidFill>
                <a:effectLst>
                  <a:outerShdw blurRad="38100" dist="38100" dir="2700000" algn="tl">
                    <a:srgbClr val="000000">
                      <a:alpha val="43137"/>
                    </a:srgbClr>
                  </a:outerShdw>
                </a:effectLst>
                <a:latin typeface="Garamond" pitchFamily="18" charset="0"/>
                <a:ea typeface="+mn-ea"/>
                <a:cs typeface="Arial" pitchFamily="34" charset="0"/>
              </a:defRPr>
            </a:lvl1pPr>
          </a:lstStyle>
          <a:p>
            <a:pPr>
              <a:defRPr/>
            </a:pPr>
            <a:fld id="{0A970603-986F-41E1-A763-220BA9CA5E18}" type="slidenum">
              <a:rPr lang="zh-CN" altLang="en-US"/>
              <a:pPr>
                <a:defRPr/>
              </a:pPr>
              <a:t>‹#›</a:t>
            </a:fld>
            <a:r>
              <a:rPr lang="zh-CN" altLang="en-US" dirty="0"/>
              <a: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06026" y="846237"/>
            <a:ext cx="536785" cy="394920"/>
          </a:xfrm>
          <a:prstGeom prst="rect">
            <a:avLst/>
          </a:prstGeom>
        </p:spPr>
      </p:pic>
    </p:spTree>
    <p:extLst>
      <p:ext uri="{BB962C8B-B14F-4D97-AF65-F5344CB8AC3E}">
        <p14:creationId xmlns:p14="http://schemas.microsoft.com/office/powerpoint/2010/main" val="39616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44764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3904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2934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78551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03324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71634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348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7427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DBCDDCC-9CA4-4D0E-A840-8DDDAE711D3B}" type="datetimeFigureOut">
              <a:rPr lang="en-US" smtClean="0"/>
              <a:t>10/21/24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542C0E0-FF58-4921-8131-A68944B21B60}" type="slidenum">
              <a:rPr lang="en-US" smtClean="0"/>
              <a:t>‹#›</a:t>
            </a:fld>
            <a:endParaRPr lang="en-US" dirty="0"/>
          </a:p>
        </p:txBody>
      </p:sp>
    </p:spTree>
    <p:extLst>
      <p:ext uri="{BB962C8B-B14F-4D97-AF65-F5344CB8AC3E}">
        <p14:creationId xmlns:p14="http://schemas.microsoft.com/office/powerpoint/2010/main" val="976712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seas.upenn.edu/~zives/03f/cis550/codd.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11D4-D6A7-4A0B-BEE1-E70A474DD02B}"/>
              </a:ext>
            </a:extLst>
          </p:cNvPr>
          <p:cNvSpPr>
            <a:spLocks noGrp="1"/>
          </p:cNvSpPr>
          <p:nvPr>
            <p:ph type="ctrTitle"/>
          </p:nvPr>
        </p:nvSpPr>
        <p:spPr>
          <a:xfrm>
            <a:off x="1517448" y="1085174"/>
            <a:ext cx="9001462" cy="2387600"/>
          </a:xfrm>
        </p:spPr>
        <p:txBody>
          <a:bodyPr/>
          <a:lstStyle/>
          <a:p>
            <a:r>
              <a:rPr lang="en-US" dirty="0"/>
              <a:t>Lecture 10 Introduction to Database</a:t>
            </a:r>
          </a:p>
        </p:txBody>
      </p:sp>
      <p:sp>
        <p:nvSpPr>
          <p:cNvPr id="3" name="Subtitle 2">
            <a:extLst>
              <a:ext uri="{FF2B5EF4-FFF2-40B4-BE49-F238E27FC236}">
                <a16:creationId xmlns:a16="http://schemas.microsoft.com/office/drawing/2014/main" id="{2570600F-7128-4FD0-8491-7259B416AF2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49441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altLang="zh-CN" sz="3600" dirty="0"/>
              <a:t>Data Structuring: Model, Schema, Data</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p:txBody>
          <a:bodyPr>
            <a:normAutofit fontScale="92500" lnSpcReduction="20000"/>
          </a:bodyPr>
          <a:lstStyle/>
          <a:p>
            <a:pPr>
              <a:lnSpc>
                <a:spcPct val="110000"/>
              </a:lnSpc>
            </a:pPr>
            <a:r>
              <a:rPr lang="en-US" altLang="zh-CN" dirty="0"/>
              <a:t>Data model </a:t>
            </a:r>
          </a:p>
          <a:p>
            <a:pPr lvl="1">
              <a:lnSpc>
                <a:spcPct val="110000"/>
              </a:lnSpc>
            </a:pPr>
            <a:r>
              <a:rPr lang="en-US" altLang="zh-CN" dirty="0"/>
              <a:t>Conceptual structuring of data stored in database </a:t>
            </a:r>
          </a:p>
          <a:p>
            <a:pPr lvl="2">
              <a:lnSpc>
                <a:spcPct val="110000"/>
              </a:lnSpc>
            </a:pPr>
            <a:r>
              <a:rPr lang="en-US" altLang="zh-CN" dirty="0"/>
              <a:t>Higher level than schema and decides what can be in the schema</a:t>
            </a:r>
          </a:p>
          <a:p>
            <a:pPr lvl="1">
              <a:lnSpc>
                <a:spcPct val="110000"/>
              </a:lnSpc>
            </a:pPr>
            <a:r>
              <a:rPr lang="en-US" altLang="zh-CN" dirty="0"/>
              <a:t>ex: data is set of records, each with student-ID, name, address, courses, photo </a:t>
            </a:r>
          </a:p>
          <a:p>
            <a:pPr lvl="1">
              <a:lnSpc>
                <a:spcPct val="110000"/>
              </a:lnSpc>
            </a:pPr>
            <a:r>
              <a:rPr lang="en-US" altLang="zh-CN" dirty="0"/>
              <a:t>ex: data is graph where nodes represent cities, edges represent airline routes </a:t>
            </a:r>
          </a:p>
          <a:p>
            <a:pPr>
              <a:lnSpc>
                <a:spcPct val="110000"/>
              </a:lnSpc>
            </a:pPr>
            <a:r>
              <a:rPr lang="en-US" altLang="zh-CN" dirty="0"/>
              <a:t>Schema versus data</a:t>
            </a:r>
          </a:p>
          <a:p>
            <a:pPr lvl="1">
              <a:lnSpc>
                <a:spcPct val="110000"/>
              </a:lnSpc>
            </a:pPr>
            <a:r>
              <a:rPr lang="en-US" altLang="zh-CN" b="1" dirty="0">
                <a:solidFill>
                  <a:srgbClr val="7D0900"/>
                </a:solidFill>
              </a:rPr>
              <a:t>Schema</a:t>
            </a:r>
            <a:r>
              <a:rPr lang="en-US" altLang="zh-CN" dirty="0"/>
              <a:t>: is the blueprint of the database, specifying data fields and their types (how data is to be structured in the database). </a:t>
            </a:r>
          </a:p>
          <a:p>
            <a:pPr lvl="2">
              <a:lnSpc>
                <a:spcPct val="110000"/>
              </a:lnSpc>
            </a:pPr>
            <a:r>
              <a:rPr lang="en-US" altLang="zh-CN" dirty="0"/>
              <a:t>defined at set-up time, rarely changes (also called "</a:t>
            </a:r>
            <a:r>
              <a:rPr lang="en-US" altLang="zh-CN" b="1" dirty="0">
                <a:solidFill>
                  <a:srgbClr val="7D0900"/>
                </a:solidFill>
              </a:rPr>
              <a:t>metadata</a:t>
            </a:r>
            <a:r>
              <a:rPr lang="en-US" altLang="zh-CN" dirty="0"/>
              <a:t>")</a:t>
            </a:r>
          </a:p>
          <a:p>
            <a:pPr lvl="1">
              <a:lnSpc>
                <a:spcPct val="110000"/>
              </a:lnSpc>
            </a:pPr>
            <a:r>
              <a:rPr lang="en-US" altLang="zh-CN" b="1" dirty="0">
                <a:solidFill>
                  <a:srgbClr val="7D0900"/>
                </a:solidFill>
              </a:rPr>
              <a:t>Data</a:t>
            </a:r>
            <a:r>
              <a:rPr lang="en-US" altLang="zh-CN" dirty="0">
                <a:solidFill>
                  <a:srgbClr val="7D0900"/>
                </a:solidFill>
              </a:rPr>
              <a:t> </a:t>
            </a:r>
            <a:r>
              <a:rPr lang="en-US" altLang="zh-CN" dirty="0"/>
              <a:t>is actual "</a:t>
            </a:r>
            <a:r>
              <a:rPr lang="en-US" altLang="zh-CN" b="1" dirty="0">
                <a:solidFill>
                  <a:srgbClr val="7D0900"/>
                </a:solidFill>
              </a:rPr>
              <a:t>instance</a:t>
            </a:r>
            <a:r>
              <a:rPr lang="en-US" altLang="zh-CN" dirty="0"/>
              <a:t>" of database, changes rapidly</a:t>
            </a:r>
          </a:p>
          <a:p>
            <a:pPr lvl="2">
              <a:lnSpc>
                <a:spcPct val="110000"/>
              </a:lnSpc>
            </a:pPr>
            <a:r>
              <a:rPr lang="en-US" altLang="zh-CN" dirty="0"/>
              <a:t>Data is stored in the databased at a particular time</a:t>
            </a:r>
          </a:p>
          <a:p>
            <a:pPr lvl="1">
              <a:lnSpc>
                <a:spcPct val="110000"/>
              </a:lnSpc>
            </a:pPr>
            <a:r>
              <a:rPr lang="en-US" altLang="zh-CN" dirty="0"/>
              <a:t>vs. types and variables in programming languages</a:t>
            </a:r>
          </a:p>
        </p:txBody>
      </p:sp>
    </p:spTree>
    <p:extLst>
      <p:ext uri="{BB962C8B-B14F-4D97-AF65-F5344CB8AC3E}">
        <p14:creationId xmlns:p14="http://schemas.microsoft.com/office/powerpoint/2010/main" val="8843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dirty="0"/>
              <a:t>Schema vs. Data</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2162137"/>
          </a:xfrm>
        </p:spPr>
        <p:txBody>
          <a:bodyPr/>
          <a:lstStyle/>
          <a:p>
            <a:r>
              <a:rPr lang="en-US" altLang="zh-CN" dirty="0"/>
              <a:t>Schema: name, name of each field, the type of each field</a:t>
            </a:r>
          </a:p>
          <a:p>
            <a:pPr lvl="1"/>
            <a:r>
              <a:rPr lang="en-US" altLang="zh-CN" dirty="0"/>
              <a:t>Students (</a:t>
            </a:r>
            <a:r>
              <a:rPr lang="en-US" altLang="zh-CN" dirty="0" err="1"/>
              <a:t>Sid:string</a:t>
            </a:r>
            <a:r>
              <a:rPr lang="en-US" altLang="zh-CN" dirty="0"/>
              <a:t>, </a:t>
            </a:r>
            <a:r>
              <a:rPr lang="en-US" altLang="zh-CN" dirty="0" err="1"/>
              <a:t>Name:string</a:t>
            </a:r>
            <a:r>
              <a:rPr lang="en-US" altLang="zh-CN" dirty="0"/>
              <a:t>, Age: integer, GPA: real)</a:t>
            </a:r>
          </a:p>
          <a:p>
            <a:pPr lvl="1"/>
            <a:r>
              <a:rPr lang="en-US" altLang="zh-CN" dirty="0"/>
              <a:t>A template for describing a student</a:t>
            </a:r>
          </a:p>
          <a:p>
            <a:r>
              <a:rPr lang="en-US" altLang="zh-CN" dirty="0"/>
              <a:t>Data: an example instance of the relation</a:t>
            </a:r>
          </a:p>
          <a:p>
            <a:endParaRPr lang="en-US" dirty="0"/>
          </a:p>
        </p:txBody>
      </p:sp>
      <p:graphicFrame>
        <p:nvGraphicFramePr>
          <p:cNvPr id="4" name="Table 3">
            <a:extLst>
              <a:ext uri="{FF2B5EF4-FFF2-40B4-BE49-F238E27FC236}">
                <a16:creationId xmlns:a16="http://schemas.microsoft.com/office/drawing/2014/main" id="{27EF9ABC-07C4-99EC-D2A0-4EB67CAD290B}"/>
              </a:ext>
            </a:extLst>
          </p:cNvPr>
          <p:cNvGraphicFramePr>
            <a:graphicFrameLocks noGrp="1"/>
          </p:cNvGraphicFramePr>
          <p:nvPr>
            <p:extLst>
              <p:ext uri="{D42A27DB-BD31-4B8C-83A1-F6EECF244321}">
                <p14:modId xmlns:p14="http://schemas.microsoft.com/office/powerpoint/2010/main" val="2818665981"/>
              </p:ext>
            </p:extLst>
          </p:nvPr>
        </p:nvGraphicFramePr>
        <p:xfrm>
          <a:off x="2671709" y="3851943"/>
          <a:ext cx="6096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pPr algn="ctr"/>
                      <a:r>
                        <a:rPr lang="en-US" altLang="zh-CN" dirty="0"/>
                        <a:t>Sid</a:t>
                      </a:r>
                      <a:endParaRPr lang="zh-CN" altLang="en-US" dirty="0"/>
                    </a:p>
                  </a:txBody>
                  <a:tcPr/>
                </a:tc>
                <a:tc>
                  <a:txBody>
                    <a:bodyPr/>
                    <a:lstStyle/>
                    <a:p>
                      <a:pPr algn="ctr"/>
                      <a:r>
                        <a:rPr lang="en-US" altLang="zh-CN" dirty="0"/>
                        <a:t>Name</a:t>
                      </a:r>
                      <a:endParaRPr lang="zh-CN" altLang="en-US" dirty="0"/>
                    </a:p>
                  </a:txBody>
                  <a:tcPr/>
                </a:tc>
                <a:tc>
                  <a:txBody>
                    <a:bodyPr/>
                    <a:lstStyle/>
                    <a:p>
                      <a:pPr algn="ctr"/>
                      <a:r>
                        <a:rPr lang="en-US" altLang="zh-CN" dirty="0"/>
                        <a:t>Age</a:t>
                      </a:r>
                      <a:endParaRPr lang="zh-CN" altLang="en-US" dirty="0"/>
                    </a:p>
                  </a:txBody>
                  <a:tcPr/>
                </a:tc>
                <a:tc>
                  <a:txBody>
                    <a:bodyPr/>
                    <a:lstStyle/>
                    <a:p>
                      <a:pPr algn="ctr"/>
                      <a:r>
                        <a:rPr lang="en-US" altLang="zh-CN" dirty="0"/>
                        <a:t>GPA</a:t>
                      </a:r>
                      <a:endParaRPr lang="zh-CN" altLang="en-US" dirty="0"/>
                    </a:p>
                  </a:txBody>
                  <a:tcPr/>
                </a:tc>
                <a:extLst>
                  <a:ext uri="{0D108BD9-81ED-4DB2-BD59-A6C34878D82A}">
                    <a16:rowId xmlns:a16="http://schemas.microsoft.com/office/drawing/2014/main" val="10000"/>
                  </a:ext>
                </a:extLst>
              </a:tr>
              <a:tr h="370840">
                <a:tc>
                  <a:txBody>
                    <a:bodyPr/>
                    <a:lstStyle/>
                    <a:p>
                      <a:pPr algn="ctr"/>
                      <a:r>
                        <a:rPr lang="en-US" altLang="zh-CN" dirty="0"/>
                        <a:t>0001</a:t>
                      </a:r>
                      <a:endParaRPr lang="zh-CN" altLang="en-US" dirty="0"/>
                    </a:p>
                  </a:txBody>
                  <a:tcPr/>
                </a:tc>
                <a:tc>
                  <a:txBody>
                    <a:bodyPr/>
                    <a:lstStyle/>
                    <a:p>
                      <a:pPr algn="ctr"/>
                      <a:r>
                        <a:rPr lang="en-US" altLang="zh-CN" dirty="0"/>
                        <a:t>Alex</a:t>
                      </a:r>
                      <a:endParaRPr lang="zh-CN" altLang="en-US" dirty="0"/>
                    </a:p>
                  </a:txBody>
                  <a:tcPr/>
                </a:tc>
                <a:tc>
                  <a:txBody>
                    <a:bodyPr/>
                    <a:lstStyle/>
                    <a:p>
                      <a:pPr algn="ctr"/>
                      <a:r>
                        <a:rPr lang="en-US" altLang="zh-CN" dirty="0"/>
                        <a:t>19</a:t>
                      </a:r>
                      <a:endParaRPr lang="zh-CN" altLang="en-US" dirty="0"/>
                    </a:p>
                  </a:txBody>
                  <a:tcPr/>
                </a:tc>
                <a:tc>
                  <a:txBody>
                    <a:bodyPr/>
                    <a:lstStyle/>
                    <a:p>
                      <a:pPr algn="ctr"/>
                      <a:r>
                        <a:rPr lang="en-US" altLang="zh-CN" dirty="0"/>
                        <a:t>3.55</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0002</a:t>
                      </a:r>
                      <a:endParaRPr lang="zh-CN" altLang="en-US" dirty="0"/>
                    </a:p>
                  </a:txBody>
                  <a:tcPr/>
                </a:tc>
                <a:tc>
                  <a:txBody>
                    <a:bodyPr/>
                    <a:lstStyle/>
                    <a:p>
                      <a:pPr algn="ctr"/>
                      <a:r>
                        <a:rPr lang="en-US" altLang="zh-CN" dirty="0"/>
                        <a:t>Bob</a:t>
                      </a:r>
                      <a:endParaRPr lang="zh-CN" altLang="en-US" dirty="0"/>
                    </a:p>
                  </a:txBody>
                  <a:tcPr/>
                </a:tc>
                <a:tc>
                  <a:txBody>
                    <a:bodyPr/>
                    <a:lstStyle/>
                    <a:p>
                      <a:pPr algn="ctr"/>
                      <a:r>
                        <a:rPr lang="en-US" altLang="zh-CN" dirty="0"/>
                        <a:t>22</a:t>
                      </a:r>
                      <a:endParaRPr lang="zh-CN" altLang="en-US" dirty="0"/>
                    </a:p>
                  </a:txBody>
                  <a:tcPr/>
                </a:tc>
                <a:tc>
                  <a:txBody>
                    <a:bodyPr/>
                    <a:lstStyle/>
                    <a:p>
                      <a:pPr algn="ctr"/>
                      <a:r>
                        <a:rPr lang="en-US" altLang="zh-CN" dirty="0"/>
                        <a:t>3.10</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0003</a:t>
                      </a:r>
                      <a:endParaRPr lang="zh-CN" altLang="en-US" dirty="0"/>
                    </a:p>
                  </a:txBody>
                  <a:tcPr/>
                </a:tc>
                <a:tc>
                  <a:txBody>
                    <a:bodyPr/>
                    <a:lstStyle/>
                    <a:p>
                      <a:pPr algn="ctr"/>
                      <a:r>
                        <a:rPr lang="en-US" altLang="zh-CN" dirty="0"/>
                        <a:t>Chris</a:t>
                      </a:r>
                      <a:endParaRPr lang="zh-CN" altLang="en-US" dirty="0"/>
                    </a:p>
                  </a:txBody>
                  <a:tcPr/>
                </a:tc>
                <a:tc>
                  <a:txBody>
                    <a:bodyPr/>
                    <a:lstStyle/>
                    <a:p>
                      <a:pPr algn="ctr"/>
                      <a:r>
                        <a:rPr lang="en-US" altLang="zh-CN" dirty="0"/>
                        <a:t>20</a:t>
                      </a:r>
                      <a:endParaRPr lang="zh-CN" altLang="en-US" dirty="0"/>
                    </a:p>
                  </a:txBody>
                  <a:tcPr/>
                </a:tc>
                <a:tc>
                  <a:txBody>
                    <a:bodyPr/>
                    <a:lstStyle/>
                    <a:p>
                      <a:pPr algn="ctr"/>
                      <a:r>
                        <a:rPr lang="en-US" altLang="zh-CN" dirty="0"/>
                        <a:t>3.80</a:t>
                      </a:r>
                      <a:endParaRPr lang="zh-CN" altLang="en-US" dirty="0"/>
                    </a:p>
                  </a:txBody>
                  <a:tcPr/>
                </a:tc>
                <a:extLst>
                  <a:ext uri="{0D108BD9-81ED-4DB2-BD59-A6C34878D82A}">
                    <a16:rowId xmlns:a16="http://schemas.microsoft.com/office/drawing/2014/main" val="10003"/>
                  </a:ext>
                </a:extLst>
              </a:tr>
              <a:tr h="370840">
                <a:tc>
                  <a:txBody>
                    <a:bodyPr/>
                    <a:lstStyle/>
                    <a:p>
                      <a:pPr algn="ctr"/>
                      <a:r>
                        <a:rPr lang="en-US" altLang="zh-CN" dirty="0"/>
                        <a:t>0004</a:t>
                      </a:r>
                      <a:endParaRPr lang="zh-CN" altLang="en-US" dirty="0"/>
                    </a:p>
                  </a:txBody>
                  <a:tcPr/>
                </a:tc>
                <a:tc>
                  <a:txBody>
                    <a:bodyPr/>
                    <a:lstStyle/>
                    <a:p>
                      <a:pPr algn="ctr"/>
                      <a:r>
                        <a:rPr lang="en-US" altLang="zh-CN" dirty="0"/>
                        <a:t>David</a:t>
                      </a:r>
                      <a:endParaRPr lang="zh-CN" altLang="en-US" dirty="0"/>
                    </a:p>
                  </a:txBody>
                  <a:tcPr/>
                </a:tc>
                <a:tc>
                  <a:txBody>
                    <a:bodyPr/>
                    <a:lstStyle/>
                    <a:p>
                      <a:pPr algn="ctr"/>
                      <a:r>
                        <a:rPr lang="en-US" altLang="zh-CN" dirty="0"/>
                        <a:t>20</a:t>
                      </a:r>
                      <a:endParaRPr lang="zh-CN" altLang="en-US" dirty="0"/>
                    </a:p>
                  </a:txBody>
                  <a:tcPr/>
                </a:tc>
                <a:tc>
                  <a:txBody>
                    <a:bodyPr/>
                    <a:lstStyle/>
                    <a:p>
                      <a:pPr algn="ctr"/>
                      <a:r>
                        <a:rPr lang="en-US" altLang="zh-CN" dirty="0"/>
                        <a:t>3.95</a:t>
                      </a:r>
                      <a:endParaRPr lang="zh-CN" altLang="en-US" dirty="0"/>
                    </a:p>
                  </a:txBody>
                  <a:tcPr/>
                </a:tc>
                <a:extLst>
                  <a:ext uri="{0D108BD9-81ED-4DB2-BD59-A6C34878D82A}">
                    <a16:rowId xmlns:a16="http://schemas.microsoft.com/office/drawing/2014/main" val="10004"/>
                  </a:ext>
                </a:extLst>
              </a:tr>
              <a:tr h="370840">
                <a:tc>
                  <a:txBody>
                    <a:bodyPr/>
                    <a:lstStyle/>
                    <a:p>
                      <a:pPr algn="ctr"/>
                      <a:r>
                        <a:rPr lang="en-US" altLang="zh-CN" dirty="0"/>
                        <a:t>0005</a:t>
                      </a:r>
                      <a:endParaRPr lang="zh-CN" altLang="en-US" dirty="0"/>
                    </a:p>
                  </a:txBody>
                  <a:tcPr/>
                </a:tc>
                <a:tc>
                  <a:txBody>
                    <a:bodyPr/>
                    <a:lstStyle/>
                    <a:p>
                      <a:pPr algn="ctr"/>
                      <a:r>
                        <a:rPr lang="en-US" altLang="zh-CN" dirty="0"/>
                        <a:t>Eugene</a:t>
                      </a:r>
                      <a:endParaRPr lang="zh-CN" altLang="en-US" dirty="0"/>
                    </a:p>
                  </a:txBody>
                  <a:tcPr/>
                </a:tc>
                <a:tc>
                  <a:txBody>
                    <a:bodyPr/>
                    <a:lstStyle/>
                    <a:p>
                      <a:pPr algn="ctr"/>
                      <a:r>
                        <a:rPr lang="en-US" altLang="zh-CN" dirty="0"/>
                        <a:t>21</a:t>
                      </a:r>
                      <a:endParaRPr lang="zh-CN" altLang="en-US" dirty="0"/>
                    </a:p>
                  </a:txBody>
                  <a:tcPr/>
                </a:tc>
                <a:tc>
                  <a:txBody>
                    <a:bodyPr/>
                    <a:lstStyle/>
                    <a:p>
                      <a:pPr algn="ctr"/>
                      <a:r>
                        <a:rPr lang="en-US" altLang="zh-CN" dirty="0"/>
                        <a:t>3.30</a:t>
                      </a:r>
                      <a:endParaRPr lang="zh-CN" alt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1288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sz="3600" dirty="0"/>
              <a:t>DDL and DML</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4582144"/>
          </a:xfrm>
        </p:spPr>
        <p:txBody>
          <a:bodyPr>
            <a:normAutofit/>
          </a:bodyPr>
          <a:lstStyle/>
          <a:p>
            <a:pPr>
              <a:lnSpc>
                <a:spcPct val="120000"/>
              </a:lnSpc>
            </a:pPr>
            <a:r>
              <a:rPr lang="en-US" altLang="zh-CN" dirty="0"/>
              <a:t>Data definition language (DDL)</a:t>
            </a:r>
          </a:p>
          <a:p>
            <a:pPr lvl="1">
              <a:lnSpc>
                <a:spcPct val="120000"/>
              </a:lnSpc>
            </a:pPr>
            <a:r>
              <a:rPr lang="en-US" altLang="zh-CN" dirty="0"/>
              <a:t>commands for setting up schema of database </a:t>
            </a:r>
          </a:p>
          <a:p>
            <a:pPr>
              <a:lnSpc>
                <a:spcPct val="120000"/>
              </a:lnSpc>
            </a:pPr>
            <a:r>
              <a:rPr lang="en-US" altLang="zh-CN" dirty="0"/>
              <a:t>Data Manipulation Language (DML)</a:t>
            </a:r>
          </a:p>
          <a:p>
            <a:pPr lvl="1">
              <a:lnSpc>
                <a:spcPct val="120000"/>
              </a:lnSpc>
            </a:pPr>
            <a:r>
              <a:rPr lang="en-US" altLang="zh-CN" dirty="0"/>
              <a:t>Commands to manipulate data in database:</a:t>
            </a:r>
          </a:p>
          <a:p>
            <a:pPr lvl="2">
              <a:lnSpc>
                <a:spcPct val="120000"/>
              </a:lnSpc>
            </a:pPr>
            <a:r>
              <a:rPr lang="en-US" altLang="zh-CN" dirty="0"/>
              <a:t>RETRIEVE, INSERT, DELETE, MODIFY</a:t>
            </a:r>
          </a:p>
          <a:p>
            <a:pPr lvl="1">
              <a:lnSpc>
                <a:spcPct val="120000"/>
              </a:lnSpc>
            </a:pPr>
            <a:r>
              <a:rPr lang="en-US" altLang="zh-CN" dirty="0"/>
              <a:t>Also called "query language"</a:t>
            </a:r>
          </a:p>
          <a:p>
            <a:endParaRPr lang="en-US" dirty="0"/>
          </a:p>
        </p:txBody>
      </p:sp>
    </p:spTree>
    <p:extLst>
      <p:ext uri="{BB962C8B-B14F-4D97-AF65-F5344CB8AC3E}">
        <p14:creationId xmlns:p14="http://schemas.microsoft.com/office/powerpoint/2010/main" val="4253083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9C711-73E8-982A-2C6D-A690C889DE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766C1E-6621-2A5B-7718-5E530F467B0A}"/>
              </a:ext>
            </a:extLst>
          </p:cNvPr>
          <p:cNvSpPr>
            <a:spLocks noGrp="1"/>
          </p:cNvSpPr>
          <p:nvPr>
            <p:ph type="title"/>
          </p:nvPr>
        </p:nvSpPr>
        <p:spPr/>
        <p:txBody>
          <a:bodyPr/>
          <a:lstStyle/>
          <a:p>
            <a:r>
              <a:rPr lang="en-US" altLang="zh-CN" sz="3600" dirty="0"/>
              <a:t>Key Steps in building a (relational) DB application</a:t>
            </a:r>
            <a:endParaRPr lang="en-US" dirty="0"/>
          </a:p>
        </p:txBody>
      </p:sp>
      <p:sp>
        <p:nvSpPr>
          <p:cNvPr id="3" name="Content Placeholder 2">
            <a:extLst>
              <a:ext uri="{FF2B5EF4-FFF2-40B4-BE49-F238E27FC236}">
                <a16:creationId xmlns:a16="http://schemas.microsoft.com/office/drawing/2014/main" id="{2F37DEF7-83AF-CADE-30F3-BE1E757CE8DC}"/>
              </a:ext>
            </a:extLst>
          </p:cNvPr>
          <p:cNvSpPr>
            <a:spLocks noGrp="1"/>
          </p:cNvSpPr>
          <p:nvPr>
            <p:ph sz="quarter" idx="13"/>
          </p:nvPr>
        </p:nvSpPr>
        <p:spPr>
          <a:xfrm>
            <a:off x="913774" y="1566408"/>
            <a:ext cx="10363826" cy="4582144"/>
          </a:xfrm>
        </p:spPr>
        <p:txBody>
          <a:bodyPr>
            <a:normAutofit fontScale="92500" lnSpcReduction="10000"/>
          </a:bodyPr>
          <a:lstStyle/>
          <a:p>
            <a:r>
              <a:rPr lang="en-US" dirty="0"/>
              <a:t>Step 1: Conceptual design</a:t>
            </a:r>
          </a:p>
          <a:p>
            <a:pPr lvl="1"/>
            <a:r>
              <a:rPr lang="en-US" dirty="0"/>
              <a:t>Use a modeling language to express what to model in the application</a:t>
            </a:r>
          </a:p>
          <a:p>
            <a:pPr lvl="2"/>
            <a:r>
              <a:rPr lang="en-US" dirty="0"/>
              <a:t>ER model or relational model are popular models</a:t>
            </a:r>
          </a:p>
          <a:p>
            <a:pPr lvl="1"/>
            <a:r>
              <a:rPr lang="en-US" dirty="0"/>
              <a:t>With the ER model, the output of this step is an ER diagram of the application domain</a:t>
            </a:r>
          </a:p>
          <a:p>
            <a:r>
              <a:rPr lang="en-US" dirty="0"/>
              <a:t>Step 2: Select a type of DBMS</a:t>
            </a:r>
          </a:p>
          <a:p>
            <a:pPr lvl="1"/>
            <a:r>
              <a:rPr lang="en-US" dirty="0"/>
              <a:t>Relational DBMS is currently the most popular DBMS</a:t>
            </a:r>
          </a:p>
          <a:p>
            <a:r>
              <a:rPr lang="en-US" dirty="0"/>
              <a:t>Step 3: Translate a model design to a relational schema (assume that a relational DBMS is selected)</a:t>
            </a:r>
          </a:p>
          <a:p>
            <a:pPr lvl="1">
              <a:lnSpc>
                <a:spcPct val="125000"/>
              </a:lnSpc>
            </a:pPr>
            <a:r>
              <a:rPr lang="en-US" altLang="zh-CN" dirty="0">
                <a:ea typeface="宋体" charset="-122"/>
              </a:rPr>
              <a:t>Use a set of </a:t>
            </a:r>
            <a:r>
              <a:rPr lang="en-US" altLang="zh-CN" b="1" dirty="0">
                <a:solidFill>
                  <a:srgbClr val="7D0900"/>
                </a:solidFill>
                <a:ea typeface="宋体" charset="-122"/>
              </a:rPr>
              <a:t>rules</a:t>
            </a:r>
            <a:r>
              <a:rPr lang="en-US" altLang="zh-CN" dirty="0">
                <a:ea typeface="宋体" charset="-122"/>
              </a:rPr>
              <a:t> to translate from ER to relational schema</a:t>
            </a:r>
          </a:p>
          <a:p>
            <a:pPr lvl="1">
              <a:lnSpc>
                <a:spcPct val="125000"/>
              </a:lnSpc>
            </a:pPr>
            <a:r>
              <a:rPr lang="en-US" altLang="zh-CN" dirty="0">
                <a:ea typeface="宋体" charset="-122"/>
              </a:rPr>
              <a:t>Use a set of schema refinement rules to transform the above relational schema into a </a:t>
            </a:r>
            <a:r>
              <a:rPr lang="en-US" altLang="zh-CN" b="1" dirty="0">
                <a:solidFill>
                  <a:srgbClr val="7D0900"/>
                </a:solidFill>
                <a:ea typeface="宋体" charset="-122"/>
              </a:rPr>
              <a:t>good</a:t>
            </a:r>
            <a:r>
              <a:rPr lang="en-US" altLang="zh-CN" dirty="0">
                <a:solidFill>
                  <a:srgbClr val="7D0900"/>
                </a:solidFill>
                <a:ea typeface="宋体" charset="-122"/>
              </a:rPr>
              <a:t> </a:t>
            </a:r>
            <a:r>
              <a:rPr lang="en-US" altLang="zh-CN" dirty="0">
                <a:ea typeface="宋体" charset="-122"/>
              </a:rPr>
              <a:t>relational schema</a:t>
            </a:r>
          </a:p>
          <a:p>
            <a:pPr lvl="1"/>
            <a:endParaRPr lang="en-US" dirty="0"/>
          </a:p>
        </p:txBody>
      </p:sp>
    </p:spTree>
    <p:extLst>
      <p:ext uri="{BB962C8B-B14F-4D97-AF65-F5344CB8AC3E}">
        <p14:creationId xmlns:p14="http://schemas.microsoft.com/office/powerpoint/2010/main" val="3012309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CA626-D58B-C297-28E8-911B8B658C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A201E4-C840-FEBA-CC35-1156C1B5BACC}"/>
              </a:ext>
            </a:extLst>
          </p:cNvPr>
          <p:cNvSpPr>
            <a:spLocks noGrp="1"/>
          </p:cNvSpPr>
          <p:nvPr>
            <p:ph type="title"/>
          </p:nvPr>
        </p:nvSpPr>
        <p:spPr/>
        <p:txBody>
          <a:bodyPr/>
          <a:lstStyle/>
          <a:p>
            <a:r>
              <a:rPr lang="en-US" altLang="zh-CN" sz="3600" dirty="0"/>
              <a:t>Key Steps in building a DB application</a:t>
            </a:r>
            <a:endParaRPr lang="en-US" dirty="0"/>
          </a:p>
        </p:txBody>
      </p:sp>
      <p:sp>
        <p:nvSpPr>
          <p:cNvPr id="3" name="Content Placeholder 2">
            <a:extLst>
              <a:ext uri="{FF2B5EF4-FFF2-40B4-BE49-F238E27FC236}">
                <a16:creationId xmlns:a16="http://schemas.microsoft.com/office/drawing/2014/main" id="{7ACBE207-7423-83A0-DD51-0D32BCDE2AA4}"/>
              </a:ext>
            </a:extLst>
          </p:cNvPr>
          <p:cNvSpPr>
            <a:spLocks noGrp="1"/>
          </p:cNvSpPr>
          <p:nvPr>
            <p:ph sz="quarter" idx="13"/>
          </p:nvPr>
        </p:nvSpPr>
        <p:spPr>
          <a:xfrm>
            <a:off x="913774" y="1566408"/>
            <a:ext cx="10363826" cy="4582144"/>
          </a:xfrm>
        </p:spPr>
        <p:txBody>
          <a:bodyPr>
            <a:normAutofit/>
          </a:bodyPr>
          <a:lstStyle/>
          <a:p>
            <a:pPr marL="0" indent="0">
              <a:lnSpc>
                <a:spcPct val="125000"/>
              </a:lnSpc>
              <a:buNone/>
            </a:pPr>
            <a:r>
              <a:rPr lang="en-US" dirty="0"/>
              <a:t>Step 4: </a:t>
            </a:r>
            <a:r>
              <a:rPr lang="en-US" altLang="zh-CN" dirty="0">
                <a:ea typeface="宋体" charset="-122"/>
              </a:rPr>
              <a:t>Implement the relational DBMS using a "database programming language" called SQL</a:t>
            </a:r>
          </a:p>
          <a:p>
            <a:pPr marL="0" indent="0">
              <a:lnSpc>
                <a:spcPct val="125000"/>
              </a:lnSpc>
              <a:buNone/>
            </a:pPr>
            <a:r>
              <a:rPr lang="en-US" altLang="zh-CN" dirty="0">
                <a:ea typeface="宋体" charset="-122"/>
              </a:rPr>
              <a:t>Step 5: Write the application program (in C++, Python, Java, PHP) to handle user interactions and take care of things that the database does not do.</a:t>
            </a:r>
          </a:p>
          <a:p>
            <a:pPr lvl="1">
              <a:lnSpc>
                <a:spcPct val="125000"/>
              </a:lnSpc>
            </a:pPr>
            <a:r>
              <a:rPr lang="en-US" altLang="zh-CN" dirty="0">
                <a:ea typeface="宋体" charset="-122"/>
              </a:rPr>
              <a:t>Ordinary users do not know SQL, and cannot directly interact with the database. </a:t>
            </a:r>
          </a:p>
          <a:p>
            <a:pPr lvl="1"/>
            <a:endParaRPr lang="en-US" dirty="0"/>
          </a:p>
        </p:txBody>
      </p:sp>
    </p:spTree>
    <p:extLst>
      <p:ext uri="{BB962C8B-B14F-4D97-AF65-F5344CB8AC3E}">
        <p14:creationId xmlns:p14="http://schemas.microsoft.com/office/powerpoint/2010/main" val="2069877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CF26-00D2-6F8E-D7F4-2BD2749C960A}"/>
              </a:ext>
            </a:extLst>
          </p:cNvPr>
          <p:cNvSpPr>
            <a:spLocks noGrp="1"/>
          </p:cNvSpPr>
          <p:nvPr>
            <p:ph type="title"/>
          </p:nvPr>
        </p:nvSpPr>
        <p:spPr/>
        <p:txBody>
          <a:bodyPr/>
          <a:lstStyle/>
          <a:p>
            <a:r>
              <a:rPr lang="en-US" dirty="0"/>
              <a:t>ER Model</a:t>
            </a:r>
          </a:p>
        </p:txBody>
      </p:sp>
      <p:sp>
        <p:nvSpPr>
          <p:cNvPr id="3" name="Content Placeholder 2">
            <a:extLst>
              <a:ext uri="{FF2B5EF4-FFF2-40B4-BE49-F238E27FC236}">
                <a16:creationId xmlns:a16="http://schemas.microsoft.com/office/drawing/2014/main" id="{886EA1DD-76D6-A6FE-4BBE-4E325CB68413}"/>
              </a:ext>
            </a:extLst>
          </p:cNvPr>
          <p:cNvSpPr>
            <a:spLocks noGrp="1"/>
          </p:cNvSpPr>
          <p:nvPr>
            <p:ph sz="quarter" idx="13"/>
          </p:nvPr>
        </p:nvSpPr>
        <p:spPr/>
        <p:txBody>
          <a:bodyPr/>
          <a:lstStyle/>
          <a:p>
            <a:pPr>
              <a:lnSpc>
                <a:spcPct val="125000"/>
              </a:lnSpc>
            </a:pPr>
            <a:r>
              <a:rPr lang="en-US" altLang="zh-CN" dirty="0">
                <a:ea typeface="宋体" charset="-122"/>
              </a:rPr>
              <a:t>A language to specify</a:t>
            </a:r>
          </a:p>
          <a:p>
            <a:pPr lvl="1">
              <a:lnSpc>
                <a:spcPct val="125000"/>
              </a:lnSpc>
            </a:pPr>
            <a:r>
              <a:rPr lang="en-US" altLang="zh-CN" dirty="0">
                <a:ea typeface="宋体" charset="-122"/>
              </a:rPr>
              <a:t>What </a:t>
            </a:r>
            <a:r>
              <a:rPr lang="en-US" altLang="zh-CN" b="1" dirty="0">
                <a:solidFill>
                  <a:srgbClr val="7D0900"/>
                </a:solidFill>
                <a:ea typeface="宋体" charset="-122"/>
              </a:rPr>
              <a:t>information</a:t>
            </a:r>
            <a:r>
              <a:rPr lang="en-US" altLang="zh-CN" dirty="0">
                <a:ea typeface="宋体" charset="-122"/>
              </a:rPr>
              <a:t> a database must hold</a:t>
            </a:r>
          </a:p>
          <a:p>
            <a:pPr lvl="1">
              <a:lnSpc>
                <a:spcPct val="125000"/>
              </a:lnSpc>
            </a:pPr>
            <a:r>
              <a:rPr lang="en-US" altLang="zh-CN" dirty="0">
                <a:ea typeface="宋体" charset="-122"/>
              </a:rPr>
              <a:t>What are the </a:t>
            </a:r>
            <a:r>
              <a:rPr lang="en-US" altLang="zh-CN" b="1" dirty="0">
                <a:solidFill>
                  <a:srgbClr val="7D0900"/>
                </a:solidFill>
                <a:ea typeface="宋体" charset="-122"/>
              </a:rPr>
              <a:t>relationships</a:t>
            </a:r>
            <a:r>
              <a:rPr lang="en-US" altLang="zh-CN" dirty="0">
                <a:ea typeface="宋体" charset="-122"/>
              </a:rPr>
              <a:t> among components of that information</a:t>
            </a:r>
          </a:p>
          <a:p>
            <a:pPr>
              <a:lnSpc>
                <a:spcPct val="125000"/>
              </a:lnSpc>
            </a:pPr>
            <a:r>
              <a:rPr lang="en-US" altLang="zh-CN" dirty="0">
                <a:ea typeface="宋体" charset="-122"/>
              </a:rPr>
              <a:t>Proposed by Peter Chen in 1976</a:t>
            </a:r>
          </a:p>
          <a:p>
            <a:pPr lvl="1">
              <a:lnSpc>
                <a:spcPct val="125000"/>
              </a:lnSpc>
            </a:pPr>
            <a:r>
              <a:rPr lang="en-US" altLang="zh-CN" dirty="0">
                <a:ea typeface="宋体" charset="-122"/>
              </a:rPr>
              <a:t>"</a:t>
            </a:r>
            <a:r>
              <a:rPr lang="en-US" altLang="zh-CN" i="1" dirty="0">
                <a:ea typeface="宋体" charset="-122"/>
              </a:rPr>
              <a:t>The Entity-Relationship Model --- Toward a Unified View of Data</a:t>
            </a:r>
            <a:r>
              <a:rPr lang="en-US" altLang="zh-CN" dirty="0">
                <a:ea typeface="宋体" charset="-122"/>
              </a:rPr>
              <a:t>". in </a:t>
            </a:r>
            <a:r>
              <a:rPr lang="en-US" altLang="zh-CN" b="1" dirty="0">
                <a:ea typeface="宋体" charset="-122"/>
              </a:rPr>
              <a:t>ACM transactions on database systems (TODS)</a:t>
            </a:r>
          </a:p>
          <a:p>
            <a:endParaRPr lang="en-US" dirty="0"/>
          </a:p>
        </p:txBody>
      </p:sp>
    </p:spTree>
    <p:extLst>
      <p:ext uri="{BB962C8B-B14F-4D97-AF65-F5344CB8AC3E}">
        <p14:creationId xmlns:p14="http://schemas.microsoft.com/office/powerpoint/2010/main" val="4073456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2A8E3-AF5A-FB3C-54D7-A82F4D336788}"/>
              </a:ext>
            </a:extLst>
          </p:cNvPr>
          <p:cNvSpPr>
            <a:spLocks noGrp="1"/>
          </p:cNvSpPr>
          <p:nvPr>
            <p:ph type="title"/>
          </p:nvPr>
        </p:nvSpPr>
        <p:spPr/>
        <p:txBody>
          <a:bodyPr/>
          <a:lstStyle/>
          <a:p>
            <a:r>
              <a:rPr lang="en-US" dirty="0"/>
              <a:t>Components of ER model</a:t>
            </a:r>
          </a:p>
        </p:txBody>
      </p:sp>
      <p:sp>
        <p:nvSpPr>
          <p:cNvPr id="3" name="Content Placeholder 2">
            <a:extLst>
              <a:ext uri="{FF2B5EF4-FFF2-40B4-BE49-F238E27FC236}">
                <a16:creationId xmlns:a16="http://schemas.microsoft.com/office/drawing/2014/main" id="{5F3BF9E0-E83B-87EB-C3D9-3B1A6A052BE6}"/>
              </a:ext>
            </a:extLst>
          </p:cNvPr>
          <p:cNvSpPr>
            <a:spLocks noGrp="1"/>
          </p:cNvSpPr>
          <p:nvPr>
            <p:ph sz="quarter" idx="13"/>
          </p:nvPr>
        </p:nvSpPr>
        <p:spPr/>
        <p:txBody>
          <a:bodyPr>
            <a:normAutofit fontScale="92500" lnSpcReduction="20000"/>
          </a:bodyPr>
          <a:lstStyle/>
          <a:p>
            <a:r>
              <a:rPr lang="en-US" dirty="0"/>
              <a:t>ER model consists of </a:t>
            </a:r>
            <a:r>
              <a:rPr lang="en-US" dirty="0">
                <a:solidFill>
                  <a:srgbClr val="FF0000"/>
                </a:solidFill>
              </a:rPr>
              <a:t>entities</a:t>
            </a:r>
            <a:r>
              <a:rPr lang="en-US" dirty="0"/>
              <a:t>, </a:t>
            </a:r>
            <a:r>
              <a:rPr lang="en-US" dirty="0">
                <a:solidFill>
                  <a:srgbClr val="FF0000"/>
                </a:solidFill>
              </a:rPr>
              <a:t>attributes</a:t>
            </a:r>
            <a:r>
              <a:rPr lang="en-US" dirty="0"/>
              <a:t>, and </a:t>
            </a:r>
            <a:r>
              <a:rPr lang="en-US" dirty="0">
                <a:solidFill>
                  <a:srgbClr val="FF0000"/>
                </a:solidFill>
              </a:rPr>
              <a:t>relationships</a:t>
            </a:r>
            <a:r>
              <a:rPr lang="en-US" dirty="0"/>
              <a:t> among entities</a:t>
            </a:r>
          </a:p>
          <a:p>
            <a:r>
              <a:rPr lang="en-US" altLang="zh-CN" dirty="0">
                <a:ea typeface="宋体" charset="-122"/>
              </a:rPr>
              <a:t>Entities</a:t>
            </a:r>
          </a:p>
          <a:p>
            <a:pPr lvl="1"/>
            <a:r>
              <a:rPr lang="en-US" altLang="zh-CN" dirty="0">
                <a:ea typeface="宋体" charset="-122"/>
              </a:rPr>
              <a:t>Real-world objects distinguishable from other objects. Example: a company, a product, a job, a course, etc. </a:t>
            </a:r>
          </a:p>
          <a:p>
            <a:pPr lvl="1"/>
            <a:r>
              <a:rPr lang="en-US" altLang="zh-CN" dirty="0">
                <a:ea typeface="宋体" charset="-122"/>
              </a:rPr>
              <a:t>Described by a set of </a:t>
            </a:r>
            <a:r>
              <a:rPr lang="en-US" altLang="zh-CN" b="1" dirty="0">
                <a:solidFill>
                  <a:srgbClr val="7D0900"/>
                </a:solidFill>
                <a:ea typeface="宋体" charset="-122"/>
              </a:rPr>
              <a:t>attributes</a:t>
            </a:r>
          </a:p>
          <a:p>
            <a:pPr lvl="1"/>
            <a:endParaRPr lang="en-US" altLang="zh-CN" b="1" dirty="0">
              <a:solidFill>
                <a:srgbClr val="7D0900"/>
              </a:solidFill>
              <a:ea typeface="宋体" charset="-122"/>
            </a:endParaRPr>
          </a:p>
          <a:p>
            <a:pPr lvl="1"/>
            <a:endParaRPr lang="en-US" altLang="zh-CN" b="1" dirty="0">
              <a:solidFill>
                <a:srgbClr val="7D0900"/>
              </a:solidFill>
              <a:ea typeface="宋体" charset="-122"/>
            </a:endParaRPr>
          </a:p>
          <a:p>
            <a:pPr lvl="1"/>
            <a:endParaRPr lang="en-US" altLang="zh-CN" b="1" dirty="0">
              <a:solidFill>
                <a:srgbClr val="7D0900"/>
              </a:solidFill>
              <a:ea typeface="宋体" charset="-122"/>
            </a:endParaRPr>
          </a:p>
          <a:p>
            <a:pPr lvl="1"/>
            <a:endParaRPr lang="en-US" altLang="zh-CN" b="1" dirty="0">
              <a:solidFill>
                <a:srgbClr val="7D0900"/>
              </a:solidFill>
              <a:ea typeface="宋体" charset="-122"/>
            </a:endParaRPr>
          </a:p>
          <a:p>
            <a:r>
              <a:rPr lang="en-US" altLang="zh-CN" dirty="0">
                <a:ea typeface="宋体" charset="-122"/>
              </a:rPr>
              <a:t>Attributes</a:t>
            </a:r>
          </a:p>
          <a:p>
            <a:pPr lvl="1"/>
            <a:r>
              <a:rPr lang="en-US" altLang="zh-CN" dirty="0">
                <a:ea typeface="宋体" charset="-122"/>
              </a:rPr>
              <a:t>each has an </a:t>
            </a:r>
            <a:r>
              <a:rPr lang="en-US" altLang="zh-CN" b="1" dirty="0">
                <a:solidFill>
                  <a:srgbClr val="7D0900"/>
                </a:solidFill>
                <a:ea typeface="宋体" charset="-122"/>
              </a:rPr>
              <a:t>atomic</a:t>
            </a:r>
            <a:r>
              <a:rPr lang="en-US" altLang="zh-CN" dirty="0">
                <a:ea typeface="宋体" charset="-122"/>
              </a:rPr>
              <a:t> domain: string, integers, reals, etc.</a:t>
            </a:r>
          </a:p>
          <a:p>
            <a:pPr marL="0" indent="0">
              <a:buNone/>
            </a:pPr>
            <a:endParaRPr lang="en-US" altLang="zh-CN" b="1" dirty="0">
              <a:solidFill>
                <a:srgbClr val="7D0900"/>
              </a:solidFill>
              <a:ea typeface="宋体" charset="-122"/>
            </a:endParaRPr>
          </a:p>
          <a:p>
            <a:endParaRPr lang="en-US" dirty="0"/>
          </a:p>
        </p:txBody>
      </p:sp>
      <p:sp>
        <p:nvSpPr>
          <p:cNvPr id="5" name="TextBox 4">
            <a:extLst>
              <a:ext uri="{FF2B5EF4-FFF2-40B4-BE49-F238E27FC236}">
                <a16:creationId xmlns:a16="http://schemas.microsoft.com/office/drawing/2014/main" id="{B7239F5D-CD51-CF0D-E28E-6CEECBE9524C}"/>
              </a:ext>
            </a:extLst>
          </p:cNvPr>
          <p:cNvSpPr txBox="1"/>
          <p:nvPr/>
        </p:nvSpPr>
        <p:spPr>
          <a:xfrm>
            <a:off x="3646967" y="4593265"/>
            <a:ext cx="1827936" cy="369332"/>
          </a:xfrm>
          <a:prstGeom prst="rect">
            <a:avLst/>
          </a:prstGeom>
          <a:solidFill>
            <a:schemeClr val="accent2"/>
          </a:solidFill>
          <a:ln>
            <a:solidFill>
              <a:schemeClr val="tx1"/>
            </a:solidFill>
          </a:ln>
        </p:spPr>
        <p:txBody>
          <a:bodyPr wrap="none" rtlCol="0">
            <a:spAutoFit/>
          </a:bodyPr>
          <a:lstStyle/>
          <a:p>
            <a:r>
              <a:rPr lang="en-US" dirty="0"/>
              <a:t>       Product        </a:t>
            </a:r>
          </a:p>
        </p:txBody>
      </p:sp>
      <p:sp>
        <p:nvSpPr>
          <p:cNvPr id="6" name="TextBox 5">
            <a:extLst>
              <a:ext uri="{FF2B5EF4-FFF2-40B4-BE49-F238E27FC236}">
                <a16:creationId xmlns:a16="http://schemas.microsoft.com/office/drawing/2014/main" id="{B0306B9F-1AD7-5932-87AB-3A4C47F3F431}"/>
              </a:ext>
            </a:extLst>
          </p:cNvPr>
          <p:cNvSpPr txBox="1"/>
          <p:nvPr/>
        </p:nvSpPr>
        <p:spPr>
          <a:xfrm>
            <a:off x="7903534" y="4593265"/>
            <a:ext cx="2018053" cy="369332"/>
          </a:xfrm>
          <a:prstGeom prst="rect">
            <a:avLst/>
          </a:prstGeom>
          <a:solidFill>
            <a:schemeClr val="accent2"/>
          </a:solidFill>
          <a:ln>
            <a:solidFill>
              <a:schemeClr val="tx1"/>
            </a:solidFill>
          </a:ln>
        </p:spPr>
        <p:txBody>
          <a:bodyPr wrap="none" rtlCol="0">
            <a:spAutoFit/>
          </a:bodyPr>
          <a:lstStyle/>
          <a:p>
            <a:r>
              <a:rPr lang="en-US" dirty="0"/>
              <a:t>       Company        </a:t>
            </a:r>
          </a:p>
        </p:txBody>
      </p:sp>
      <p:sp>
        <p:nvSpPr>
          <p:cNvPr id="8" name="Oval 7">
            <a:extLst>
              <a:ext uri="{FF2B5EF4-FFF2-40B4-BE49-F238E27FC236}">
                <a16:creationId xmlns:a16="http://schemas.microsoft.com/office/drawing/2014/main" id="{15FE6C1E-D958-5C02-7F96-157A80D6A3F1}"/>
              </a:ext>
            </a:extLst>
          </p:cNvPr>
          <p:cNvSpPr/>
          <p:nvPr/>
        </p:nvSpPr>
        <p:spPr>
          <a:xfrm>
            <a:off x="1988288" y="3762442"/>
            <a:ext cx="1382233" cy="607540"/>
          </a:xfrm>
          <a:prstGeom prst="ellipse">
            <a:avLst/>
          </a:prstGeom>
          <a:solidFill>
            <a:srgbClr val="9EF8A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Oval 8">
            <a:extLst>
              <a:ext uri="{FF2B5EF4-FFF2-40B4-BE49-F238E27FC236}">
                <a16:creationId xmlns:a16="http://schemas.microsoft.com/office/drawing/2014/main" id="{4FF8BC89-09A6-6ECE-D417-C43B10F30431}"/>
              </a:ext>
            </a:extLst>
          </p:cNvPr>
          <p:cNvSpPr/>
          <p:nvPr/>
        </p:nvSpPr>
        <p:spPr>
          <a:xfrm>
            <a:off x="5437578" y="3678804"/>
            <a:ext cx="1382233" cy="607540"/>
          </a:xfrm>
          <a:prstGeom prst="ellipse">
            <a:avLst/>
          </a:prstGeom>
          <a:solidFill>
            <a:srgbClr val="9EF8A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0" name="Oval 9">
            <a:extLst>
              <a:ext uri="{FF2B5EF4-FFF2-40B4-BE49-F238E27FC236}">
                <a16:creationId xmlns:a16="http://schemas.microsoft.com/office/drawing/2014/main" id="{408C6AFC-2EB3-3524-9C63-8176B768FB20}"/>
              </a:ext>
            </a:extLst>
          </p:cNvPr>
          <p:cNvSpPr/>
          <p:nvPr/>
        </p:nvSpPr>
        <p:spPr>
          <a:xfrm>
            <a:off x="3771107" y="3699151"/>
            <a:ext cx="1382233" cy="607540"/>
          </a:xfrm>
          <a:prstGeom prst="ellipse">
            <a:avLst/>
          </a:prstGeom>
          <a:solidFill>
            <a:srgbClr val="9EF8A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1" name="Oval 10">
            <a:extLst>
              <a:ext uri="{FF2B5EF4-FFF2-40B4-BE49-F238E27FC236}">
                <a16:creationId xmlns:a16="http://schemas.microsoft.com/office/drawing/2014/main" id="{686EC362-9028-8128-9A73-AE0B56AC02F5}"/>
              </a:ext>
            </a:extLst>
          </p:cNvPr>
          <p:cNvSpPr/>
          <p:nvPr/>
        </p:nvSpPr>
        <p:spPr>
          <a:xfrm>
            <a:off x="7530327" y="3655137"/>
            <a:ext cx="1382233" cy="607540"/>
          </a:xfrm>
          <a:prstGeom prst="ellipse">
            <a:avLst/>
          </a:prstGeom>
          <a:solidFill>
            <a:srgbClr val="9EF8A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Oval 11">
            <a:extLst>
              <a:ext uri="{FF2B5EF4-FFF2-40B4-BE49-F238E27FC236}">
                <a16:creationId xmlns:a16="http://schemas.microsoft.com/office/drawing/2014/main" id="{6DBD41E9-69A0-90DA-BBC1-6E93CE941A3E}"/>
              </a:ext>
            </a:extLst>
          </p:cNvPr>
          <p:cNvSpPr/>
          <p:nvPr/>
        </p:nvSpPr>
        <p:spPr>
          <a:xfrm>
            <a:off x="9329866" y="3655137"/>
            <a:ext cx="1382233" cy="607540"/>
          </a:xfrm>
          <a:prstGeom prst="ellipse">
            <a:avLst/>
          </a:prstGeom>
          <a:solidFill>
            <a:srgbClr val="9EF8A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3" name="TextBox 12">
            <a:extLst>
              <a:ext uri="{FF2B5EF4-FFF2-40B4-BE49-F238E27FC236}">
                <a16:creationId xmlns:a16="http://schemas.microsoft.com/office/drawing/2014/main" id="{DB318488-230C-C849-41C5-93B8317F0B2E}"/>
              </a:ext>
            </a:extLst>
          </p:cNvPr>
          <p:cNvSpPr txBox="1"/>
          <p:nvPr/>
        </p:nvSpPr>
        <p:spPr>
          <a:xfrm>
            <a:off x="2357841" y="3880147"/>
            <a:ext cx="643125" cy="369332"/>
          </a:xfrm>
          <a:prstGeom prst="rect">
            <a:avLst/>
          </a:prstGeom>
          <a:noFill/>
        </p:spPr>
        <p:txBody>
          <a:bodyPr wrap="none" rtlCol="0">
            <a:spAutoFit/>
          </a:bodyPr>
          <a:lstStyle/>
          <a:p>
            <a:r>
              <a:rPr lang="en-US" dirty="0"/>
              <a:t>price</a:t>
            </a:r>
          </a:p>
        </p:txBody>
      </p:sp>
      <p:sp>
        <p:nvSpPr>
          <p:cNvPr id="17" name="TextBox 16">
            <a:extLst>
              <a:ext uri="{FF2B5EF4-FFF2-40B4-BE49-F238E27FC236}">
                <a16:creationId xmlns:a16="http://schemas.microsoft.com/office/drawing/2014/main" id="{0649419E-FA2A-ED1C-585A-FBB9E02874EF}"/>
              </a:ext>
            </a:extLst>
          </p:cNvPr>
          <p:cNvSpPr txBox="1"/>
          <p:nvPr/>
        </p:nvSpPr>
        <p:spPr>
          <a:xfrm>
            <a:off x="9512631" y="3762442"/>
            <a:ext cx="1155894" cy="369332"/>
          </a:xfrm>
          <a:prstGeom prst="rect">
            <a:avLst/>
          </a:prstGeom>
          <a:noFill/>
        </p:spPr>
        <p:txBody>
          <a:bodyPr wrap="none" rtlCol="0">
            <a:spAutoFit/>
          </a:bodyPr>
          <a:lstStyle/>
          <a:p>
            <a:r>
              <a:rPr lang="en-US" dirty="0"/>
              <a:t>stock price</a:t>
            </a:r>
          </a:p>
        </p:txBody>
      </p:sp>
      <p:sp>
        <p:nvSpPr>
          <p:cNvPr id="18" name="TextBox 17">
            <a:extLst>
              <a:ext uri="{FF2B5EF4-FFF2-40B4-BE49-F238E27FC236}">
                <a16:creationId xmlns:a16="http://schemas.microsoft.com/office/drawing/2014/main" id="{E8B73615-4209-136C-A411-B69E62E917A7}"/>
              </a:ext>
            </a:extLst>
          </p:cNvPr>
          <p:cNvSpPr txBox="1"/>
          <p:nvPr/>
        </p:nvSpPr>
        <p:spPr>
          <a:xfrm>
            <a:off x="7880164" y="3774241"/>
            <a:ext cx="681597" cy="369332"/>
          </a:xfrm>
          <a:prstGeom prst="rect">
            <a:avLst/>
          </a:prstGeom>
          <a:noFill/>
        </p:spPr>
        <p:txBody>
          <a:bodyPr wrap="none" rtlCol="0">
            <a:spAutoFit/>
          </a:bodyPr>
          <a:lstStyle/>
          <a:p>
            <a:r>
              <a:rPr lang="en-US" dirty="0"/>
              <a:t>name</a:t>
            </a:r>
          </a:p>
        </p:txBody>
      </p:sp>
      <p:sp>
        <p:nvSpPr>
          <p:cNvPr id="19" name="TextBox 18">
            <a:extLst>
              <a:ext uri="{FF2B5EF4-FFF2-40B4-BE49-F238E27FC236}">
                <a16:creationId xmlns:a16="http://schemas.microsoft.com/office/drawing/2014/main" id="{C39BC0BF-2ED3-E33D-D4A0-5428EC8699B7}"/>
              </a:ext>
            </a:extLst>
          </p:cNvPr>
          <p:cNvSpPr txBox="1"/>
          <p:nvPr/>
        </p:nvSpPr>
        <p:spPr>
          <a:xfrm>
            <a:off x="5640843" y="3815615"/>
            <a:ext cx="1011815" cy="369332"/>
          </a:xfrm>
          <a:prstGeom prst="rect">
            <a:avLst/>
          </a:prstGeom>
          <a:noFill/>
        </p:spPr>
        <p:txBody>
          <a:bodyPr wrap="none" rtlCol="0">
            <a:spAutoFit/>
          </a:bodyPr>
          <a:lstStyle/>
          <a:p>
            <a:r>
              <a:rPr lang="en-US" dirty="0"/>
              <a:t>category</a:t>
            </a:r>
          </a:p>
        </p:txBody>
      </p:sp>
      <p:sp>
        <p:nvSpPr>
          <p:cNvPr id="20" name="TextBox 19">
            <a:extLst>
              <a:ext uri="{FF2B5EF4-FFF2-40B4-BE49-F238E27FC236}">
                <a16:creationId xmlns:a16="http://schemas.microsoft.com/office/drawing/2014/main" id="{BEEE1B8C-B405-4F9A-3693-844AD5821E3B}"/>
              </a:ext>
            </a:extLst>
          </p:cNvPr>
          <p:cNvSpPr txBox="1"/>
          <p:nvPr/>
        </p:nvSpPr>
        <p:spPr>
          <a:xfrm>
            <a:off x="4104236" y="3818255"/>
            <a:ext cx="681597" cy="369332"/>
          </a:xfrm>
          <a:prstGeom prst="rect">
            <a:avLst/>
          </a:prstGeom>
          <a:noFill/>
        </p:spPr>
        <p:txBody>
          <a:bodyPr wrap="none" rtlCol="0">
            <a:spAutoFit/>
          </a:bodyPr>
          <a:lstStyle/>
          <a:p>
            <a:r>
              <a:rPr lang="en-US" dirty="0"/>
              <a:t>name</a:t>
            </a:r>
          </a:p>
        </p:txBody>
      </p:sp>
      <p:cxnSp>
        <p:nvCxnSpPr>
          <p:cNvPr id="22" name="Straight Connector 21">
            <a:extLst>
              <a:ext uri="{FF2B5EF4-FFF2-40B4-BE49-F238E27FC236}">
                <a16:creationId xmlns:a16="http://schemas.microsoft.com/office/drawing/2014/main" id="{E191855D-CEAF-9028-6152-8358EA0EE78C}"/>
              </a:ext>
            </a:extLst>
          </p:cNvPr>
          <p:cNvCxnSpPr>
            <a:stCxn id="8" idx="4"/>
          </p:cNvCxnSpPr>
          <p:nvPr/>
        </p:nvCxnSpPr>
        <p:spPr>
          <a:xfrm>
            <a:off x="2679405" y="4369982"/>
            <a:ext cx="1424831" cy="223283"/>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6CC571F0-613B-0DC8-13EA-6C7304D0CBD2}"/>
              </a:ext>
            </a:extLst>
          </p:cNvPr>
          <p:cNvCxnSpPr/>
          <p:nvPr/>
        </p:nvCxnSpPr>
        <p:spPr>
          <a:xfrm>
            <a:off x="4504801" y="4306691"/>
            <a:ext cx="0" cy="286574"/>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0EC6F7B-5431-3CBB-35F3-E9AE775274D9}"/>
              </a:ext>
            </a:extLst>
          </p:cNvPr>
          <p:cNvCxnSpPr/>
          <p:nvPr/>
        </p:nvCxnSpPr>
        <p:spPr>
          <a:xfrm flipH="1">
            <a:off x="4968598" y="4306185"/>
            <a:ext cx="1178152" cy="287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8489DCE-CDFF-BA5B-8A0E-F8E9C0CB7670}"/>
              </a:ext>
            </a:extLst>
          </p:cNvPr>
          <p:cNvCxnSpPr>
            <a:stCxn id="11" idx="4"/>
          </p:cNvCxnSpPr>
          <p:nvPr/>
        </p:nvCxnSpPr>
        <p:spPr>
          <a:xfrm>
            <a:off x="8221444" y="4262677"/>
            <a:ext cx="340317" cy="330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934DBF6-F38D-A18E-8E73-0A75F85ED67E}"/>
              </a:ext>
            </a:extLst>
          </p:cNvPr>
          <p:cNvCxnSpPr>
            <a:stCxn id="12" idx="4"/>
          </p:cNvCxnSpPr>
          <p:nvPr/>
        </p:nvCxnSpPr>
        <p:spPr>
          <a:xfrm flipH="1">
            <a:off x="9420408" y="4262677"/>
            <a:ext cx="600575" cy="330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131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D1F0B-F696-41A1-40AF-5F79802BB3C9}"/>
              </a:ext>
            </a:extLst>
          </p:cNvPr>
          <p:cNvSpPr>
            <a:spLocks noGrp="1"/>
          </p:cNvSpPr>
          <p:nvPr>
            <p:ph type="title"/>
          </p:nvPr>
        </p:nvSpPr>
        <p:spPr/>
        <p:txBody>
          <a:bodyPr/>
          <a:lstStyle/>
          <a:p>
            <a:r>
              <a:rPr lang="en-US" dirty="0"/>
              <a:t>(Binary) Relationship</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A0BF60B-0570-CB0A-0205-3F2E22148E7B}"/>
                  </a:ext>
                </a:extLst>
              </p:cNvPr>
              <p:cNvSpPr>
                <a:spLocks noGrp="1"/>
              </p:cNvSpPr>
              <p:nvPr>
                <p:ph sz="quarter" idx="13"/>
              </p:nvPr>
            </p:nvSpPr>
            <p:spPr/>
            <p:txBody>
              <a:bodyPr/>
              <a:lstStyle/>
              <a:p>
                <a:r>
                  <a:rPr lang="en-US" dirty="0"/>
                  <a:t>Math definition:</a:t>
                </a:r>
              </a:p>
              <a:p>
                <a:pPr lvl="1"/>
                <a:r>
                  <a:rPr lang="en-US" dirty="0"/>
                  <a:t>The Cartesian product of two sets is the set of all ordered pair where the first element is from the first set and the second element is from the second set. </a:t>
                </a:r>
              </a:p>
              <a:p>
                <a:pPr lvl="1"/>
                <a:r>
                  <a:rPr lang="en-US" dirty="0"/>
                  <a:t>Let A = {1, 2, 3}, B = {a, b}. The Cartesian product of A and B is</a:t>
                </a:r>
              </a:p>
              <a:p>
                <a:pPr marL="457200" lvl="1" indent="0">
                  <a:buNone/>
                </a:pPr>
                <a:endParaRPr lang="en-US" dirty="0"/>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1, </m:t>
                          </m:r>
                          <m:r>
                            <a:rPr lang="en-US" b="0" i="1" smtClean="0">
                              <a:latin typeface="Cambria Math" panose="02040503050406030204" pitchFamily="18" charset="0"/>
                              <a:ea typeface="Cambria Math" panose="02040503050406030204" pitchFamily="18" charset="0"/>
                            </a:rPr>
                            <m:t>𝑎</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1, </m:t>
                          </m:r>
                          <m:r>
                            <a:rPr lang="en-US" b="0" i="1" smtClean="0">
                              <a:latin typeface="Cambria Math" panose="02040503050406030204" pitchFamily="18" charset="0"/>
                              <a:ea typeface="Cambria Math" panose="02040503050406030204" pitchFamily="18" charset="0"/>
                            </a:rPr>
                            <m:t>𝑏</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2, </m:t>
                          </m:r>
                          <m:r>
                            <a:rPr lang="en-US" b="0" i="1" smtClean="0">
                              <a:latin typeface="Cambria Math" panose="02040503050406030204" pitchFamily="18" charset="0"/>
                              <a:ea typeface="Cambria Math" panose="02040503050406030204" pitchFamily="18" charset="0"/>
                            </a:rPr>
                            <m:t>𝑎</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2, </m:t>
                          </m:r>
                          <m:r>
                            <a:rPr lang="en-US" b="0" i="1" smtClean="0">
                              <a:latin typeface="Cambria Math" panose="02040503050406030204" pitchFamily="18" charset="0"/>
                              <a:ea typeface="Cambria Math" panose="02040503050406030204" pitchFamily="18" charset="0"/>
                            </a:rPr>
                            <m:t>𝑏</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3, </m:t>
                          </m:r>
                          <m:r>
                            <a:rPr lang="en-US" b="0" i="1" smtClean="0">
                              <a:latin typeface="Cambria Math" panose="02040503050406030204" pitchFamily="18" charset="0"/>
                              <a:ea typeface="Cambria Math" panose="02040503050406030204" pitchFamily="18" charset="0"/>
                            </a:rPr>
                            <m:t>𝑎</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3, </m:t>
                          </m:r>
                          <m:r>
                            <a:rPr lang="en-US" b="0" i="1" smtClean="0">
                              <a:latin typeface="Cambria Math" panose="02040503050406030204" pitchFamily="18" charset="0"/>
                              <a:ea typeface="Cambria Math" panose="02040503050406030204" pitchFamily="18" charset="0"/>
                            </a:rPr>
                            <m:t>𝑏</m:t>
                          </m:r>
                        </m:e>
                      </m:d>
                      <m:r>
                        <a:rPr lang="en-US" b="0" i="1" smtClean="0">
                          <a:latin typeface="Cambria Math" panose="02040503050406030204" pitchFamily="18" charset="0"/>
                          <a:ea typeface="Cambria Math" panose="02040503050406030204" pitchFamily="18" charset="0"/>
                        </a:rPr>
                        <m:t>}</m:t>
                      </m:r>
                    </m:oMath>
                  </m:oMathPara>
                </a14:m>
                <a:endParaRPr lang="en-US" dirty="0"/>
              </a:p>
              <a:p>
                <a:pPr lvl="1"/>
                <a:r>
                  <a:rPr lang="en-US" dirty="0"/>
                  <a:t>Let A, B be sets, a relation R (between A and B) is a subset of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oMath>
                </a14:m>
                <a:endParaRPr lang="en-US" dirty="0"/>
              </a:p>
            </p:txBody>
          </p:sp>
        </mc:Choice>
        <mc:Fallback>
          <p:sp>
            <p:nvSpPr>
              <p:cNvPr id="3" name="Content Placeholder 2">
                <a:extLst>
                  <a:ext uri="{FF2B5EF4-FFF2-40B4-BE49-F238E27FC236}">
                    <a16:creationId xmlns:a16="http://schemas.microsoft.com/office/drawing/2014/main" id="{0A0BF60B-0570-CB0A-0205-3F2E22148E7B}"/>
                  </a:ext>
                </a:extLst>
              </p:cNvPr>
              <p:cNvSpPr>
                <a:spLocks noGrp="1" noRot="1" noChangeAspect="1" noMove="1" noResize="1" noEditPoints="1" noAdjustHandles="1" noChangeArrowheads="1" noChangeShapeType="1" noTextEdit="1"/>
              </p:cNvSpPr>
              <p:nvPr>
                <p:ph sz="quarter" idx="13"/>
              </p:nvPr>
            </p:nvSpPr>
            <p:spPr>
              <a:blipFill>
                <a:blip r:embed="rId2"/>
                <a:stretch>
                  <a:fillRect l="-857" t="-299" r="-367"/>
                </a:stretch>
              </a:blipFill>
            </p:spPr>
            <p:txBody>
              <a:bodyPr/>
              <a:lstStyle/>
              <a:p>
                <a:r>
                  <a:rPr lang="en-US">
                    <a:noFill/>
                  </a:rPr>
                  <a:t> </a:t>
                </a:r>
              </a:p>
            </p:txBody>
          </p:sp>
        </mc:Fallback>
      </mc:AlternateContent>
    </p:spTree>
    <p:extLst>
      <p:ext uri="{BB962C8B-B14F-4D97-AF65-F5344CB8AC3E}">
        <p14:creationId xmlns:p14="http://schemas.microsoft.com/office/powerpoint/2010/main" val="2790961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162A5-5B1F-8FE8-C5CB-D8C92EDF98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397ACA-9127-B111-3166-65712C3117C2}"/>
              </a:ext>
            </a:extLst>
          </p:cNvPr>
          <p:cNvSpPr>
            <a:spLocks noGrp="1"/>
          </p:cNvSpPr>
          <p:nvPr>
            <p:ph type="title"/>
          </p:nvPr>
        </p:nvSpPr>
        <p:spPr/>
        <p:txBody>
          <a:bodyPr/>
          <a:lstStyle/>
          <a:p>
            <a:r>
              <a:rPr lang="en-US" dirty="0"/>
              <a:t>(Binary) Relationship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40E2E4-78EF-CAFD-9DBC-C8E0060E8B5C}"/>
                  </a:ext>
                </a:extLst>
              </p:cNvPr>
              <p:cNvSpPr>
                <a:spLocks noGrp="1"/>
              </p:cNvSpPr>
              <p:nvPr>
                <p:ph sz="quarter" idx="13"/>
              </p:nvPr>
            </p:nvSpPr>
            <p:spPr>
              <a:xfrm>
                <a:off x="894275" y="1183290"/>
                <a:ext cx="10363826" cy="4224792"/>
              </a:xfrm>
            </p:spPr>
            <p:txBody>
              <a:bodyPr>
                <a:normAutofit/>
              </a:bodyPr>
              <a:lstStyle/>
              <a:p>
                <a:r>
                  <a:rPr lang="en-US" dirty="0"/>
                  <a:t>Math definition:</a:t>
                </a:r>
              </a:p>
              <a:p>
                <a:pPr lvl="1"/>
                <a:r>
                  <a:rPr lang="en-US" dirty="0"/>
                  <a:t>Let A, B be sets, a relation R (between A and B) is a subset of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oMath>
                </a14:m>
                <a:endParaRPr lang="en-US" dirty="0"/>
              </a:p>
              <a:p>
                <a:pPr lvl="1"/>
                <a:r>
                  <a:rPr lang="en-US" dirty="0"/>
                  <a:t>Example: Company={MCD, SpaceX}, Product = {Burger, Fries, </a:t>
                </a:r>
                <a:r>
                  <a:rPr lang="en-US" dirty="0" err="1"/>
                  <a:t>StarLink</a:t>
                </a:r>
                <a:r>
                  <a:rPr lang="en-US" dirty="0"/>
                  <a:t>}</a:t>
                </a:r>
              </a:p>
              <a:p>
                <a:pPr lvl="2"/>
                <a14:m>
                  <m:oMath xmlns:m="http://schemas.openxmlformats.org/officeDocument/2006/math">
                    <m:r>
                      <a:rPr lang="en-US" b="0" i="1" smtClean="0">
                        <a:latin typeface="Cambria Math" panose="02040503050406030204" pitchFamily="18" charset="0"/>
                      </a:rPr>
                      <m:t>𝐶𝑜𝑚𝑝𝑎𝑛𝑦</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𝑃𝑟𝑜𝑑𝑢𝑐𝑡</m:t>
                    </m:r>
                    <m:r>
                      <a:rPr lang="en-US" b="0" i="1" smtClean="0">
                        <a:latin typeface="Cambria Math" panose="02040503050406030204" pitchFamily="18" charset="0"/>
                        <a:ea typeface="Cambria Math" panose="02040503050406030204" pitchFamily="18" charset="0"/>
                      </a:rPr>
                      <m:t>={</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𝑀𝐶𝐷</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𝐵𝑢𝑟𝑔𝑒𝑟</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𝑀𝐶𝐷</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𝐹𝑟𝑖𝑒𝑠</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𝑀𝐶𝐷</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𝑆𝑡𝑎𝑟𝐿𝑖𝑛𝑘</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𝑆𝑝𝑎𝑐𝑒𝑋</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𝐵𝑢𝑟𝑔𝑒𝑟</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𝑆𝑝𝑎𝑐𝑒𝑋</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𝐹𝑟𝑖𝑒𝑠</m:t>
                        </m:r>
                      </m:e>
                    </m:d>
                    <m:r>
                      <a:rPr lang="en-US" b="0" i="1" smtClean="0">
                        <a:latin typeface="Cambria Math" panose="02040503050406030204" pitchFamily="18" charset="0"/>
                        <a:ea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𝑆𝑝𝑎𝑐𝑒𝑋</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𝑆𝑡𝑎𝑟𝐿𝑖𝑛𝑘</m:t>
                        </m:r>
                      </m:e>
                    </m:d>
                    <m:r>
                      <a:rPr lang="en-US" b="0" i="1" smtClean="0">
                        <a:latin typeface="Cambria Math" panose="02040503050406030204" pitchFamily="18" charset="0"/>
                        <a:ea typeface="Cambria Math" panose="02040503050406030204" pitchFamily="18" charset="0"/>
                      </a:rPr>
                      <m:t>}</m:t>
                    </m:r>
                  </m:oMath>
                </a14:m>
                <a:endParaRPr lang="en-US" dirty="0"/>
              </a:p>
              <a:p>
                <a:pPr lvl="2"/>
                <a:r>
                  <a:rPr lang="en-US" dirty="0"/>
                  <a:t>A produces relationship, </a:t>
                </a:r>
                <a14:m>
                  <m:oMath xmlns:m="http://schemas.openxmlformats.org/officeDocument/2006/math">
                    <m:r>
                      <a:rPr lang="en-US" b="0" i="1" smtClean="0">
                        <a:latin typeface="Cambria Math" panose="02040503050406030204" pitchFamily="18" charset="0"/>
                      </a:rPr>
                      <m:t>𝑝𝑟𝑜𝑑𝑢𝑐𝑒𝑠</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r>
                              <a:rPr lang="en-US" b="0" i="1" smtClean="0">
                                <a:latin typeface="Cambria Math" panose="02040503050406030204" pitchFamily="18" charset="0"/>
                              </a:rPr>
                              <m:t>𝑀𝐶𝐷</m:t>
                            </m:r>
                            <m:r>
                              <a:rPr lang="en-US" b="0" i="1" smtClean="0">
                                <a:latin typeface="Cambria Math" panose="02040503050406030204" pitchFamily="18" charset="0"/>
                              </a:rPr>
                              <m:t>, </m:t>
                            </m:r>
                            <m:r>
                              <a:rPr lang="en-US" b="0" i="1" smtClean="0">
                                <a:latin typeface="Cambria Math" panose="02040503050406030204" pitchFamily="18" charset="0"/>
                              </a:rPr>
                              <m:t>𝐵𝑢𝑟𝑔𝑒𝑟</m:t>
                            </m:r>
                          </m:e>
                        </m:d>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𝑀𝐶𝐷</m:t>
                            </m:r>
                            <m:r>
                              <a:rPr lang="en-US" b="0" i="1" smtClean="0">
                                <a:latin typeface="Cambria Math" panose="02040503050406030204" pitchFamily="18" charset="0"/>
                              </a:rPr>
                              <m:t>, </m:t>
                            </m:r>
                            <m:r>
                              <a:rPr lang="en-US" b="0" i="1" smtClean="0">
                                <a:latin typeface="Cambria Math" panose="02040503050406030204" pitchFamily="18" charset="0"/>
                              </a:rPr>
                              <m:t>𝐹𝑟𝑖𝑒𝑠</m:t>
                            </m:r>
                          </m:e>
                        </m:d>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𝑆𝑝𝑎𝑐𝑒𝑋</m:t>
                            </m:r>
                            <m:r>
                              <a:rPr lang="en-US" b="0" i="1" smtClean="0">
                                <a:latin typeface="Cambria Math" panose="02040503050406030204" pitchFamily="18" charset="0"/>
                              </a:rPr>
                              <m:t>, </m:t>
                            </m:r>
                            <m:r>
                              <a:rPr lang="en-US" b="0" i="1" smtClean="0">
                                <a:latin typeface="Cambria Math" panose="02040503050406030204" pitchFamily="18" charset="0"/>
                              </a:rPr>
                              <m:t>𝑆𝑡𝑎𝑟𝐿𝑖𝑛𝑘</m:t>
                            </m:r>
                          </m:e>
                        </m:d>
                      </m:e>
                    </m:d>
                  </m:oMath>
                </a14:m>
                <a:r>
                  <a:rPr lang="en-US" dirty="0"/>
                  <a:t> is a subset of </a:t>
                </a:r>
                <a14:m>
                  <m:oMath xmlns:m="http://schemas.openxmlformats.org/officeDocument/2006/math">
                    <m:r>
                      <a:rPr lang="en-US" i="1">
                        <a:latin typeface="Cambria Math" panose="02040503050406030204" pitchFamily="18" charset="0"/>
                      </a:rPr>
                      <m:t>𝐶𝑜𝑚𝑝𝑎𝑛𝑦</m:t>
                    </m:r>
                    <m:r>
                      <a:rPr lang="en-US" i="1">
                        <a:latin typeface="Cambria Math" panose="02040503050406030204" pitchFamily="18" charset="0"/>
                      </a:rPr>
                      <m:t> ×</m:t>
                    </m:r>
                    <m:r>
                      <a:rPr lang="en-US" i="1">
                        <a:latin typeface="Cambria Math" panose="02040503050406030204" pitchFamily="18" charset="0"/>
                        <a:ea typeface="Cambria Math" panose="02040503050406030204" pitchFamily="18" charset="0"/>
                      </a:rPr>
                      <m:t>𝑃𝑟𝑜𝑑𝑢𝑐𝑡</m:t>
                    </m:r>
                  </m:oMath>
                </a14:m>
                <a:r>
                  <a:rPr lang="en-US" dirty="0"/>
                  <a:t>.</a:t>
                </a:r>
              </a:p>
            </p:txBody>
          </p:sp>
        </mc:Choice>
        <mc:Fallback xmlns="">
          <p:sp>
            <p:nvSpPr>
              <p:cNvPr id="3" name="Content Placeholder 2">
                <a:extLst>
                  <a:ext uri="{FF2B5EF4-FFF2-40B4-BE49-F238E27FC236}">
                    <a16:creationId xmlns:a16="http://schemas.microsoft.com/office/drawing/2014/main" id="{7940E2E4-78EF-CAFD-9DBC-C8E0060E8B5C}"/>
                  </a:ext>
                </a:extLst>
              </p:cNvPr>
              <p:cNvSpPr>
                <a:spLocks noGrp="1" noRot="1" noChangeAspect="1" noMove="1" noResize="1" noEditPoints="1" noAdjustHandles="1" noChangeArrowheads="1" noChangeShapeType="1" noTextEdit="1"/>
              </p:cNvSpPr>
              <p:nvPr>
                <p:ph sz="quarter" idx="13"/>
              </p:nvPr>
            </p:nvSpPr>
            <p:spPr>
              <a:xfrm>
                <a:off x="894275" y="1183290"/>
                <a:ext cx="10363826" cy="4224792"/>
              </a:xfrm>
              <a:blipFill>
                <a:blip r:embed="rId2"/>
                <a:stretch>
                  <a:fillRect l="-824" t="-144" r="-588"/>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7E426A69-8CAC-C40F-EA54-7776840E897B}"/>
              </a:ext>
            </a:extLst>
          </p:cNvPr>
          <p:cNvSpPr txBox="1"/>
          <p:nvPr/>
        </p:nvSpPr>
        <p:spPr>
          <a:xfrm>
            <a:off x="669225" y="5106926"/>
            <a:ext cx="2018053" cy="369332"/>
          </a:xfrm>
          <a:prstGeom prst="rect">
            <a:avLst/>
          </a:prstGeom>
          <a:solidFill>
            <a:schemeClr val="accent2"/>
          </a:solidFill>
          <a:ln>
            <a:solidFill>
              <a:schemeClr val="tx1"/>
            </a:solidFill>
          </a:ln>
        </p:spPr>
        <p:txBody>
          <a:bodyPr wrap="none" rtlCol="0">
            <a:spAutoFit/>
          </a:bodyPr>
          <a:lstStyle/>
          <a:p>
            <a:r>
              <a:rPr lang="en-US" dirty="0"/>
              <a:t>       Company        </a:t>
            </a:r>
          </a:p>
        </p:txBody>
      </p:sp>
      <p:sp>
        <p:nvSpPr>
          <p:cNvPr id="5" name="TextBox 4">
            <a:extLst>
              <a:ext uri="{FF2B5EF4-FFF2-40B4-BE49-F238E27FC236}">
                <a16:creationId xmlns:a16="http://schemas.microsoft.com/office/drawing/2014/main" id="{1C86C596-BA62-667F-C8C2-DD8617273ABD}"/>
              </a:ext>
            </a:extLst>
          </p:cNvPr>
          <p:cNvSpPr txBox="1"/>
          <p:nvPr/>
        </p:nvSpPr>
        <p:spPr>
          <a:xfrm>
            <a:off x="4937170" y="5106926"/>
            <a:ext cx="1827936" cy="369332"/>
          </a:xfrm>
          <a:prstGeom prst="rect">
            <a:avLst/>
          </a:prstGeom>
          <a:solidFill>
            <a:schemeClr val="accent2"/>
          </a:solidFill>
          <a:ln>
            <a:solidFill>
              <a:schemeClr val="tx1"/>
            </a:solidFill>
          </a:ln>
        </p:spPr>
        <p:txBody>
          <a:bodyPr wrap="none" rtlCol="0">
            <a:spAutoFit/>
          </a:bodyPr>
          <a:lstStyle/>
          <a:p>
            <a:r>
              <a:rPr lang="en-US" dirty="0"/>
              <a:t>       Product        </a:t>
            </a:r>
          </a:p>
        </p:txBody>
      </p:sp>
      <p:sp>
        <p:nvSpPr>
          <p:cNvPr id="6" name="Diamond 5">
            <a:extLst>
              <a:ext uri="{FF2B5EF4-FFF2-40B4-BE49-F238E27FC236}">
                <a16:creationId xmlns:a16="http://schemas.microsoft.com/office/drawing/2014/main" id="{FFD00D78-7448-D5D6-D78A-CC543FD1293E}"/>
              </a:ext>
            </a:extLst>
          </p:cNvPr>
          <p:cNvSpPr/>
          <p:nvPr/>
        </p:nvSpPr>
        <p:spPr>
          <a:xfrm>
            <a:off x="2998382" y="4526047"/>
            <a:ext cx="1669311" cy="1531089"/>
          </a:xfrm>
          <a:prstGeom prst="diamon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TextBox 6">
            <a:extLst>
              <a:ext uri="{FF2B5EF4-FFF2-40B4-BE49-F238E27FC236}">
                <a16:creationId xmlns:a16="http://schemas.microsoft.com/office/drawing/2014/main" id="{1A03BE64-7A92-56F7-8D55-DCB442693B8B}"/>
              </a:ext>
            </a:extLst>
          </p:cNvPr>
          <p:cNvSpPr txBox="1"/>
          <p:nvPr/>
        </p:nvSpPr>
        <p:spPr>
          <a:xfrm>
            <a:off x="3329437" y="5106926"/>
            <a:ext cx="1007199" cy="369332"/>
          </a:xfrm>
          <a:prstGeom prst="rect">
            <a:avLst/>
          </a:prstGeom>
          <a:noFill/>
        </p:spPr>
        <p:txBody>
          <a:bodyPr wrap="none" rtlCol="0">
            <a:spAutoFit/>
          </a:bodyPr>
          <a:lstStyle/>
          <a:p>
            <a:r>
              <a:rPr lang="en-US" dirty="0"/>
              <a:t>produces</a:t>
            </a:r>
          </a:p>
        </p:txBody>
      </p:sp>
      <p:cxnSp>
        <p:nvCxnSpPr>
          <p:cNvPr id="9" name="Straight Connector 8">
            <a:extLst>
              <a:ext uri="{FF2B5EF4-FFF2-40B4-BE49-F238E27FC236}">
                <a16:creationId xmlns:a16="http://schemas.microsoft.com/office/drawing/2014/main" id="{FB5FDA43-D14C-3825-664A-07230EDF2534}"/>
              </a:ext>
            </a:extLst>
          </p:cNvPr>
          <p:cNvCxnSpPr>
            <a:stCxn id="4" idx="3"/>
            <a:endCxn id="6" idx="1"/>
          </p:cNvCxnSpPr>
          <p:nvPr/>
        </p:nvCxnSpPr>
        <p:spPr>
          <a:xfrm>
            <a:off x="2687278" y="5291592"/>
            <a:ext cx="311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4E2C9F0-B304-EE08-6CA9-F154A2883496}"/>
              </a:ext>
            </a:extLst>
          </p:cNvPr>
          <p:cNvCxnSpPr>
            <a:stCxn id="6" idx="3"/>
            <a:endCxn id="5" idx="1"/>
          </p:cNvCxnSpPr>
          <p:nvPr/>
        </p:nvCxnSpPr>
        <p:spPr>
          <a:xfrm>
            <a:off x="4667693" y="5291592"/>
            <a:ext cx="269477"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DDD4518-CD94-DED4-0153-44A7B53A3A95}"/>
              </a:ext>
            </a:extLst>
          </p:cNvPr>
          <p:cNvSpPr/>
          <p:nvPr/>
        </p:nvSpPr>
        <p:spPr>
          <a:xfrm>
            <a:off x="7623544" y="3742660"/>
            <a:ext cx="1570074" cy="270067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3" name="Oval 12">
            <a:extLst>
              <a:ext uri="{FF2B5EF4-FFF2-40B4-BE49-F238E27FC236}">
                <a16:creationId xmlns:a16="http://schemas.microsoft.com/office/drawing/2014/main" id="{04E935A3-BBE1-BF7E-B51F-39BF9F0FBF07}"/>
              </a:ext>
            </a:extLst>
          </p:cNvPr>
          <p:cNvSpPr/>
          <p:nvPr/>
        </p:nvSpPr>
        <p:spPr>
          <a:xfrm>
            <a:off x="10076866" y="3756591"/>
            <a:ext cx="1570074" cy="270067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FABD3AC0-D064-9CEC-1C28-0CDFB605EF01}"/>
              </a:ext>
            </a:extLst>
          </p:cNvPr>
          <p:cNvSpPr txBox="1"/>
          <p:nvPr/>
        </p:nvSpPr>
        <p:spPr>
          <a:xfrm>
            <a:off x="9635242" y="6196155"/>
            <a:ext cx="866135" cy="369332"/>
          </a:xfrm>
          <a:prstGeom prst="rect">
            <a:avLst/>
          </a:prstGeom>
          <a:noFill/>
        </p:spPr>
        <p:txBody>
          <a:bodyPr wrap="none" rtlCol="0">
            <a:spAutoFit/>
          </a:bodyPr>
          <a:lstStyle/>
          <a:p>
            <a:r>
              <a:rPr lang="en-US" dirty="0"/>
              <a:t>Product</a:t>
            </a:r>
          </a:p>
        </p:txBody>
      </p:sp>
      <p:sp>
        <p:nvSpPr>
          <p:cNvPr id="15" name="TextBox 14">
            <a:extLst>
              <a:ext uri="{FF2B5EF4-FFF2-40B4-BE49-F238E27FC236}">
                <a16:creationId xmlns:a16="http://schemas.microsoft.com/office/drawing/2014/main" id="{CAF79BA2-AE36-543F-1ABB-85917988B9D5}"/>
              </a:ext>
            </a:extLst>
          </p:cNvPr>
          <p:cNvSpPr txBox="1"/>
          <p:nvPr/>
        </p:nvSpPr>
        <p:spPr>
          <a:xfrm>
            <a:off x="6861159" y="6196155"/>
            <a:ext cx="1056251" cy="369332"/>
          </a:xfrm>
          <a:prstGeom prst="rect">
            <a:avLst/>
          </a:prstGeom>
          <a:noFill/>
        </p:spPr>
        <p:txBody>
          <a:bodyPr wrap="none" rtlCol="0">
            <a:spAutoFit/>
          </a:bodyPr>
          <a:lstStyle/>
          <a:p>
            <a:r>
              <a:rPr lang="en-US" dirty="0"/>
              <a:t>Company</a:t>
            </a:r>
          </a:p>
        </p:txBody>
      </p:sp>
      <p:sp>
        <p:nvSpPr>
          <p:cNvPr id="16" name="TextBox 15">
            <a:extLst>
              <a:ext uri="{FF2B5EF4-FFF2-40B4-BE49-F238E27FC236}">
                <a16:creationId xmlns:a16="http://schemas.microsoft.com/office/drawing/2014/main" id="{79666905-BF75-9DC3-4F06-87275B0B2390}"/>
              </a:ext>
            </a:extLst>
          </p:cNvPr>
          <p:cNvSpPr txBox="1"/>
          <p:nvPr/>
        </p:nvSpPr>
        <p:spPr>
          <a:xfrm>
            <a:off x="8016109" y="5291591"/>
            <a:ext cx="883575" cy="369332"/>
          </a:xfrm>
          <a:prstGeom prst="rect">
            <a:avLst/>
          </a:prstGeom>
          <a:noFill/>
        </p:spPr>
        <p:txBody>
          <a:bodyPr wrap="none" rtlCol="0">
            <a:spAutoFit/>
          </a:bodyPr>
          <a:lstStyle/>
          <a:p>
            <a:r>
              <a:rPr lang="en-US" dirty="0"/>
              <a:t>SpaceX</a:t>
            </a:r>
          </a:p>
        </p:txBody>
      </p:sp>
      <p:sp>
        <p:nvSpPr>
          <p:cNvPr id="17" name="TextBox 16">
            <a:extLst>
              <a:ext uri="{FF2B5EF4-FFF2-40B4-BE49-F238E27FC236}">
                <a16:creationId xmlns:a16="http://schemas.microsoft.com/office/drawing/2014/main" id="{5A542E63-F8CC-A4C3-7D10-9F30A914C2A3}"/>
              </a:ext>
            </a:extLst>
          </p:cNvPr>
          <p:cNvSpPr txBox="1"/>
          <p:nvPr/>
        </p:nvSpPr>
        <p:spPr>
          <a:xfrm>
            <a:off x="8007656" y="4341381"/>
            <a:ext cx="641522" cy="369332"/>
          </a:xfrm>
          <a:prstGeom prst="rect">
            <a:avLst/>
          </a:prstGeom>
          <a:noFill/>
        </p:spPr>
        <p:txBody>
          <a:bodyPr wrap="none" rtlCol="0">
            <a:spAutoFit/>
          </a:bodyPr>
          <a:lstStyle/>
          <a:p>
            <a:r>
              <a:rPr lang="en-US" dirty="0"/>
              <a:t>MCD</a:t>
            </a:r>
          </a:p>
        </p:txBody>
      </p:sp>
      <p:sp>
        <p:nvSpPr>
          <p:cNvPr id="18" name="TextBox 17">
            <a:extLst>
              <a:ext uri="{FF2B5EF4-FFF2-40B4-BE49-F238E27FC236}">
                <a16:creationId xmlns:a16="http://schemas.microsoft.com/office/drawing/2014/main" id="{5664356A-B595-2460-E6F8-6BF01A1EE156}"/>
              </a:ext>
            </a:extLst>
          </p:cNvPr>
          <p:cNvSpPr txBox="1"/>
          <p:nvPr/>
        </p:nvSpPr>
        <p:spPr>
          <a:xfrm>
            <a:off x="10504717" y="5544178"/>
            <a:ext cx="907621" cy="369332"/>
          </a:xfrm>
          <a:prstGeom prst="rect">
            <a:avLst/>
          </a:prstGeom>
          <a:noFill/>
        </p:spPr>
        <p:txBody>
          <a:bodyPr wrap="none" rtlCol="0">
            <a:spAutoFit/>
          </a:bodyPr>
          <a:lstStyle/>
          <a:p>
            <a:r>
              <a:rPr lang="en-US" dirty="0" err="1"/>
              <a:t>StarLink</a:t>
            </a:r>
            <a:endParaRPr lang="en-US" dirty="0"/>
          </a:p>
        </p:txBody>
      </p:sp>
      <p:sp>
        <p:nvSpPr>
          <p:cNvPr id="19" name="TextBox 18">
            <a:extLst>
              <a:ext uri="{FF2B5EF4-FFF2-40B4-BE49-F238E27FC236}">
                <a16:creationId xmlns:a16="http://schemas.microsoft.com/office/drawing/2014/main" id="{10FE01DD-6014-A5AF-966D-7450AFB31F4D}"/>
              </a:ext>
            </a:extLst>
          </p:cNvPr>
          <p:cNvSpPr txBox="1"/>
          <p:nvPr/>
        </p:nvSpPr>
        <p:spPr>
          <a:xfrm>
            <a:off x="10509244" y="4922260"/>
            <a:ext cx="604012" cy="369332"/>
          </a:xfrm>
          <a:prstGeom prst="rect">
            <a:avLst/>
          </a:prstGeom>
          <a:noFill/>
        </p:spPr>
        <p:txBody>
          <a:bodyPr wrap="none" rtlCol="0">
            <a:spAutoFit/>
          </a:bodyPr>
          <a:lstStyle/>
          <a:p>
            <a:r>
              <a:rPr lang="en-US" dirty="0"/>
              <a:t>Fries</a:t>
            </a:r>
          </a:p>
        </p:txBody>
      </p:sp>
      <p:sp>
        <p:nvSpPr>
          <p:cNvPr id="20" name="TextBox 19">
            <a:extLst>
              <a:ext uri="{FF2B5EF4-FFF2-40B4-BE49-F238E27FC236}">
                <a16:creationId xmlns:a16="http://schemas.microsoft.com/office/drawing/2014/main" id="{A99D8342-FDEF-E3F4-C9CC-961615667737}"/>
              </a:ext>
            </a:extLst>
          </p:cNvPr>
          <p:cNvSpPr txBox="1"/>
          <p:nvPr/>
        </p:nvSpPr>
        <p:spPr>
          <a:xfrm>
            <a:off x="10465705" y="4341381"/>
            <a:ext cx="792396" cy="369332"/>
          </a:xfrm>
          <a:prstGeom prst="rect">
            <a:avLst/>
          </a:prstGeom>
          <a:noFill/>
        </p:spPr>
        <p:txBody>
          <a:bodyPr wrap="none" rtlCol="0">
            <a:spAutoFit/>
          </a:bodyPr>
          <a:lstStyle/>
          <a:p>
            <a:r>
              <a:rPr lang="en-US" dirty="0"/>
              <a:t>Burger</a:t>
            </a:r>
          </a:p>
        </p:txBody>
      </p:sp>
      <p:cxnSp>
        <p:nvCxnSpPr>
          <p:cNvPr id="22" name="Straight Connector 21">
            <a:extLst>
              <a:ext uri="{FF2B5EF4-FFF2-40B4-BE49-F238E27FC236}">
                <a16:creationId xmlns:a16="http://schemas.microsoft.com/office/drawing/2014/main" id="{11D947CC-7322-1814-A03B-3907CBAF7ACE}"/>
              </a:ext>
            </a:extLst>
          </p:cNvPr>
          <p:cNvCxnSpPr>
            <a:stCxn id="17" idx="3"/>
          </p:cNvCxnSpPr>
          <p:nvPr/>
        </p:nvCxnSpPr>
        <p:spPr>
          <a:xfrm>
            <a:off x="8649178" y="4526047"/>
            <a:ext cx="18165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9B67183-5716-8A8F-F6EF-F574E28055F6}"/>
              </a:ext>
            </a:extLst>
          </p:cNvPr>
          <p:cNvCxnSpPr>
            <a:endCxn id="19" idx="1"/>
          </p:cNvCxnSpPr>
          <p:nvPr/>
        </p:nvCxnSpPr>
        <p:spPr>
          <a:xfrm>
            <a:off x="8649178" y="4710713"/>
            <a:ext cx="1860066" cy="396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E35710A-6F89-449E-3DEF-7859EE8C44D3}"/>
              </a:ext>
            </a:extLst>
          </p:cNvPr>
          <p:cNvCxnSpPr>
            <a:endCxn id="18" idx="1"/>
          </p:cNvCxnSpPr>
          <p:nvPr/>
        </p:nvCxnSpPr>
        <p:spPr>
          <a:xfrm>
            <a:off x="8893727" y="5442668"/>
            <a:ext cx="1610990" cy="2861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582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20594-92CC-CD29-6DDF-760D3AFF78F4}"/>
              </a:ext>
            </a:extLst>
          </p:cNvPr>
          <p:cNvSpPr>
            <a:spLocks noGrp="1"/>
          </p:cNvSpPr>
          <p:nvPr>
            <p:ph type="title"/>
          </p:nvPr>
        </p:nvSpPr>
        <p:spPr/>
        <p:txBody>
          <a:bodyPr/>
          <a:lstStyle/>
          <a:p>
            <a:r>
              <a:rPr lang="en-US" dirty="0"/>
              <a:t>Exercise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B7E5297-484D-2A68-7DE1-1D5059021348}"/>
                  </a:ext>
                </a:extLst>
              </p:cNvPr>
              <p:cNvSpPr>
                <a:spLocks noGrp="1"/>
              </p:cNvSpPr>
              <p:nvPr>
                <p:ph sz="quarter" idx="13"/>
              </p:nvPr>
            </p:nvSpPr>
            <p:spPr/>
            <p:txBody>
              <a:bodyPr/>
              <a:lstStyle/>
              <a:p>
                <a:r>
                  <a:rPr lang="en-US" dirty="0"/>
                  <a:t>Let students be a set {‘John’, ‘Jane’, ‘June’}, classes be a set {COP4610, COP4530, COP4521}</a:t>
                </a:r>
              </a:p>
              <a:p>
                <a:pPr lvl="1"/>
                <a:r>
                  <a:rPr lang="en-US" dirty="0"/>
                  <a:t>What is the Cartesian production of students and classes</a:t>
                </a:r>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𝑠𝑡𝑢𝑑𝑒𝑛𝑡𝑠</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𝑐𝑙𝑎𝑠𝑠𝑒𝑠</m:t>
                      </m:r>
                      <m:r>
                        <a:rPr lang="en-US" b="0" i="1" smtClean="0">
                          <a:latin typeface="Cambria Math" panose="02040503050406030204" pitchFamily="18" charset="0"/>
                          <a:ea typeface="Cambria Math" panose="02040503050406030204" pitchFamily="18" charset="0"/>
                        </a:rPr>
                        <m:t>= ???</m:t>
                      </m:r>
                    </m:oMath>
                  </m:oMathPara>
                </a14:m>
                <a:endParaRPr lang="en-US" dirty="0"/>
              </a:p>
              <a:p>
                <a:pPr lvl="1"/>
                <a:r>
                  <a:rPr lang="en-US" dirty="0"/>
                  <a:t>Is {(John, COP4610), (John, COP4521), (Jane, COp4610), (June, COP4530)} a relation between students and classes?</a:t>
                </a:r>
              </a:p>
              <a:p>
                <a:pPr lvl="1"/>
                <a:r>
                  <a:rPr lang="en-US" dirty="0"/>
                  <a:t>Is {(John, COP4610), (John, COP4521)} a relation between students and classes?</a:t>
                </a:r>
              </a:p>
              <a:p>
                <a:pPr lvl="1"/>
                <a:r>
                  <a:rPr lang="en-US" dirty="0"/>
                  <a:t>Is {(John, COP4610), (John, COP4521), (John, COP3014)} a relation between students and classes?</a:t>
                </a:r>
              </a:p>
            </p:txBody>
          </p:sp>
        </mc:Choice>
        <mc:Fallback>
          <p:sp>
            <p:nvSpPr>
              <p:cNvPr id="3" name="Content Placeholder 2">
                <a:extLst>
                  <a:ext uri="{FF2B5EF4-FFF2-40B4-BE49-F238E27FC236}">
                    <a16:creationId xmlns:a16="http://schemas.microsoft.com/office/drawing/2014/main" id="{8B7E5297-484D-2A68-7DE1-1D5059021348}"/>
                  </a:ext>
                </a:extLst>
              </p:cNvPr>
              <p:cNvSpPr>
                <a:spLocks noGrp="1" noRot="1" noChangeAspect="1" noMove="1" noResize="1" noEditPoints="1" noAdjustHandles="1" noChangeArrowheads="1" noChangeShapeType="1" noTextEdit="1"/>
              </p:cNvSpPr>
              <p:nvPr>
                <p:ph sz="quarter" idx="13"/>
              </p:nvPr>
            </p:nvSpPr>
            <p:spPr>
              <a:blipFill>
                <a:blip r:embed="rId2"/>
                <a:stretch>
                  <a:fillRect l="-857" t="-299"/>
                </a:stretch>
              </a:blipFill>
            </p:spPr>
            <p:txBody>
              <a:bodyPr/>
              <a:lstStyle/>
              <a:p>
                <a:r>
                  <a:rPr lang="en-US">
                    <a:noFill/>
                  </a:rPr>
                  <a:t> </a:t>
                </a:r>
              </a:p>
            </p:txBody>
          </p:sp>
        </mc:Fallback>
      </mc:AlternateContent>
    </p:spTree>
    <p:extLst>
      <p:ext uri="{BB962C8B-B14F-4D97-AF65-F5344CB8AC3E}">
        <p14:creationId xmlns:p14="http://schemas.microsoft.com/office/powerpoint/2010/main" val="255574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53F3C-CD6A-4C1B-5631-1C46A5D5C5E8}"/>
              </a:ext>
            </a:extLst>
          </p:cNvPr>
          <p:cNvSpPr>
            <a:spLocks noGrp="1"/>
          </p:cNvSpPr>
          <p:nvPr>
            <p:ph type="title"/>
          </p:nvPr>
        </p:nvSpPr>
        <p:spPr/>
        <p:txBody>
          <a:bodyPr/>
          <a:lstStyle/>
          <a:p>
            <a:r>
              <a:rPr lang="en-US" dirty="0"/>
              <a:t>Acknowledgement</a:t>
            </a:r>
          </a:p>
        </p:txBody>
      </p:sp>
      <p:sp>
        <p:nvSpPr>
          <p:cNvPr id="3" name="Content Placeholder 2">
            <a:extLst>
              <a:ext uri="{FF2B5EF4-FFF2-40B4-BE49-F238E27FC236}">
                <a16:creationId xmlns:a16="http://schemas.microsoft.com/office/drawing/2014/main" id="{E6F4E627-CB9A-987F-CFAE-63F9D3F88C4E}"/>
              </a:ext>
            </a:extLst>
          </p:cNvPr>
          <p:cNvSpPr>
            <a:spLocks noGrp="1"/>
          </p:cNvSpPr>
          <p:nvPr>
            <p:ph sz="quarter" idx="13"/>
          </p:nvPr>
        </p:nvSpPr>
        <p:spPr/>
        <p:txBody>
          <a:bodyPr/>
          <a:lstStyle/>
          <a:p>
            <a:r>
              <a:rPr lang="en-US" dirty="0"/>
              <a:t>The materials on databases are adapted from slides by Professor </a:t>
            </a:r>
            <a:r>
              <a:rPr lang="en-US" dirty="0" err="1"/>
              <a:t>Peixiang</a:t>
            </a:r>
            <a:r>
              <a:rPr lang="en-US" dirty="0"/>
              <a:t> Zhao for COP4710, as well as slides from earlier offering of COP4521 by </a:t>
            </a:r>
            <a:r>
              <a:rPr lang="en-US" dirty="0" err="1"/>
              <a:t>Sharanya</a:t>
            </a:r>
            <a:r>
              <a:rPr lang="en-US" dirty="0"/>
              <a:t> Jayaraman and Karen Works.</a:t>
            </a:r>
          </a:p>
        </p:txBody>
      </p:sp>
    </p:spTree>
    <p:extLst>
      <p:ext uri="{BB962C8B-B14F-4D97-AF65-F5344CB8AC3E}">
        <p14:creationId xmlns:p14="http://schemas.microsoft.com/office/powerpoint/2010/main" val="856711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F41E5-E115-96EE-D52B-1E2C6B66EFDB}"/>
              </a:ext>
            </a:extLst>
          </p:cNvPr>
          <p:cNvSpPr>
            <a:spLocks noGrp="1"/>
          </p:cNvSpPr>
          <p:nvPr>
            <p:ph type="title"/>
          </p:nvPr>
        </p:nvSpPr>
        <p:spPr/>
        <p:txBody>
          <a:bodyPr/>
          <a:lstStyle/>
          <a:p>
            <a:r>
              <a:rPr lang="en-US" dirty="0"/>
              <a:t>Multiplicity of E/R Relationship</a:t>
            </a:r>
          </a:p>
        </p:txBody>
      </p:sp>
      <p:sp>
        <p:nvSpPr>
          <p:cNvPr id="4" name="Rectangle 3">
            <a:extLst>
              <a:ext uri="{FF2B5EF4-FFF2-40B4-BE49-F238E27FC236}">
                <a16:creationId xmlns:a16="http://schemas.microsoft.com/office/drawing/2014/main" id="{09D03C46-13FF-6B77-2924-B32E2102A375}"/>
              </a:ext>
            </a:extLst>
          </p:cNvPr>
          <p:cNvSpPr txBox="1">
            <a:spLocks noChangeArrowheads="1"/>
          </p:cNvSpPr>
          <p:nvPr/>
        </p:nvSpPr>
        <p:spPr bwMode="auto">
          <a:xfrm>
            <a:off x="1306031" y="1287412"/>
            <a:ext cx="8686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baseline="0">
                <a:solidFill>
                  <a:schemeClr val="tx1"/>
                </a:solidFill>
                <a:latin typeface="Garamond" pitchFamily="18" charset="0"/>
                <a:ea typeface="+mn-ea"/>
                <a:cs typeface="+mn-cs"/>
              </a:defRPr>
            </a:lvl2pPr>
            <a:lvl3pPr marL="1143000" indent="-228600" algn="l" rtl="0" eaLnBrk="0" fontAlgn="base" hangingPunct="0">
              <a:spcBef>
                <a:spcPct val="20000"/>
              </a:spcBef>
              <a:spcAft>
                <a:spcPct val="0"/>
              </a:spcAft>
              <a:buFont typeface="Arial" charset="0"/>
              <a:buChar char="•"/>
              <a:defRPr sz="2000" kern="1200">
                <a:solidFill>
                  <a:srgbClr val="8E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a:ea typeface="宋体" charset="-122"/>
              </a:rPr>
              <a:t>one-one:</a:t>
            </a:r>
          </a:p>
          <a:p>
            <a:endParaRPr lang="en-US" altLang="zh-CN" dirty="0">
              <a:ea typeface="宋体" charset="-122"/>
            </a:endParaRPr>
          </a:p>
          <a:p>
            <a:endParaRPr lang="en-US" altLang="zh-CN" dirty="0">
              <a:ea typeface="宋体" charset="-122"/>
            </a:endParaRPr>
          </a:p>
          <a:p>
            <a:r>
              <a:rPr lang="en-US" altLang="zh-CN" dirty="0">
                <a:ea typeface="宋体" charset="-122"/>
              </a:rPr>
              <a:t>many-one</a:t>
            </a:r>
          </a:p>
          <a:p>
            <a:endParaRPr lang="en-US" altLang="zh-CN" dirty="0">
              <a:ea typeface="宋体" charset="-122"/>
            </a:endParaRPr>
          </a:p>
          <a:p>
            <a:endParaRPr lang="en-US" altLang="zh-CN" dirty="0">
              <a:ea typeface="宋体" charset="-122"/>
            </a:endParaRPr>
          </a:p>
          <a:p>
            <a:r>
              <a:rPr lang="en-US" altLang="zh-CN" dirty="0">
                <a:ea typeface="宋体" charset="-122"/>
              </a:rPr>
              <a:t>many-many</a:t>
            </a:r>
          </a:p>
        </p:txBody>
      </p:sp>
      <p:sp>
        <p:nvSpPr>
          <p:cNvPr id="6" name="AutoShape 4">
            <a:extLst>
              <a:ext uri="{FF2B5EF4-FFF2-40B4-BE49-F238E27FC236}">
                <a16:creationId xmlns:a16="http://schemas.microsoft.com/office/drawing/2014/main" id="{94C43E34-7178-61B2-79CE-EF35835500D0}"/>
              </a:ext>
            </a:extLst>
          </p:cNvPr>
          <p:cNvSpPr>
            <a:spLocks noChangeAspect="1" noChangeArrowheads="1"/>
          </p:cNvSpPr>
          <p:nvPr/>
        </p:nvSpPr>
        <p:spPr bwMode="auto">
          <a:xfrm>
            <a:off x="7171660" y="1931351"/>
            <a:ext cx="838200" cy="755650"/>
          </a:xfrm>
          <a:prstGeom prst="diamond">
            <a:avLst/>
          </a:prstGeom>
          <a:solidFill>
            <a:schemeClr val="folHlink"/>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endParaRPr lang="zh-CN" altLang="zh-CN">
              <a:ea typeface="宋体" charset="-122"/>
            </a:endParaRPr>
          </a:p>
        </p:txBody>
      </p:sp>
      <p:sp>
        <p:nvSpPr>
          <p:cNvPr id="7" name="AutoShape 5">
            <a:extLst>
              <a:ext uri="{FF2B5EF4-FFF2-40B4-BE49-F238E27FC236}">
                <a16:creationId xmlns:a16="http://schemas.microsoft.com/office/drawing/2014/main" id="{ADE255FA-2D6C-4BB4-5669-CA240EEBEC48}"/>
              </a:ext>
            </a:extLst>
          </p:cNvPr>
          <p:cNvSpPr>
            <a:spLocks noChangeAspect="1" noChangeArrowheads="1"/>
          </p:cNvSpPr>
          <p:nvPr/>
        </p:nvSpPr>
        <p:spPr bwMode="auto">
          <a:xfrm>
            <a:off x="7171660" y="3335941"/>
            <a:ext cx="838200" cy="755650"/>
          </a:xfrm>
          <a:prstGeom prst="diamond">
            <a:avLst/>
          </a:prstGeom>
          <a:solidFill>
            <a:schemeClr val="folHlink"/>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endParaRPr lang="zh-CN" altLang="zh-CN">
              <a:ea typeface="宋体" charset="-122"/>
            </a:endParaRPr>
          </a:p>
        </p:txBody>
      </p:sp>
      <p:sp>
        <p:nvSpPr>
          <p:cNvPr id="8" name="AutoShape 6">
            <a:extLst>
              <a:ext uri="{FF2B5EF4-FFF2-40B4-BE49-F238E27FC236}">
                <a16:creationId xmlns:a16="http://schemas.microsoft.com/office/drawing/2014/main" id="{0F65864F-6F24-C5A9-7E37-C01F475384FC}"/>
              </a:ext>
            </a:extLst>
          </p:cNvPr>
          <p:cNvSpPr>
            <a:spLocks noChangeAspect="1" noChangeArrowheads="1"/>
          </p:cNvSpPr>
          <p:nvPr/>
        </p:nvSpPr>
        <p:spPr bwMode="auto">
          <a:xfrm>
            <a:off x="7171660" y="4739663"/>
            <a:ext cx="838200" cy="755650"/>
          </a:xfrm>
          <a:prstGeom prst="diamond">
            <a:avLst/>
          </a:prstGeom>
          <a:solidFill>
            <a:schemeClr val="folHlink"/>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endParaRPr lang="zh-CN" altLang="zh-CN">
              <a:ea typeface="宋体" charset="-122"/>
            </a:endParaRPr>
          </a:p>
        </p:txBody>
      </p:sp>
      <p:sp>
        <p:nvSpPr>
          <p:cNvPr id="9" name="Line 7">
            <a:extLst>
              <a:ext uri="{FF2B5EF4-FFF2-40B4-BE49-F238E27FC236}">
                <a16:creationId xmlns:a16="http://schemas.microsoft.com/office/drawing/2014/main" id="{FAEB13DF-B5D2-E78A-CEA6-F60F4D156D8A}"/>
              </a:ext>
            </a:extLst>
          </p:cNvPr>
          <p:cNvSpPr>
            <a:spLocks noChangeShapeType="1"/>
          </p:cNvSpPr>
          <p:nvPr/>
        </p:nvSpPr>
        <p:spPr bwMode="auto">
          <a:xfrm flipH="1">
            <a:off x="6476335" y="2312351"/>
            <a:ext cx="6858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8">
            <a:extLst>
              <a:ext uri="{FF2B5EF4-FFF2-40B4-BE49-F238E27FC236}">
                <a16:creationId xmlns:a16="http://schemas.microsoft.com/office/drawing/2014/main" id="{B57DF1B4-5D18-87AD-35A2-281C947EC54F}"/>
              </a:ext>
            </a:extLst>
          </p:cNvPr>
          <p:cNvSpPr>
            <a:spLocks noChangeShapeType="1"/>
          </p:cNvSpPr>
          <p:nvPr/>
        </p:nvSpPr>
        <p:spPr bwMode="auto">
          <a:xfrm>
            <a:off x="8009860" y="2312351"/>
            <a:ext cx="6096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9">
            <a:extLst>
              <a:ext uri="{FF2B5EF4-FFF2-40B4-BE49-F238E27FC236}">
                <a16:creationId xmlns:a16="http://schemas.microsoft.com/office/drawing/2014/main" id="{979B2E04-7D1F-4456-CE54-D657D425797D}"/>
              </a:ext>
            </a:extLst>
          </p:cNvPr>
          <p:cNvSpPr>
            <a:spLocks noChangeShapeType="1"/>
          </p:cNvSpPr>
          <p:nvPr/>
        </p:nvSpPr>
        <p:spPr bwMode="auto">
          <a:xfrm>
            <a:off x="8009860" y="3716941"/>
            <a:ext cx="6858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0">
            <a:extLst>
              <a:ext uri="{FF2B5EF4-FFF2-40B4-BE49-F238E27FC236}">
                <a16:creationId xmlns:a16="http://schemas.microsoft.com/office/drawing/2014/main" id="{0CF74594-77D9-A3D3-D7A2-A0B91C6E7DD7}"/>
              </a:ext>
            </a:extLst>
          </p:cNvPr>
          <p:cNvSpPr>
            <a:spLocks noChangeShapeType="1"/>
          </p:cNvSpPr>
          <p:nvPr/>
        </p:nvSpPr>
        <p:spPr bwMode="auto">
          <a:xfrm flipH="1">
            <a:off x="6562060" y="3716941"/>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1">
            <a:extLst>
              <a:ext uri="{FF2B5EF4-FFF2-40B4-BE49-F238E27FC236}">
                <a16:creationId xmlns:a16="http://schemas.microsoft.com/office/drawing/2014/main" id="{D2AE6F35-3E7A-70AA-4D3B-6F173797D3AB}"/>
              </a:ext>
            </a:extLst>
          </p:cNvPr>
          <p:cNvSpPr>
            <a:spLocks noChangeShapeType="1"/>
          </p:cNvSpPr>
          <p:nvPr/>
        </p:nvSpPr>
        <p:spPr bwMode="auto">
          <a:xfrm>
            <a:off x="8009860" y="5120663"/>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2">
            <a:extLst>
              <a:ext uri="{FF2B5EF4-FFF2-40B4-BE49-F238E27FC236}">
                <a16:creationId xmlns:a16="http://schemas.microsoft.com/office/drawing/2014/main" id="{2C9E471E-BA4A-82C9-A3F1-5D5679A6DC5E}"/>
              </a:ext>
            </a:extLst>
          </p:cNvPr>
          <p:cNvSpPr>
            <a:spLocks noChangeShapeType="1"/>
          </p:cNvSpPr>
          <p:nvPr/>
        </p:nvSpPr>
        <p:spPr bwMode="auto">
          <a:xfrm flipH="1">
            <a:off x="6562060" y="5120663"/>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5" name="Group 13">
            <a:extLst>
              <a:ext uri="{FF2B5EF4-FFF2-40B4-BE49-F238E27FC236}">
                <a16:creationId xmlns:a16="http://schemas.microsoft.com/office/drawing/2014/main" id="{67F90B56-4C38-B8B6-B35A-9E5EB9535CB3}"/>
              </a:ext>
            </a:extLst>
          </p:cNvPr>
          <p:cNvGrpSpPr>
            <a:grpSpLocks/>
          </p:cNvGrpSpPr>
          <p:nvPr/>
        </p:nvGrpSpPr>
        <p:grpSpPr bwMode="auto">
          <a:xfrm>
            <a:off x="4068421" y="1733979"/>
            <a:ext cx="1204913" cy="1008063"/>
            <a:chOff x="1536" y="1419"/>
            <a:chExt cx="759" cy="635"/>
          </a:xfrm>
        </p:grpSpPr>
        <p:sp>
          <p:nvSpPr>
            <p:cNvPr id="16" name="Oval 14">
              <a:extLst>
                <a:ext uri="{FF2B5EF4-FFF2-40B4-BE49-F238E27FC236}">
                  <a16:creationId xmlns:a16="http://schemas.microsoft.com/office/drawing/2014/main" id="{9A057650-C7EA-AB49-5FCF-9CACB0E8564F}"/>
                </a:ext>
              </a:extLst>
            </p:cNvPr>
            <p:cNvSpPr>
              <a:spLocks noChangeAspect="1" noChangeArrowheads="1"/>
            </p:cNvSpPr>
            <p:nvPr/>
          </p:nvSpPr>
          <p:spPr bwMode="auto">
            <a:xfrm>
              <a:off x="1536" y="1498"/>
              <a:ext cx="254" cy="5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a:ea typeface="宋体" charset="-122"/>
                </a:rPr>
                <a:t>1</a:t>
              </a:r>
            </a:p>
            <a:p>
              <a:pPr algn="ctr">
                <a:spcBef>
                  <a:spcPct val="0"/>
                </a:spcBef>
                <a:buFontTx/>
                <a:buNone/>
              </a:pPr>
              <a:r>
                <a:rPr lang="en-US" altLang="zh-CN" sz="1400">
                  <a:ea typeface="宋体" charset="-122"/>
                </a:rPr>
                <a:t>2</a:t>
              </a:r>
            </a:p>
            <a:p>
              <a:pPr algn="ctr">
                <a:spcBef>
                  <a:spcPct val="0"/>
                </a:spcBef>
                <a:buFontTx/>
                <a:buNone/>
              </a:pPr>
              <a:r>
                <a:rPr lang="en-US" altLang="zh-CN" sz="1400">
                  <a:ea typeface="宋体" charset="-122"/>
                </a:rPr>
                <a:t>3</a:t>
              </a:r>
            </a:p>
          </p:txBody>
        </p:sp>
        <p:sp>
          <p:nvSpPr>
            <p:cNvPr id="17" name="Oval 15">
              <a:extLst>
                <a:ext uri="{FF2B5EF4-FFF2-40B4-BE49-F238E27FC236}">
                  <a16:creationId xmlns:a16="http://schemas.microsoft.com/office/drawing/2014/main" id="{02FD4D07-AC1D-E8E9-CE36-78CA55C9230E}"/>
                </a:ext>
              </a:extLst>
            </p:cNvPr>
            <p:cNvSpPr>
              <a:spLocks noChangeAspect="1" noChangeArrowheads="1"/>
            </p:cNvSpPr>
            <p:nvPr/>
          </p:nvSpPr>
          <p:spPr bwMode="auto">
            <a:xfrm>
              <a:off x="2041" y="1419"/>
              <a:ext cx="254" cy="63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dirty="0">
                  <a:ea typeface="宋体" charset="-122"/>
                </a:rPr>
                <a:t>a</a:t>
              </a:r>
            </a:p>
            <a:p>
              <a:pPr algn="ctr">
                <a:spcBef>
                  <a:spcPct val="0"/>
                </a:spcBef>
                <a:buFontTx/>
                <a:buNone/>
              </a:pPr>
              <a:r>
                <a:rPr lang="en-US" altLang="zh-CN" sz="1400" dirty="0">
                  <a:ea typeface="宋体" charset="-122"/>
                </a:rPr>
                <a:t>b</a:t>
              </a:r>
            </a:p>
            <a:p>
              <a:pPr algn="ctr">
                <a:spcBef>
                  <a:spcPct val="0"/>
                </a:spcBef>
                <a:buFontTx/>
                <a:buNone/>
              </a:pPr>
              <a:r>
                <a:rPr lang="en-US" altLang="zh-CN" sz="1400" dirty="0">
                  <a:ea typeface="宋体" charset="-122"/>
                </a:rPr>
                <a:t>c</a:t>
              </a:r>
            </a:p>
          </p:txBody>
        </p:sp>
      </p:grpSp>
      <p:sp>
        <p:nvSpPr>
          <p:cNvPr id="18" name="Line 16">
            <a:extLst>
              <a:ext uri="{FF2B5EF4-FFF2-40B4-BE49-F238E27FC236}">
                <a16:creationId xmlns:a16="http://schemas.microsoft.com/office/drawing/2014/main" id="{728E7C37-4700-7E92-564D-1C53C85E2236}"/>
              </a:ext>
            </a:extLst>
          </p:cNvPr>
          <p:cNvSpPr>
            <a:spLocks noChangeShapeType="1"/>
          </p:cNvSpPr>
          <p:nvPr/>
        </p:nvSpPr>
        <p:spPr bwMode="auto">
          <a:xfrm>
            <a:off x="4373220" y="2072117"/>
            <a:ext cx="588640" cy="190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7">
            <a:extLst>
              <a:ext uri="{FF2B5EF4-FFF2-40B4-BE49-F238E27FC236}">
                <a16:creationId xmlns:a16="http://schemas.microsoft.com/office/drawing/2014/main" id="{CA89958F-8BFF-735C-F129-29A104E473F3}"/>
              </a:ext>
            </a:extLst>
          </p:cNvPr>
          <p:cNvSpPr>
            <a:spLocks noChangeShapeType="1"/>
          </p:cNvSpPr>
          <p:nvPr/>
        </p:nvSpPr>
        <p:spPr bwMode="auto">
          <a:xfrm flipV="1">
            <a:off x="4373220" y="2072117"/>
            <a:ext cx="533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8">
            <a:extLst>
              <a:ext uri="{FF2B5EF4-FFF2-40B4-BE49-F238E27FC236}">
                <a16:creationId xmlns:a16="http://schemas.microsoft.com/office/drawing/2014/main" id="{432B0BD5-73C0-7F7B-BD1F-BBCFD3F38DFE}"/>
              </a:ext>
            </a:extLst>
          </p:cNvPr>
          <p:cNvSpPr>
            <a:spLocks noChangeShapeType="1"/>
          </p:cNvSpPr>
          <p:nvPr/>
        </p:nvSpPr>
        <p:spPr bwMode="auto">
          <a:xfrm>
            <a:off x="4373220" y="2453117"/>
            <a:ext cx="5886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1" name="Group 19">
            <a:extLst>
              <a:ext uri="{FF2B5EF4-FFF2-40B4-BE49-F238E27FC236}">
                <a16:creationId xmlns:a16="http://schemas.microsoft.com/office/drawing/2014/main" id="{E3975521-70B0-0912-8B7E-97D042337827}"/>
              </a:ext>
            </a:extLst>
          </p:cNvPr>
          <p:cNvGrpSpPr>
            <a:grpSpLocks/>
          </p:cNvGrpSpPr>
          <p:nvPr/>
        </p:nvGrpSpPr>
        <p:grpSpPr bwMode="auto">
          <a:xfrm>
            <a:off x="4047460" y="3155487"/>
            <a:ext cx="1143000" cy="1008063"/>
            <a:chOff x="1536" y="1498"/>
            <a:chExt cx="720" cy="635"/>
          </a:xfrm>
        </p:grpSpPr>
        <p:sp>
          <p:nvSpPr>
            <p:cNvPr id="22" name="Oval 20">
              <a:extLst>
                <a:ext uri="{FF2B5EF4-FFF2-40B4-BE49-F238E27FC236}">
                  <a16:creationId xmlns:a16="http://schemas.microsoft.com/office/drawing/2014/main" id="{9137587D-7EA2-274B-0754-1DEB9673F651}"/>
                </a:ext>
              </a:extLst>
            </p:cNvPr>
            <p:cNvSpPr>
              <a:spLocks noChangeAspect="1" noChangeArrowheads="1"/>
            </p:cNvSpPr>
            <p:nvPr/>
          </p:nvSpPr>
          <p:spPr bwMode="auto">
            <a:xfrm>
              <a:off x="1536" y="1498"/>
              <a:ext cx="254" cy="5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a:ea typeface="宋体" charset="-122"/>
                </a:rPr>
                <a:t>1</a:t>
              </a:r>
            </a:p>
            <a:p>
              <a:pPr algn="ctr">
                <a:spcBef>
                  <a:spcPct val="0"/>
                </a:spcBef>
                <a:buFontTx/>
                <a:buNone/>
              </a:pPr>
              <a:r>
                <a:rPr lang="en-US" altLang="zh-CN" sz="1400">
                  <a:ea typeface="宋体" charset="-122"/>
                </a:rPr>
                <a:t>2</a:t>
              </a:r>
            </a:p>
            <a:p>
              <a:pPr algn="ctr">
                <a:spcBef>
                  <a:spcPct val="0"/>
                </a:spcBef>
                <a:buFontTx/>
                <a:buNone/>
              </a:pPr>
              <a:r>
                <a:rPr lang="en-US" altLang="zh-CN" sz="1400">
                  <a:ea typeface="宋体" charset="-122"/>
                </a:rPr>
                <a:t>3</a:t>
              </a:r>
            </a:p>
          </p:txBody>
        </p:sp>
        <p:sp>
          <p:nvSpPr>
            <p:cNvPr id="23" name="Oval 21">
              <a:extLst>
                <a:ext uri="{FF2B5EF4-FFF2-40B4-BE49-F238E27FC236}">
                  <a16:creationId xmlns:a16="http://schemas.microsoft.com/office/drawing/2014/main" id="{B94710FC-1489-43E6-2BC3-5659E7078C4B}"/>
                </a:ext>
              </a:extLst>
            </p:cNvPr>
            <p:cNvSpPr>
              <a:spLocks noChangeAspect="1" noChangeArrowheads="1"/>
            </p:cNvSpPr>
            <p:nvPr/>
          </p:nvSpPr>
          <p:spPr bwMode="auto">
            <a:xfrm>
              <a:off x="2002" y="1498"/>
              <a:ext cx="254" cy="63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a:ea typeface="宋体" charset="-122"/>
                </a:rPr>
                <a:t>a</a:t>
              </a:r>
            </a:p>
            <a:p>
              <a:pPr algn="ctr">
                <a:spcBef>
                  <a:spcPct val="0"/>
                </a:spcBef>
                <a:buFontTx/>
                <a:buNone/>
              </a:pPr>
              <a:r>
                <a:rPr lang="en-US" altLang="zh-CN" sz="1400">
                  <a:ea typeface="宋体" charset="-122"/>
                </a:rPr>
                <a:t>b</a:t>
              </a:r>
            </a:p>
            <a:p>
              <a:pPr algn="ctr">
                <a:spcBef>
                  <a:spcPct val="0"/>
                </a:spcBef>
                <a:buFontTx/>
                <a:buNone/>
              </a:pPr>
              <a:r>
                <a:rPr lang="en-US" altLang="zh-CN" sz="1400">
                  <a:ea typeface="宋体" charset="-122"/>
                </a:rPr>
                <a:t>c</a:t>
              </a:r>
            </a:p>
            <a:p>
              <a:pPr algn="ctr">
                <a:spcBef>
                  <a:spcPct val="0"/>
                </a:spcBef>
                <a:buFontTx/>
                <a:buNone/>
              </a:pPr>
              <a:r>
                <a:rPr lang="en-US" altLang="zh-CN" sz="1400">
                  <a:ea typeface="宋体" charset="-122"/>
                </a:rPr>
                <a:t>d</a:t>
              </a:r>
            </a:p>
          </p:txBody>
        </p:sp>
      </p:grpSp>
      <p:grpSp>
        <p:nvGrpSpPr>
          <p:cNvPr id="24" name="Group 22">
            <a:extLst>
              <a:ext uri="{FF2B5EF4-FFF2-40B4-BE49-F238E27FC236}">
                <a16:creationId xmlns:a16="http://schemas.microsoft.com/office/drawing/2014/main" id="{A3CCD735-3395-0D91-C0E5-12A195B1F72F}"/>
              </a:ext>
            </a:extLst>
          </p:cNvPr>
          <p:cNvGrpSpPr>
            <a:grpSpLocks/>
          </p:cNvGrpSpPr>
          <p:nvPr/>
        </p:nvGrpSpPr>
        <p:grpSpPr bwMode="auto">
          <a:xfrm>
            <a:off x="4123660" y="4739663"/>
            <a:ext cx="1143000" cy="1008063"/>
            <a:chOff x="1536" y="1498"/>
            <a:chExt cx="720" cy="635"/>
          </a:xfrm>
        </p:grpSpPr>
        <p:sp>
          <p:nvSpPr>
            <p:cNvPr id="25" name="Oval 23">
              <a:extLst>
                <a:ext uri="{FF2B5EF4-FFF2-40B4-BE49-F238E27FC236}">
                  <a16:creationId xmlns:a16="http://schemas.microsoft.com/office/drawing/2014/main" id="{DAB55627-F5F1-191B-281B-CDFD35FCD2F0}"/>
                </a:ext>
              </a:extLst>
            </p:cNvPr>
            <p:cNvSpPr>
              <a:spLocks noChangeAspect="1" noChangeArrowheads="1"/>
            </p:cNvSpPr>
            <p:nvPr/>
          </p:nvSpPr>
          <p:spPr bwMode="auto">
            <a:xfrm>
              <a:off x="1536" y="1498"/>
              <a:ext cx="254" cy="5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a:ea typeface="宋体" charset="-122"/>
                </a:rPr>
                <a:t>1</a:t>
              </a:r>
            </a:p>
            <a:p>
              <a:pPr algn="ctr">
                <a:spcBef>
                  <a:spcPct val="0"/>
                </a:spcBef>
                <a:buFontTx/>
                <a:buNone/>
              </a:pPr>
              <a:r>
                <a:rPr lang="en-US" altLang="zh-CN" sz="1400">
                  <a:ea typeface="宋体" charset="-122"/>
                </a:rPr>
                <a:t>2</a:t>
              </a:r>
            </a:p>
            <a:p>
              <a:pPr algn="ctr">
                <a:spcBef>
                  <a:spcPct val="0"/>
                </a:spcBef>
                <a:buFontTx/>
                <a:buNone/>
              </a:pPr>
              <a:r>
                <a:rPr lang="en-US" altLang="zh-CN" sz="1400">
                  <a:ea typeface="宋体" charset="-122"/>
                </a:rPr>
                <a:t>3</a:t>
              </a:r>
            </a:p>
          </p:txBody>
        </p:sp>
        <p:sp>
          <p:nvSpPr>
            <p:cNvPr id="26" name="Oval 24">
              <a:extLst>
                <a:ext uri="{FF2B5EF4-FFF2-40B4-BE49-F238E27FC236}">
                  <a16:creationId xmlns:a16="http://schemas.microsoft.com/office/drawing/2014/main" id="{F6A21ADC-E6FF-B135-E670-A143324E9C82}"/>
                </a:ext>
              </a:extLst>
            </p:cNvPr>
            <p:cNvSpPr>
              <a:spLocks noChangeAspect="1" noChangeArrowheads="1"/>
            </p:cNvSpPr>
            <p:nvPr/>
          </p:nvSpPr>
          <p:spPr bwMode="auto">
            <a:xfrm>
              <a:off x="2002" y="1498"/>
              <a:ext cx="254" cy="63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sz="1400">
                  <a:ea typeface="宋体" charset="-122"/>
                </a:rPr>
                <a:t>a</a:t>
              </a:r>
            </a:p>
            <a:p>
              <a:pPr algn="ctr">
                <a:spcBef>
                  <a:spcPct val="0"/>
                </a:spcBef>
                <a:buFontTx/>
                <a:buNone/>
              </a:pPr>
              <a:r>
                <a:rPr lang="en-US" altLang="zh-CN" sz="1400">
                  <a:ea typeface="宋体" charset="-122"/>
                </a:rPr>
                <a:t>b</a:t>
              </a:r>
            </a:p>
            <a:p>
              <a:pPr algn="ctr">
                <a:spcBef>
                  <a:spcPct val="0"/>
                </a:spcBef>
                <a:buFontTx/>
                <a:buNone/>
              </a:pPr>
              <a:r>
                <a:rPr lang="en-US" altLang="zh-CN" sz="1400">
                  <a:ea typeface="宋体" charset="-122"/>
                </a:rPr>
                <a:t>c</a:t>
              </a:r>
            </a:p>
            <a:p>
              <a:pPr algn="ctr">
                <a:spcBef>
                  <a:spcPct val="0"/>
                </a:spcBef>
                <a:buFontTx/>
                <a:buNone/>
              </a:pPr>
              <a:r>
                <a:rPr lang="en-US" altLang="zh-CN" sz="1400">
                  <a:ea typeface="宋体" charset="-122"/>
                </a:rPr>
                <a:t>d</a:t>
              </a:r>
            </a:p>
          </p:txBody>
        </p:sp>
      </p:grpSp>
      <p:sp>
        <p:nvSpPr>
          <p:cNvPr id="27" name="Line 25">
            <a:extLst>
              <a:ext uri="{FF2B5EF4-FFF2-40B4-BE49-F238E27FC236}">
                <a16:creationId xmlns:a16="http://schemas.microsoft.com/office/drawing/2014/main" id="{8458C113-72A9-55DB-C4D7-73E3DBA732C3}"/>
              </a:ext>
            </a:extLst>
          </p:cNvPr>
          <p:cNvSpPr>
            <a:spLocks noChangeShapeType="1"/>
          </p:cNvSpPr>
          <p:nvPr/>
        </p:nvSpPr>
        <p:spPr bwMode="auto">
          <a:xfrm>
            <a:off x="4352260" y="3384087"/>
            <a:ext cx="533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6">
            <a:extLst>
              <a:ext uri="{FF2B5EF4-FFF2-40B4-BE49-F238E27FC236}">
                <a16:creationId xmlns:a16="http://schemas.microsoft.com/office/drawing/2014/main" id="{36563BE6-433E-B211-7811-B07F8710B757}"/>
              </a:ext>
            </a:extLst>
          </p:cNvPr>
          <p:cNvSpPr>
            <a:spLocks noChangeShapeType="1"/>
          </p:cNvSpPr>
          <p:nvPr/>
        </p:nvSpPr>
        <p:spPr bwMode="auto">
          <a:xfrm>
            <a:off x="4352260" y="3536487"/>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7">
            <a:extLst>
              <a:ext uri="{FF2B5EF4-FFF2-40B4-BE49-F238E27FC236}">
                <a16:creationId xmlns:a16="http://schemas.microsoft.com/office/drawing/2014/main" id="{2DB2ED85-8CF5-CE27-CD8D-61D608C28B05}"/>
              </a:ext>
            </a:extLst>
          </p:cNvPr>
          <p:cNvSpPr>
            <a:spLocks noChangeShapeType="1"/>
          </p:cNvSpPr>
          <p:nvPr/>
        </p:nvSpPr>
        <p:spPr bwMode="auto">
          <a:xfrm>
            <a:off x="4352260" y="3765087"/>
            <a:ext cx="5334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8">
            <a:extLst>
              <a:ext uri="{FF2B5EF4-FFF2-40B4-BE49-F238E27FC236}">
                <a16:creationId xmlns:a16="http://schemas.microsoft.com/office/drawing/2014/main" id="{C80532FF-E3A3-FA6D-3FC9-2250E77EDF82}"/>
              </a:ext>
            </a:extLst>
          </p:cNvPr>
          <p:cNvSpPr>
            <a:spLocks noChangeShapeType="1"/>
          </p:cNvSpPr>
          <p:nvPr/>
        </p:nvSpPr>
        <p:spPr bwMode="auto">
          <a:xfrm>
            <a:off x="4428460" y="4892063"/>
            <a:ext cx="609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9">
            <a:extLst>
              <a:ext uri="{FF2B5EF4-FFF2-40B4-BE49-F238E27FC236}">
                <a16:creationId xmlns:a16="http://schemas.microsoft.com/office/drawing/2014/main" id="{82EA0D8C-5105-5D55-5C63-64F8503DF888}"/>
              </a:ext>
            </a:extLst>
          </p:cNvPr>
          <p:cNvSpPr>
            <a:spLocks noChangeShapeType="1"/>
          </p:cNvSpPr>
          <p:nvPr/>
        </p:nvSpPr>
        <p:spPr bwMode="auto">
          <a:xfrm>
            <a:off x="4428460" y="4892063"/>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0">
            <a:extLst>
              <a:ext uri="{FF2B5EF4-FFF2-40B4-BE49-F238E27FC236}">
                <a16:creationId xmlns:a16="http://schemas.microsoft.com/office/drawing/2014/main" id="{4860AFE0-B814-352B-5753-90F79D67F3F3}"/>
              </a:ext>
            </a:extLst>
          </p:cNvPr>
          <p:cNvSpPr>
            <a:spLocks noChangeShapeType="1"/>
          </p:cNvSpPr>
          <p:nvPr/>
        </p:nvSpPr>
        <p:spPr bwMode="auto">
          <a:xfrm flipH="1">
            <a:off x="4428460" y="4892063"/>
            <a:ext cx="609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1">
            <a:extLst>
              <a:ext uri="{FF2B5EF4-FFF2-40B4-BE49-F238E27FC236}">
                <a16:creationId xmlns:a16="http://schemas.microsoft.com/office/drawing/2014/main" id="{7A2AB0E7-874F-FEBF-1C4F-309E3C781DE8}"/>
              </a:ext>
            </a:extLst>
          </p:cNvPr>
          <p:cNvSpPr>
            <a:spLocks noChangeShapeType="1"/>
          </p:cNvSpPr>
          <p:nvPr/>
        </p:nvSpPr>
        <p:spPr bwMode="auto">
          <a:xfrm>
            <a:off x="4428460" y="5120663"/>
            <a:ext cx="6096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2">
            <a:extLst>
              <a:ext uri="{FF2B5EF4-FFF2-40B4-BE49-F238E27FC236}">
                <a16:creationId xmlns:a16="http://schemas.microsoft.com/office/drawing/2014/main" id="{6CD0676A-05B9-9F5D-6FE9-16A4C0D7D0D7}"/>
              </a:ext>
            </a:extLst>
          </p:cNvPr>
          <p:cNvSpPr>
            <a:spLocks noChangeShapeType="1"/>
          </p:cNvSpPr>
          <p:nvPr/>
        </p:nvSpPr>
        <p:spPr bwMode="auto">
          <a:xfrm flipH="1">
            <a:off x="4428460" y="5120663"/>
            <a:ext cx="5334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3">
            <a:extLst>
              <a:ext uri="{FF2B5EF4-FFF2-40B4-BE49-F238E27FC236}">
                <a16:creationId xmlns:a16="http://schemas.microsoft.com/office/drawing/2014/main" id="{8313CDD6-290C-685A-3B4D-F5E03F8207DB}"/>
              </a:ext>
            </a:extLst>
          </p:cNvPr>
          <p:cNvSpPr>
            <a:spLocks noChangeShapeType="1"/>
          </p:cNvSpPr>
          <p:nvPr/>
        </p:nvSpPr>
        <p:spPr bwMode="auto">
          <a:xfrm>
            <a:off x="4428460" y="5349263"/>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02243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5A30-7670-83C1-1D1A-ECA69A4D64EC}"/>
              </a:ext>
            </a:extLst>
          </p:cNvPr>
          <p:cNvSpPr>
            <a:spLocks noGrp="1"/>
          </p:cNvSpPr>
          <p:nvPr>
            <p:ph type="title"/>
          </p:nvPr>
        </p:nvSpPr>
        <p:spPr/>
        <p:txBody>
          <a:bodyPr/>
          <a:lstStyle/>
          <a:p>
            <a:r>
              <a:rPr lang="en-US" dirty="0"/>
              <a:t>Multiway relationship</a:t>
            </a:r>
          </a:p>
        </p:txBody>
      </p:sp>
      <p:grpSp>
        <p:nvGrpSpPr>
          <p:cNvPr id="5" name="Group 3">
            <a:extLst>
              <a:ext uri="{FF2B5EF4-FFF2-40B4-BE49-F238E27FC236}">
                <a16:creationId xmlns:a16="http://schemas.microsoft.com/office/drawing/2014/main" id="{B09272EC-21F4-F558-004F-CAE4F73BD4BC}"/>
              </a:ext>
            </a:extLst>
          </p:cNvPr>
          <p:cNvGrpSpPr>
            <a:grpSpLocks/>
          </p:cNvGrpSpPr>
          <p:nvPr/>
        </p:nvGrpSpPr>
        <p:grpSpPr bwMode="auto">
          <a:xfrm>
            <a:off x="2415722" y="1688692"/>
            <a:ext cx="8077200" cy="4191000"/>
            <a:chOff x="240" y="768"/>
            <a:chExt cx="5088" cy="2640"/>
          </a:xfrm>
        </p:grpSpPr>
        <p:sp>
          <p:nvSpPr>
            <p:cNvPr id="6" name="AutoShape 4">
              <a:extLst>
                <a:ext uri="{FF2B5EF4-FFF2-40B4-BE49-F238E27FC236}">
                  <a16:creationId xmlns:a16="http://schemas.microsoft.com/office/drawing/2014/main" id="{D38FBAB7-F2AB-9A68-B564-7AB330EF114D}"/>
                </a:ext>
              </a:extLst>
            </p:cNvPr>
            <p:cNvSpPr>
              <a:spLocks noChangeArrowheads="1"/>
            </p:cNvSpPr>
            <p:nvPr/>
          </p:nvSpPr>
          <p:spPr bwMode="auto">
            <a:xfrm>
              <a:off x="2160" y="1584"/>
              <a:ext cx="960" cy="864"/>
            </a:xfrm>
            <a:prstGeom prst="diamond">
              <a:avLst/>
            </a:prstGeom>
            <a:solidFill>
              <a:schemeClr val="bg1">
                <a:lumMod val="75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Purchase</a:t>
              </a:r>
            </a:p>
          </p:txBody>
        </p:sp>
        <p:sp>
          <p:nvSpPr>
            <p:cNvPr id="7" name="Rectangle 5">
              <a:extLst>
                <a:ext uri="{FF2B5EF4-FFF2-40B4-BE49-F238E27FC236}">
                  <a16:creationId xmlns:a16="http://schemas.microsoft.com/office/drawing/2014/main" id="{5BC58FB3-8C7C-5EE1-5D8A-4749632744FD}"/>
                </a:ext>
              </a:extLst>
            </p:cNvPr>
            <p:cNvSpPr>
              <a:spLocks noChangeArrowheads="1"/>
            </p:cNvSpPr>
            <p:nvPr/>
          </p:nvSpPr>
          <p:spPr bwMode="auto">
            <a:xfrm>
              <a:off x="240" y="1056"/>
              <a:ext cx="1392" cy="480"/>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Product</a:t>
              </a:r>
            </a:p>
          </p:txBody>
        </p:sp>
        <p:sp>
          <p:nvSpPr>
            <p:cNvPr id="8" name="Rectangle 6">
              <a:extLst>
                <a:ext uri="{FF2B5EF4-FFF2-40B4-BE49-F238E27FC236}">
                  <a16:creationId xmlns:a16="http://schemas.microsoft.com/office/drawing/2014/main" id="{E73FDE44-9277-F8DA-D2A0-B8FC4EDAC83D}"/>
                </a:ext>
              </a:extLst>
            </p:cNvPr>
            <p:cNvSpPr>
              <a:spLocks noChangeArrowheads="1"/>
            </p:cNvSpPr>
            <p:nvPr/>
          </p:nvSpPr>
          <p:spPr bwMode="auto">
            <a:xfrm>
              <a:off x="1920" y="2928"/>
              <a:ext cx="1392" cy="480"/>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Person</a:t>
              </a:r>
            </a:p>
          </p:txBody>
        </p:sp>
        <p:sp>
          <p:nvSpPr>
            <p:cNvPr id="9" name="Rectangle 7">
              <a:extLst>
                <a:ext uri="{FF2B5EF4-FFF2-40B4-BE49-F238E27FC236}">
                  <a16:creationId xmlns:a16="http://schemas.microsoft.com/office/drawing/2014/main" id="{3C02BF83-E1B6-0861-845B-2CA5E9DAB2BE}"/>
                </a:ext>
              </a:extLst>
            </p:cNvPr>
            <p:cNvSpPr>
              <a:spLocks noChangeArrowheads="1"/>
            </p:cNvSpPr>
            <p:nvPr/>
          </p:nvSpPr>
          <p:spPr bwMode="auto">
            <a:xfrm>
              <a:off x="3936" y="1776"/>
              <a:ext cx="1392" cy="480"/>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Store</a:t>
              </a:r>
            </a:p>
          </p:txBody>
        </p:sp>
        <p:sp>
          <p:nvSpPr>
            <p:cNvPr id="10" name="Line 8">
              <a:extLst>
                <a:ext uri="{FF2B5EF4-FFF2-40B4-BE49-F238E27FC236}">
                  <a16:creationId xmlns:a16="http://schemas.microsoft.com/office/drawing/2014/main" id="{C8AF943E-ACD0-DB92-3820-109C0FCA04EC}"/>
                </a:ext>
              </a:extLst>
            </p:cNvPr>
            <p:cNvSpPr>
              <a:spLocks noChangeShapeType="1"/>
            </p:cNvSpPr>
            <p:nvPr/>
          </p:nvSpPr>
          <p:spPr bwMode="auto">
            <a:xfrm>
              <a:off x="3120" y="2016"/>
              <a:ext cx="81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Line 9">
              <a:extLst>
                <a:ext uri="{FF2B5EF4-FFF2-40B4-BE49-F238E27FC236}">
                  <a16:creationId xmlns:a16="http://schemas.microsoft.com/office/drawing/2014/main" id="{0E400103-C26C-8724-A266-BFAD35BA7683}"/>
                </a:ext>
              </a:extLst>
            </p:cNvPr>
            <p:cNvSpPr>
              <a:spLocks noChangeShapeType="1"/>
            </p:cNvSpPr>
            <p:nvPr/>
          </p:nvSpPr>
          <p:spPr bwMode="auto">
            <a:xfrm>
              <a:off x="2640" y="2448"/>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2" name="Oval 10">
              <a:extLst>
                <a:ext uri="{FF2B5EF4-FFF2-40B4-BE49-F238E27FC236}">
                  <a16:creationId xmlns:a16="http://schemas.microsoft.com/office/drawing/2014/main" id="{2194107E-54CE-65D6-CCA0-A0AF72A038F5}"/>
                </a:ext>
              </a:extLst>
            </p:cNvPr>
            <p:cNvSpPr>
              <a:spLocks noChangeArrowheads="1"/>
            </p:cNvSpPr>
            <p:nvPr/>
          </p:nvSpPr>
          <p:spPr bwMode="auto">
            <a:xfrm>
              <a:off x="3216" y="768"/>
              <a:ext cx="912" cy="432"/>
            </a:xfrm>
            <a:prstGeom prst="ellipse">
              <a:avLst/>
            </a:prstGeom>
            <a:solidFill>
              <a:srgbClr val="00FF00"/>
            </a:solidFill>
            <a:ln w="9525">
              <a:solidFill>
                <a:schemeClr val="tx1"/>
              </a:solidFill>
              <a:round/>
              <a:headEnd/>
              <a:tailEnd/>
            </a:ln>
          </p:spPr>
          <p:txBody>
            <a:bodyPr wrap="none" anchor="ctr"/>
            <a:lstStyle/>
            <a:p>
              <a:pPr algn="ctr">
                <a:spcBef>
                  <a:spcPct val="0"/>
                </a:spcBef>
                <a:buFontTx/>
                <a:buNone/>
              </a:pPr>
              <a:r>
                <a:rPr lang="en-US" altLang="zh-CN">
                  <a:ea typeface="宋体" charset="-122"/>
                </a:rPr>
                <a:t>date</a:t>
              </a:r>
            </a:p>
          </p:txBody>
        </p:sp>
        <p:sp>
          <p:nvSpPr>
            <p:cNvPr id="13" name="Line 11">
              <a:extLst>
                <a:ext uri="{FF2B5EF4-FFF2-40B4-BE49-F238E27FC236}">
                  <a16:creationId xmlns:a16="http://schemas.microsoft.com/office/drawing/2014/main" id="{2D178749-5293-13E0-6ED8-21B264523B2D}"/>
                </a:ext>
              </a:extLst>
            </p:cNvPr>
            <p:cNvSpPr>
              <a:spLocks noChangeShapeType="1"/>
            </p:cNvSpPr>
            <p:nvPr/>
          </p:nvSpPr>
          <p:spPr bwMode="auto">
            <a:xfrm flipV="1">
              <a:off x="2640" y="1104"/>
              <a:ext cx="67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Line 12">
              <a:extLst>
                <a:ext uri="{FF2B5EF4-FFF2-40B4-BE49-F238E27FC236}">
                  <a16:creationId xmlns:a16="http://schemas.microsoft.com/office/drawing/2014/main" id="{6AA0060E-D7F6-2D82-B093-CD0B52501C4A}"/>
                </a:ext>
              </a:extLst>
            </p:cNvPr>
            <p:cNvSpPr>
              <a:spLocks noChangeShapeType="1"/>
            </p:cNvSpPr>
            <p:nvPr/>
          </p:nvSpPr>
          <p:spPr bwMode="auto">
            <a:xfrm>
              <a:off x="1632" y="1536"/>
              <a:ext cx="528"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grpSp>
    </p:spTree>
    <p:extLst>
      <p:ext uri="{BB962C8B-B14F-4D97-AF65-F5344CB8AC3E}">
        <p14:creationId xmlns:p14="http://schemas.microsoft.com/office/powerpoint/2010/main" val="352168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D7182-8F82-FDEC-ABBE-4E31C8478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5FA61C-D91F-4D65-6BEE-89207F58B744}"/>
              </a:ext>
            </a:extLst>
          </p:cNvPr>
          <p:cNvSpPr>
            <a:spLocks noGrp="1"/>
          </p:cNvSpPr>
          <p:nvPr>
            <p:ph type="title"/>
          </p:nvPr>
        </p:nvSpPr>
        <p:spPr/>
        <p:txBody>
          <a:bodyPr/>
          <a:lstStyle/>
          <a:p>
            <a:r>
              <a:rPr lang="en-US" dirty="0"/>
              <a:t>Convert multiway relationship to Binary</a:t>
            </a:r>
          </a:p>
        </p:txBody>
      </p:sp>
      <p:sp>
        <p:nvSpPr>
          <p:cNvPr id="3" name="AutoShape 18">
            <a:extLst>
              <a:ext uri="{FF2B5EF4-FFF2-40B4-BE49-F238E27FC236}">
                <a16:creationId xmlns:a16="http://schemas.microsoft.com/office/drawing/2014/main" id="{9A26A03E-883F-7150-B2C6-DEA8606F6BC0}"/>
              </a:ext>
            </a:extLst>
          </p:cNvPr>
          <p:cNvSpPr>
            <a:spLocks noChangeArrowheads="1"/>
          </p:cNvSpPr>
          <p:nvPr/>
        </p:nvSpPr>
        <p:spPr bwMode="auto">
          <a:xfrm>
            <a:off x="2694649" y="1572495"/>
            <a:ext cx="373062" cy="522288"/>
          </a:xfrm>
          <a:prstGeom prst="diamond">
            <a:avLst/>
          </a:prstGeom>
          <a:solidFill>
            <a:schemeClr val="bg1">
              <a:lumMod val="75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 </a:t>
            </a:r>
          </a:p>
        </p:txBody>
      </p:sp>
      <p:sp>
        <p:nvSpPr>
          <p:cNvPr id="15" name="Rectangle 19">
            <a:extLst>
              <a:ext uri="{FF2B5EF4-FFF2-40B4-BE49-F238E27FC236}">
                <a16:creationId xmlns:a16="http://schemas.microsoft.com/office/drawing/2014/main" id="{D1D9C264-2AE4-E7C1-5C73-91C00F00B738}"/>
              </a:ext>
            </a:extLst>
          </p:cNvPr>
          <p:cNvSpPr>
            <a:spLocks noChangeArrowheads="1"/>
          </p:cNvSpPr>
          <p:nvPr/>
        </p:nvSpPr>
        <p:spPr bwMode="auto">
          <a:xfrm>
            <a:off x="1946936" y="1251448"/>
            <a:ext cx="541338" cy="290513"/>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 </a:t>
            </a:r>
          </a:p>
        </p:txBody>
      </p:sp>
      <p:sp>
        <p:nvSpPr>
          <p:cNvPr id="16" name="Rectangle 20">
            <a:extLst>
              <a:ext uri="{FF2B5EF4-FFF2-40B4-BE49-F238E27FC236}">
                <a16:creationId xmlns:a16="http://schemas.microsoft.com/office/drawing/2014/main" id="{53E99883-1F4D-AD01-F5A3-EC4BAF5EDFD2}"/>
              </a:ext>
            </a:extLst>
          </p:cNvPr>
          <p:cNvSpPr>
            <a:spLocks noChangeArrowheads="1"/>
          </p:cNvSpPr>
          <p:nvPr/>
        </p:nvSpPr>
        <p:spPr bwMode="auto">
          <a:xfrm>
            <a:off x="2600986" y="2386511"/>
            <a:ext cx="542925" cy="290512"/>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 </a:t>
            </a:r>
          </a:p>
        </p:txBody>
      </p:sp>
      <p:sp>
        <p:nvSpPr>
          <p:cNvPr id="17" name="Rectangle 21">
            <a:extLst>
              <a:ext uri="{FF2B5EF4-FFF2-40B4-BE49-F238E27FC236}">
                <a16:creationId xmlns:a16="http://schemas.microsoft.com/office/drawing/2014/main" id="{4DDC2517-5530-8107-3926-E2FCCA632D79}"/>
              </a:ext>
            </a:extLst>
          </p:cNvPr>
          <p:cNvSpPr>
            <a:spLocks noChangeArrowheads="1"/>
          </p:cNvSpPr>
          <p:nvPr/>
        </p:nvSpPr>
        <p:spPr bwMode="auto">
          <a:xfrm>
            <a:off x="3386799" y="1688011"/>
            <a:ext cx="541337" cy="290512"/>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spcBef>
                <a:spcPct val="0"/>
              </a:spcBef>
              <a:buFontTx/>
              <a:buNone/>
            </a:pPr>
            <a:r>
              <a:rPr lang="en-US" altLang="zh-CN">
                <a:ea typeface="宋体" charset="-122"/>
              </a:rPr>
              <a:t> </a:t>
            </a:r>
          </a:p>
        </p:txBody>
      </p:sp>
      <p:sp>
        <p:nvSpPr>
          <p:cNvPr id="18" name="Line 22">
            <a:extLst>
              <a:ext uri="{FF2B5EF4-FFF2-40B4-BE49-F238E27FC236}">
                <a16:creationId xmlns:a16="http://schemas.microsoft.com/office/drawing/2014/main" id="{B48015DF-5CCF-C51E-560A-9DB4DCE931EB}"/>
              </a:ext>
            </a:extLst>
          </p:cNvPr>
          <p:cNvSpPr>
            <a:spLocks noChangeShapeType="1"/>
          </p:cNvSpPr>
          <p:nvPr/>
        </p:nvSpPr>
        <p:spPr bwMode="auto">
          <a:xfrm>
            <a:off x="3067711" y="1834061"/>
            <a:ext cx="319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 name="Line 23">
            <a:extLst>
              <a:ext uri="{FF2B5EF4-FFF2-40B4-BE49-F238E27FC236}">
                <a16:creationId xmlns:a16="http://schemas.microsoft.com/office/drawing/2014/main" id="{3FAEF561-B07A-8269-67F1-459B5C86E1A7}"/>
              </a:ext>
            </a:extLst>
          </p:cNvPr>
          <p:cNvSpPr>
            <a:spLocks noChangeShapeType="1"/>
          </p:cNvSpPr>
          <p:nvPr/>
        </p:nvSpPr>
        <p:spPr bwMode="auto">
          <a:xfrm>
            <a:off x="2881974" y="2094411"/>
            <a:ext cx="0" cy="292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 name="Oval 24">
            <a:extLst>
              <a:ext uri="{FF2B5EF4-FFF2-40B4-BE49-F238E27FC236}">
                <a16:creationId xmlns:a16="http://schemas.microsoft.com/office/drawing/2014/main" id="{818B3989-EFD9-8FFB-DFC9-194D32E65937}"/>
              </a:ext>
            </a:extLst>
          </p:cNvPr>
          <p:cNvSpPr>
            <a:spLocks noChangeArrowheads="1"/>
          </p:cNvSpPr>
          <p:nvPr/>
        </p:nvSpPr>
        <p:spPr bwMode="auto">
          <a:xfrm>
            <a:off x="3105811" y="1076823"/>
            <a:ext cx="355600" cy="261938"/>
          </a:xfrm>
          <a:prstGeom prst="ellipse">
            <a:avLst/>
          </a:prstGeom>
          <a:solidFill>
            <a:srgbClr val="00FF00"/>
          </a:solidFill>
          <a:ln w="9525">
            <a:solidFill>
              <a:schemeClr val="tx1"/>
            </a:solidFill>
            <a:round/>
            <a:headEnd/>
            <a:tailEnd/>
          </a:ln>
        </p:spPr>
        <p:txBody>
          <a:bodyPr wrap="none" anchor="ctr"/>
          <a:lstStyle/>
          <a:p>
            <a:pPr algn="ctr">
              <a:spcBef>
                <a:spcPct val="0"/>
              </a:spcBef>
              <a:buFontTx/>
              <a:buNone/>
            </a:pPr>
            <a:r>
              <a:rPr lang="en-US" altLang="zh-CN">
                <a:ea typeface="宋体" charset="-122"/>
              </a:rPr>
              <a:t> </a:t>
            </a:r>
          </a:p>
        </p:txBody>
      </p:sp>
      <p:sp>
        <p:nvSpPr>
          <p:cNvPr id="21" name="Line 25">
            <a:extLst>
              <a:ext uri="{FF2B5EF4-FFF2-40B4-BE49-F238E27FC236}">
                <a16:creationId xmlns:a16="http://schemas.microsoft.com/office/drawing/2014/main" id="{F69E6FF3-37D0-2AF5-11C9-0EBF2F4086BE}"/>
              </a:ext>
            </a:extLst>
          </p:cNvPr>
          <p:cNvSpPr>
            <a:spLocks noChangeShapeType="1"/>
          </p:cNvSpPr>
          <p:nvPr/>
        </p:nvSpPr>
        <p:spPr bwMode="auto">
          <a:xfrm flipV="1">
            <a:off x="2881974" y="1280023"/>
            <a:ext cx="261937" cy="292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 name="Line 26">
            <a:extLst>
              <a:ext uri="{FF2B5EF4-FFF2-40B4-BE49-F238E27FC236}">
                <a16:creationId xmlns:a16="http://schemas.microsoft.com/office/drawing/2014/main" id="{816C29EC-C976-30CA-26CD-0E2531E02F86}"/>
              </a:ext>
            </a:extLst>
          </p:cNvPr>
          <p:cNvSpPr>
            <a:spLocks noChangeShapeType="1"/>
          </p:cNvSpPr>
          <p:nvPr/>
        </p:nvSpPr>
        <p:spPr bwMode="auto">
          <a:xfrm>
            <a:off x="2488274" y="1541961"/>
            <a:ext cx="206375" cy="292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 name="Rectangle 3">
            <a:extLst>
              <a:ext uri="{FF2B5EF4-FFF2-40B4-BE49-F238E27FC236}">
                <a16:creationId xmlns:a16="http://schemas.microsoft.com/office/drawing/2014/main" id="{E333A3A5-F233-9D5F-7AFF-6E0F33504711}"/>
              </a:ext>
            </a:extLst>
          </p:cNvPr>
          <p:cNvSpPr>
            <a:spLocks noChangeArrowheads="1"/>
          </p:cNvSpPr>
          <p:nvPr/>
        </p:nvSpPr>
        <p:spPr bwMode="auto">
          <a:xfrm>
            <a:off x="2450992" y="3701903"/>
            <a:ext cx="2209800" cy="762000"/>
          </a:xfrm>
          <a:prstGeom prst="rect">
            <a:avLst/>
          </a:prstGeom>
          <a:solidFill>
            <a:schemeClr val="tx2">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Purchase</a:t>
            </a:r>
          </a:p>
        </p:txBody>
      </p:sp>
      <p:sp>
        <p:nvSpPr>
          <p:cNvPr id="24" name="Rectangle 4">
            <a:extLst>
              <a:ext uri="{FF2B5EF4-FFF2-40B4-BE49-F238E27FC236}">
                <a16:creationId xmlns:a16="http://schemas.microsoft.com/office/drawing/2014/main" id="{DFEFBC8C-DF18-B678-8A20-B662809B72C5}"/>
              </a:ext>
            </a:extLst>
          </p:cNvPr>
          <p:cNvSpPr>
            <a:spLocks noChangeArrowheads="1"/>
          </p:cNvSpPr>
          <p:nvPr/>
        </p:nvSpPr>
        <p:spPr bwMode="auto">
          <a:xfrm>
            <a:off x="8318392" y="5759303"/>
            <a:ext cx="2209800" cy="762000"/>
          </a:xfrm>
          <a:prstGeom prst="rect">
            <a:avLst/>
          </a:prstGeom>
          <a:solidFill>
            <a:schemeClr val="tx2">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Person</a:t>
            </a:r>
          </a:p>
        </p:txBody>
      </p:sp>
      <p:sp>
        <p:nvSpPr>
          <p:cNvPr id="25" name="Rectangle 5">
            <a:extLst>
              <a:ext uri="{FF2B5EF4-FFF2-40B4-BE49-F238E27FC236}">
                <a16:creationId xmlns:a16="http://schemas.microsoft.com/office/drawing/2014/main" id="{AF7CA1E3-5ACB-8983-61C4-83D0C110235D}"/>
              </a:ext>
            </a:extLst>
          </p:cNvPr>
          <p:cNvSpPr>
            <a:spLocks noChangeArrowheads="1"/>
          </p:cNvSpPr>
          <p:nvPr/>
        </p:nvSpPr>
        <p:spPr bwMode="auto">
          <a:xfrm>
            <a:off x="8242192" y="4082903"/>
            <a:ext cx="2209800" cy="762000"/>
          </a:xfrm>
          <a:prstGeom prst="rect">
            <a:avLst/>
          </a:prstGeom>
          <a:solidFill>
            <a:schemeClr val="tx2">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Store</a:t>
            </a:r>
          </a:p>
        </p:txBody>
      </p:sp>
      <p:sp>
        <p:nvSpPr>
          <p:cNvPr id="26" name="Rectangle 6">
            <a:extLst>
              <a:ext uri="{FF2B5EF4-FFF2-40B4-BE49-F238E27FC236}">
                <a16:creationId xmlns:a16="http://schemas.microsoft.com/office/drawing/2014/main" id="{F07126BD-C2D4-C0D9-F9A3-DBE8497622FA}"/>
              </a:ext>
            </a:extLst>
          </p:cNvPr>
          <p:cNvSpPr>
            <a:spLocks noChangeArrowheads="1"/>
          </p:cNvSpPr>
          <p:nvPr/>
        </p:nvSpPr>
        <p:spPr bwMode="auto">
          <a:xfrm>
            <a:off x="8242192" y="2254103"/>
            <a:ext cx="2209800" cy="762000"/>
          </a:xfrm>
          <a:prstGeom prst="rect">
            <a:avLst/>
          </a:prstGeom>
          <a:solidFill>
            <a:schemeClr val="tx2">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Product</a:t>
            </a:r>
          </a:p>
        </p:txBody>
      </p:sp>
      <p:sp>
        <p:nvSpPr>
          <p:cNvPr id="27" name="AutoShape 7">
            <a:extLst>
              <a:ext uri="{FF2B5EF4-FFF2-40B4-BE49-F238E27FC236}">
                <a16:creationId xmlns:a16="http://schemas.microsoft.com/office/drawing/2014/main" id="{85B9D059-8F87-85B2-C00C-1CD08C98B0A9}"/>
              </a:ext>
            </a:extLst>
          </p:cNvPr>
          <p:cNvSpPr>
            <a:spLocks noChangeArrowheads="1"/>
          </p:cNvSpPr>
          <p:nvPr/>
        </p:nvSpPr>
        <p:spPr bwMode="auto">
          <a:xfrm>
            <a:off x="5498992" y="3778103"/>
            <a:ext cx="1524000" cy="1371600"/>
          </a:xfrm>
          <a:prstGeom prst="diamond">
            <a:avLst/>
          </a:prstGeom>
          <a:solidFill>
            <a:schemeClr val="accent4">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StoreOf</a:t>
            </a:r>
          </a:p>
        </p:txBody>
      </p:sp>
      <p:sp>
        <p:nvSpPr>
          <p:cNvPr id="28" name="AutoShape 8">
            <a:extLst>
              <a:ext uri="{FF2B5EF4-FFF2-40B4-BE49-F238E27FC236}">
                <a16:creationId xmlns:a16="http://schemas.microsoft.com/office/drawing/2014/main" id="{EA0B27B6-354B-7907-DB95-7D9DFE9673A9}"/>
              </a:ext>
            </a:extLst>
          </p:cNvPr>
          <p:cNvSpPr>
            <a:spLocks noChangeArrowheads="1"/>
          </p:cNvSpPr>
          <p:nvPr/>
        </p:nvSpPr>
        <p:spPr bwMode="auto">
          <a:xfrm>
            <a:off x="5498992" y="1949303"/>
            <a:ext cx="1524000" cy="1371600"/>
          </a:xfrm>
          <a:prstGeom prst="diamond">
            <a:avLst/>
          </a:prstGeom>
          <a:solidFill>
            <a:schemeClr val="accent4">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ProductOf</a:t>
            </a:r>
          </a:p>
        </p:txBody>
      </p:sp>
      <p:sp>
        <p:nvSpPr>
          <p:cNvPr id="29" name="AutoShape 9">
            <a:extLst>
              <a:ext uri="{FF2B5EF4-FFF2-40B4-BE49-F238E27FC236}">
                <a16:creationId xmlns:a16="http://schemas.microsoft.com/office/drawing/2014/main" id="{D9C54BDF-D98E-6ECA-51AB-B935646CD5AD}"/>
              </a:ext>
            </a:extLst>
          </p:cNvPr>
          <p:cNvSpPr>
            <a:spLocks noChangeArrowheads="1"/>
          </p:cNvSpPr>
          <p:nvPr/>
        </p:nvSpPr>
        <p:spPr bwMode="auto">
          <a:xfrm>
            <a:off x="5498992" y="5378303"/>
            <a:ext cx="1524000" cy="1371600"/>
          </a:xfrm>
          <a:prstGeom prst="diamond">
            <a:avLst/>
          </a:prstGeom>
          <a:solidFill>
            <a:schemeClr val="accent4">
              <a:lumMod val="40000"/>
              <a:lumOff val="60000"/>
            </a:schemeClr>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BuyerOf</a:t>
            </a:r>
          </a:p>
        </p:txBody>
      </p:sp>
      <p:sp>
        <p:nvSpPr>
          <p:cNvPr id="30" name="Line 10">
            <a:extLst>
              <a:ext uri="{FF2B5EF4-FFF2-40B4-BE49-F238E27FC236}">
                <a16:creationId xmlns:a16="http://schemas.microsoft.com/office/drawing/2014/main" id="{896F72B2-2B33-7852-2BB2-29184C3704B9}"/>
              </a:ext>
            </a:extLst>
          </p:cNvPr>
          <p:cNvSpPr>
            <a:spLocks noChangeShapeType="1"/>
          </p:cNvSpPr>
          <p:nvPr/>
        </p:nvSpPr>
        <p:spPr bwMode="auto">
          <a:xfrm flipH="1">
            <a:off x="3822592" y="2635103"/>
            <a:ext cx="16764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11">
            <a:extLst>
              <a:ext uri="{FF2B5EF4-FFF2-40B4-BE49-F238E27FC236}">
                <a16:creationId xmlns:a16="http://schemas.microsoft.com/office/drawing/2014/main" id="{56052D49-7935-34E7-0112-AEE4C26673B1}"/>
              </a:ext>
            </a:extLst>
          </p:cNvPr>
          <p:cNvSpPr>
            <a:spLocks noChangeShapeType="1"/>
          </p:cNvSpPr>
          <p:nvPr/>
        </p:nvSpPr>
        <p:spPr bwMode="auto">
          <a:xfrm flipH="1" flipV="1">
            <a:off x="3822592" y="4463903"/>
            <a:ext cx="16764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12">
            <a:extLst>
              <a:ext uri="{FF2B5EF4-FFF2-40B4-BE49-F238E27FC236}">
                <a16:creationId xmlns:a16="http://schemas.microsoft.com/office/drawing/2014/main" id="{E9D8CB2C-B5AA-4737-352B-94E69BCF9F5D}"/>
              </a:ext>
            </a:extLst>
          </p:cNvPr>
          <p:cNvSpPr>
            <a:spLocks noChangeShapeType="1"/>
          </p:cNvSpPr>
          <p:nvPr/>
        </p:nvSpPr>
        <p:spPr bwMode="auto">
          <a:xfrm flipH="1" flipV="1">
            <a:off x="4660792" y="4082903"/>
            <a:ext cx="838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13">
            <a:extLst>
              <a:ext uri="{FF2B5EF4-FFF2-40B4-BE49-F238E27FC236}">
                <a16:creationId xmlns:a16="http://schemas.microsoft.com/office/drawing/2014/main" id="{4BAD4E32-516A-6923-41C4-98966182102C}"/>
              </a:ext>
            </a:extLst>
          </p:cNvPr>
          <p:cNvSpPr>
            <a:spLocks noChangeShapeType="1"/>
          </p:cNvSpPr>
          <p:nvPr/>
        </p:nvSpPr>
        <p:spPr bwMode="auto">
          <a:xfrm>
            <a:off x="7022992" y="4463903"/>
            <a:ext cx="12192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14">
            <a:extLst>
              <a:ext uri="{FF2B5EF4-FFF2-40B4-BE49-F238E27FC236}">
                <a16:creationId xmlns:a16="http://schemas.microsoft.com/office/drawing/2014/main" id="{2241540A-CDC7-02B4-12B1-A30D3B6FE683}"/>
              </a:ext>
            </a:extLst>
          </p:cNvPr>
          <p:cNvSpPr>
            <a:spLocks noChangeShapeType="1"/>
          </p:cNvSpPr>
          <p:nvPr/>
        </p:nvSpPr>
        <p:spPr bwMode="auto">
          <a:xfrm>
            <a:off x="7022992" y="6064103"/>
            <a:ext cx="12954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15">
            <a:extLst>
              <a:ext uri="{FF2B5EF4-FFF2-40B4-BE49-F238E27FC236}">
                <a16:creationId xmlns:a16="http://schemas.microsoft.com/office/drawing/2014/main" id="{9C612F87-F92C-6256-57C2-FB070140CAA7}"/>
              </a:ext>
            </a:extLst>
          </p:cNvPr>
          <p:cNvSpPr>
            <a:spLocks noChangeShapeType="1"/>
          </p:cNvSpPr>
          <p:nvPr/>
        </p:nvSpPr>
        <p:spPr bwMode="auto">
          <a:xfrm>
            <a:off x="7022992" y="2635103"/>
            <a:ext cx="12192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a:p>
        </p:txBody>
      </p:sp>
      <p:sp>
        <p:nvSpPr>
          <p:cNvPr id="36" name="Oval 16">
            <a:extLst>
              <a:ext uri="{FF2B5EF4-FFF2-40B4-BE49-F238E27FC236}">
                <a16:creationId xmlns:a16="http://schemas.microsoft.com/office/drawing/2014/main" id="{2B9E3FF9-4058-A468-AED8-2C9D8E8430F8}"/>
              </a:ext>
            </a:extLst>
          </p:cNvPr>
          <p:cNvSpPr>
            <a:spLocks noChangeArrowheads="1"/>
          </p:cNvSpPr>
          <p:nvPr/>
        </p:nvSpPr>
        <p:spPr bwMode="auto">
          <a:xfrm>
            <a:off x="2450992" y="5161278"/>
            <a:ext cx="1447800" cy="685800"/>
          </a:xfrm>
          <a:prstGeom prst="ellipse">
            <a:avLst/>
          </a:prstGeom>
          <a:solidFill>
            <a:srgbClr val="00FF00"/>
          </a:solidFill>
          <a:ln w="9525">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lgn="ctr">
              <a:spcBef>
                <a:spcPct val="0"/>
              </a:spcBef>
              <a:buFontTx/>
              <a:buNone/>
            </a:pPr>
            <a:r>
              <a:rPr lang="en-US" altLang="zh-CN">
                <a:ea typeface="宋体" charset="-122"/>
              </a:rPr>
              <a:t>date</a:t>
            </a:r>
          </a:p>
        </p:txBody>
      </p:sp>
      <p:sp>
        <p:nvSpPr>
          <p:cNvPr id="37" name="Line 17">
            <a:extLst>
              <a:ext uri="{FF2B5EF4-FFF2-40B4-BE49-F238E27FC236}">
                <a16:creationId xmlns:a16="http://schemas.microsoft.com/office/drawing/2014/main" id="{FC5900E3-0588-1FB9-D51A-A93F7DCEEF92}"/>
              </a:ext>
            </a:extLst>
          </p:cNvPr>
          <p:cNvSpPr>
            <a:spLocks noChangeShapeType="1"/>
          </p:cNvSpPr>
          <p:nvPr/>
        </p:nvSpPr>
        <p:spPr bwMode="auto">
          <a:xfrm flipH="1">
            <a:off x="3227254" y="4463903"/>
            <a:ext cx="159544"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69109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FA56-B9FB-775F-85E1-FF5998E221CC}"/>
              </a:ext>
            </a:extLst>
          </p:cNvPr>
          <p:cNvSpPr>
            <a:spLocks noGrp="1"/>
          </p:cNvSpPr>
          <p:nvPr>
            <p:ph type="title"/>
          </p:nvPr>
        </p:nvSpPr>
        <p:spPr/>
        <p:txBody>
          <a:bodyPr/>
          <a:lstStyle/>
          <a:p>
            <a:r>
              <a:rPr lang="en-US" dirty="0"/>
              <a:t>Relationships: summary</a:t>
            </a:r>
          </a:p>
        </p:txBody>
      </p:sp>
      <p:sp>
        <p:nvSpPr>
          <p:cNvPr id="3" name="Content Placeholder 2">
            <a:extLst>
              <a:ext uri="{FF2B5EF4-FFF2-40B4-BE49-F238E27FC236}">
                <a16:creationId xmlns:a16="http://schemas.microsoft.com/office/drawing/2014/main" id="{A8F02650-01D2-03AB-4427-93B6C870A18A}"/>
              </a:ext>
            </a:extLst>
          </p:cNvPr>
          <p:cNvSpPr>
            <a:spLocks noGrp="1"/>
          </p:cNvSpPr>
          <p:nvPr>
            <p:ph sz="quarter" idx="13"/>
          </p:nvPr>
        </p:nvSpPr>
        <p:spPr/>
        <p:txBody>
          <a:bodyPr/>
          <a:lstStyle/>
          <a:p>
            <a:pPr>
              <a:lnSpc>
                <a:spcPct val="125000"/>
              </a:lnSpc>
            </a:pPr>
            <a:r>
              <a:rPr lang="en-US" altLang="zh-CN" dirty="0">
                <a:ea typeface="宋体" charset="-122"/>
              </a:rPr>
              <a:t>Modeled as a mathematical set</a:t>
            </a:r>
          </a:p>
          <a:p>
            <a:pPr>
              <a:lnSpc>
                <a:spcPct val="125000"/>
              </a:lnSpc>
            </a:pPr>
            <a:r>
              <a:rPr lang="en-US" altLang="zh-CN" dirty="0">
                <a:solidFill>
                  <a:srgbClr val="7D0900"/>
                </a:solidFill>
                <a:ea typeface="宋体" charset="-122"/>
              </a:rPr>
              <a:t>Binary</a:t>
            </a:r>
            <a:r>
              <a:rPr lang="en-US" altLang="zh-CN" dirty="0">
                <a:ea typeface="宋体" charset="-122"/>
              </a:rPr>
              <a:t> and </a:t>
            </a:r>
            <a:r>
              <a:rPr lang="en-US" altLang="zh-CN" dirty="0">
                <a:solidFill>
                  <a:srgbClr val="7D0900"/>
                </a:solidFill>
                <a:ea typeface="宋体" charset="-122"/>
              </a:rPr>
              <a:t>multiway</a:t>
            </a:r>
            <a:r>
              <a:rPr lang="en-US" altLang="zh-CN" dirty="0">
                <a:ea typeface="宋体" charset="-122"/>
              </a:rPr>
              <a:t> relationships</a:t>
            </a:r>
          </a:p>
          <a:p>
            <a:pPr>
              <a:lnSpc>
                <a:spcPct val="125000"/>
              </a:lnSpc>
            </a:pPr>
            <a:r>
              <a:rPr lang="en-US" altLang="zh-CN" dirty="0">
                <a:ea typeface="宋体" charset="-122"/>
              </a:rPr>
              <a:t>Converting a multiway one into many binary ones</a:t>
            </a:r>
          </a:p>
          <a:p>
            <a:pPr>
              <a:lnSpc>
                <a:spcPct val="125000"/>
              </a:lnSpc>
            </a:pPr>
            <a:r>
              <a:rPr lang="en-US" altLang="zh-CN" dirty="0">
                <a:ea typeface="宋体" charset="-122"/>
              </a:rPr>
              <a:t>Constraints on the degree of the relationship</a:t>
            </a:r>
          </a:p>
          <a:p>
            <a:pPr lvl="1">
              <a:lnSpc>
                <a:spcPct val="125000"/>
              </a:lnSpc>
            </a:pPr>
            <a:r>
              <a:rPr lang="en-US" altLang="zh-CN" dirty="0">
                <a:ea typeface="宋体" charset="-122"/>
              </a:rPr>
              <a:t>many-one, one-one, many-many</a:t>
            </a:r>
          </a:p>
          <a:p>
            <a:pPr>
              <a:lnSpc>
                <a:spcPct val="125000"/>
              </a:lnSpc>
            </a:pPr>
            <a:r>
              <a:rPr lang="en-US" altLang="zh-CN" dirty="0">
                <a:ea typeface="宋体" charset="-122"/>
              </a:rPr>
              <a:t>Attributes of relationships</a:t>
            </a:r>
            <a:endParaRPr lang="en-US" dirty="0"/>
          </a:p>
        </p:txBody>
      </p:sp>
    </p:spTree>
    <p:extLst>
      <p:ext uri="{BB962C8B-B14F-4D97-AF65-F5344CB8AC3E}">
        <p14:creationId xmlns:p14="http://schemas.microsoft.com/office/powerpoint/2010/main" val="3220993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9823C-A652-0944-8407-5019EC7D1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E966C-C6A0-E86D-4F5B-78279DBBB347}"/>
              </a:ext>
            </a:extLst>
          </p:cNvPr>
          <p:cNvSpPr>
            <a:spLocks noGrp="1"/>
          </p:cNvSpPr>
          <p:nvPr>
            <p:ph type="title"/>
          </p:nvPr>
        </p:nvSpPr>
        <p:spPr/>
        <p:txBody>
          <a:bodyPr/>
          <a:lstStyle/>
          <a:p>
            <a:r>
              <a:rPr lang="en-US" dirty="0"/>
              <a:t>An ER-Model Example</a:t>
            </a:r>
          </a:p>
        </p:txBody>
      </p:sp>
      <p:sp>
        <p:nvSpPr>
          <p:cNvPr id="3" name="Content Placeholder 2">
            <a:extLst>
              <a:ext uri="{FF2B5EF4-FFF2-40B4-BE49-F238E27FC236}">
                <a16:creationId xmlns:a16="http://schemas.microsoft.com/office/drawing/2014/main" id="{AFE89A1F-2C57-432D-9217-5D2FFBC99298}"/>
              </a:ext>
            </a:extLst>
          </p:cNvPr>
          <p:cNvSpPr>
            <a:spLocks noGrp="1"/>
          </p:cNvSpPr>
          <p:nvPr>
            <p:ph sz="quarter" idx="13"/>
          </p:nvPr>
        </p:nvSpPr>
        <p:spPr/>
        <p:txBody>
          <a:bodyPr/>
          <a:lstStyle/>
          <a:p>
            <a:r>
              <a:rPr lang="en-US" dirty="0"/>
              <a:t>An employee can work in many departments, and a department can have many employees.</a:t>
            </a:r>
          </a:p>
          <a:p>
            <a:r>
              <a:rPr lang="en-US" dirty="0"/>
              <a:t>Each department has at most one manager.</a:t>
            </a:r>
          </a:p>
        </p:txBody>
      </p:sp>
      <p:grpSp>
        <p:nvGrpSpPr>
          <p:cNvPr id="4" name="Group 129">
            <a:extLst>
              <a:ext uri="{FF2B5EF4-FFF2-40B4-BE49-F238E27FC236}">
                <a16:creationId xmlns:a16="http://schemas.microsoft.com/office/drawing/2014/main" id="{AF3FD993-18A2-3681-A8EC-93CF10D73C0B}"/>
              </a:ext>
            </a:extLst>
          </p:cNvPr>
          <p:cNvGrpSpPr>
            <a:grpSpLocks/>
          </p:cNvGrpSpPr>
          <p:nvPr/>
        </p:nvGrpSpPr>
        <p:grpSpPr bwMode="auto">
          <a:xfrm>
            <a:off x="3194843" y="3429000"/>
            <a:ext cx="5802313" cy="2738438"/>
            <a:chOff x="2069" y="109"/>
            <a:chExt cx="3655" cy="1725"/>
          </a:xfrm>
        </p:grpSpPr>
        <p:sp>
          <p:nvSpPr>
            <p:cNvPr id="5" name="Freeform 112">
              <a:extLst>
                <a:ext uri="{FF2B5EF4-FFF2-40B4-BE49-F238E27FC236}">
                  <a16:creationId xmlns:a16="http://schemas.microsoft.com/office/drawing/2014/main" id="{E06156EE-1676-F01F-0482-37443B165DE4}"/>
                </a:ext>
              </a:extLst>
            </p:cNvPr>
            <p:cNvSpPr>
              <a:spLocks/>
            </p:cNvSpPr>
            <p:nvPr/>
          </p:nvSpPr>
          <p:spPr bwMode="auto">
            <a:xfrm>
              <a:off x="3399" y="1392"/>
              <a:ext cx="788" cy="442"/>
            </a:xfrm>
            <a:custGeom>
              <a:avLst/>
              <a:gdLst>
                <a:gd name="T0" fmla="*/ 0 w 788"/>
                <a:gd name="T1" fmla="*/ 221 h 442"/>
                <a:gd name="T2" fmla="*/ 388 w 788"/>
                <a:gd name="T3" fmla="*/ 0 h 442"/>
                <a:gd name="T4" fmla="*/ 787 w 788"/>
                <a:gd name="T5" fmla="*/ 229 h 442"/>
                <a:gd name="T6" fmla="*/ 388 w 788"/>
                <a:gd name="T7" fmla="*/ 441 h 442"/>
                <a:gd name="T8" fmla="*/ 0 w 788"/>
                <a:gd name="T9" fmla="*/ 221 h 442"/>
                <a:gd name="T10" fmla="*/ 0 60000 65536"/>
                <a:gd name="T11" fmla="*/ 0 60000 65536"/>
                <a:gd name="T12" fmla="*/ 0 60000 65536"/>
                <a:gd name="T13" fmla="*/ 0 60000 65536"/>
                <a:gd name="T14" fmla="*/ 0 60000 65536"/>
                <a:gd name="T15" fmla="*/ 0 w 788"/>
                <a:gd name="T16" fmla="*/ 0 h 442"/>
                <a:gd name="T17" fmla="*/ 788 w 788"/>
                <a:gd name="T18" fmla="*/ 442 h 442"/>
              </a:gdLst>
              <a:ahLst/>
              <a:cxnLst>
                <a:cxn ang="T10">
                  <a:pos x="T0" y="T1"/>
                </a:cxn>
                <a:cxn ang="T11">
                  <a:pos x="T2" y="T3"/>
                </a:cxn>
                <a:cxn ang="T12">
                  <a:pos x="T4" y="T5"/>
                </a:cxn>
                <a:cxn ang="T13">
                  <a:pos x="T6" y="T7"/>
                </a:cxn>
                <a:cxn ang="T14">
                  <a:pos x="T8" y="T9"/>
                </a:cxn>
              </a:cxnLst>
              <a:rect l="T15" t="T16" r="T17" b="T18"/>
              <a:pathLst>
                <a:path w="788" h="442">
                  <a:moveTo>
                    <a:pt x="0" y="221"/>
                  </a:moveTo>
                  <a:lnTo>
                    <a:pt x="388" y="0"/>
                  </a:lnTo>
                  <a:lnTo>
                    <a:pt x="787" y="229"/>
                  </a:lnTo>
                  <a:lnTo>
                    <a:pt x="388" y="441"/>
                  </a:lnTo>
                  <a:lnTo>
                    <a:pt x="0" y="221"/>
                  </a:lnTo>
                </a:path>
              </a:pathLst>
            </a:custGeom>
            <a:solidFill>
              <a:schemeClr val="bg1">
                <a:lumMod val="85000"/>
              </a:schemeClr>
            </a:solidFill>
            <a:ln w="12700" cap="rnd">
              <a:solidFill>
                <a:srgbClr val="000000"/>
              </a:solidFill>
              <a:round/>
              <a:headEnd type="none" w="sm" len="sm"/>
              <a:tailEnd type="none" w="sm" len="sm"/>
            </a:ln>
          </p:spPr>
          <p:txBody>
            <a:bodyPr/>
            <a:lstStyle/>
            <a:p>
              <a:endParaRPr lang="zh-CN" altLang="zh-CN"/>
            </a:p>
          </p:txBody>
        </p:sp>
        <p:sp>
          <p:nvSpPr>
            <p:cNvPr id="6" name="Freeform 33">
              <a:extLst>
                <a:ext uri="{FF2B5EF4-FFF2-40B4-BE49-F238E27FC236}">
                  <a16:creationId xmlns:a16="http://schemas.microsoft.com/office/drawing/2014/main" id="{A05AEFAF-170A-ED7D-22DB-3EF945F7D02F}"/>
                </a:ext>
              </a:extLst>
            </p:cNvPr>
            <p:cNvSpPr>
              <a:spLocks/>
            </p:cNvSpPr>
            <p:nvPr/>
          </p:nvSpPr>
          <p:spPr bwMode="auto">
            <a:xfrm>
              <a:off x="4313" y="359"/>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7" name="Freeform 34">
              <a:extLst>
                <a:ext uri="{FF2B5EF4-FFF2-40B4-BE49-F238E27FC236}">
                  <a16:creationId xmlns:a16="http://schemas.microsoft.com/office/drawing/2014/main" id="{27D1D37A-272E-8FB1-E22A-D98CA5F08A08}"/>
                </a:ext>
              </a:extLst>
            </p:cNvPr>
            <p:cNvSpPr>
              <a:spLocks/>
            </p:cNvSpPr>
            <p:nvPr/>
          </p:nvSpPr>
          <p:spPr bwMode="auto">
            <a:xfrm>
              <a:off x="5144" y="373"/>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grpSp>
          <p:nvGrpSpPr>
            <p:cNvPr id="8" name="Group 37">
              <a:extLst>
                <a:ext uri="{FF2B5EF4-FFF2-40B4-BE49-F238E27FC236}">
                  <a16:creationId xmlns:a16="http://schemas.microsoft.com/office/drawing/2014/main" id="{C66F400A-9B8F-B8C9-0158-D5D9721D1956}"/>
                </a:ext>
              </a:extLst>
            </p:cNvPr>
            <p:cNvGrpSpPr>
              <a:grpSpLocks/>
            </p:cNvGrpSpPr>
            <p:nvPr/>
          </p:nvGrpSpPr>
          <p:grpSpPr bwMode="auto">
            <a:xfrm>
              <a:off x="4672" y="119"/>
              <a:ext cx="592" cy="327"/>
              <a:chOff x="4672" y="468"/>
              <a:chExt cx="592" cy="327"/>
            </a:xfrm>
          </p:grpSpPr>
          <p:sp>
            <p:nvSpPr>
              <p:cNvPr id="32" name="Freeform 35">
                <a:extLst>
                  <a:ext uri="{FF2B5EF4-FFF2-40B4-BE49-F238E27FC236}">
                    <a16:creationId xmlns:a16="http://schemas.microsoft.com/office/drawing/2014/main" id="{2F66A6CC-308D-068F-F419-7FA74D030C1D}"/>
                  </a:ext>
                </a:extLst>
              </p:cNvPr>
              <p:cNvSpPr>
                <a:spLocks/>
              </p:cNvSpPr>
              <p:nvPr/>
            </p:nvSpPr>
            <p:spPr bwMode="auto">
              <a:xfrm>
                <a:off x="4672" y="468"/>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33" name="Rectangle 36">
                <a:extLst>
                  <a:ext uri="{FF2B5EF4-FFF2-40B4-BE49-F238E27FC236}">
                    <a16:creationId xmlns:a16="http://schemas.microsoft.com/office/drawing/2014/main" id="{604090BA-EFFE-0D97-1ACF-27C9CE64A58A}"/>
                  </a:ext>
                </a:extLst>
              </p:cNvPr>
              <p:cNvSpPr>
                <a:spLocks noChangeArrowheads="1"/>
              </p:cNvSpPr>
              <p:nvPr/>
            </p:nvSpPr>
            <p:spPr bwMode="auto">
              <a:xfrm>
                <a:off x="4696" y="507"/>
                <a:ext cx="53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dname</a:t>
                </a:r>
              </a:p>
            </p:txBody>
          </p:sp>
        </p:grpSp>
        <p:sp>
          <p:nvSpPr>
            <p:cNvPr id="9" name="Rectangle 38">
              <a:extLst>
                <a:ext uri="{FF2B5EF4-FFF2-40B4-BE49-F238E27FC236}">
                  <a16:creationId xmlns:a16="http://schemas.microsoft.com/office/drawing/2014/main" id="{11A4043B-40A7-9394-75B9-6AAFA3262108}"/>
                </a:ext>
              </a:extLst>
            </p:cNvPr>
            <p:cNvSpPr>
              <a:spLocks noChangeArrowheads="1"/>
            </p:cNvSpPr>
            <p:nvPr/>
          </p:nvSpPr>
          <p:spPr bwMode="auto">
            <a:xfrm>
              <a:off x="5179" y="408"/>
              <a:ext cx="54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budget</a:t>
              </a:r>
            </a:p>
          </p:txBody>
        </p:sp>
        <p:sp>
          <p:nvSpPr>
            <p:cNvPr id="10" name="Rectangle 39">
              <a:extLst>
                <a:ext uri="{FF2B5EF4-FFF2-40B4-BE49-F238E27FC236}">
                  <a16:creationId xmlns:a16="http://schemas.microsoft.com/office/drawing/2014/main" id="{852C9498-40A3-A931-E827-8AA2FC5298F1}"/>
                </a:ext>
              </a:extLst>
            </p:cNvPr>
            <p:cNvSpPr>
              <a:spLocks noChangeArrowheads="1"/>
            </p:cNvSpPr>
            <p:nvPr/>
          </p:nvSpPr>
          <p:spPr bwMode="auto">
            <a:xfrm>
              <a:off x="4375" y="408"/>
              <a:ext cx="30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u="sng">
                  <a:solidFill>
                    <a:srgbClr val="000000"/>
                  </a:solidFill>
                  <a:latin typeface="Arial" pitchFamily="34" charset="0"/>
                  <a:ea typeface="宋体" pitchFamily="2" charset="-122"/>
                </a:rPr>
                <a:t>did</a:t>
              </a:r>
            </a:p>
          </p:txBody>
        </p:sp>
        <p:sp>
          <p:nvSpPr>
            <p:cNvPr id="11" name="Freeform 53">
              <a:extLst>
                <a:ext uri="{FF2B5EF4-FFF2-40B4-BE49-F238E27FC236}">
                  <a16:creationId xmlns:a16="http://schemas.microsoft.com/office/drawing/2014/main" id="{84D4543D-681E-7507-225B-0B8CEBA5A9D5}"/>
                </a:ext>
              </a:extLst>
            </p:cNvPr>
            <p:cNvSpPr>
              <a:spLocks/>
            </p:cNvSpPr>
            <p:nvPr/>
          </p:nvSpPr>
          <p:spPr bwMode="auto">
            <a:xfrm>
              <a:off x="4576" y="887"/>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solidFill>
              <a:schemeClr val="tx2">
                <a:lumMod val="40000"/>
                <a:lumOff val="60000"/>
              </a:schemeClr>
            </a:solidFill>
            <a:ln w="12700" cap="rnd">
              <a:solidFill>
                <a:srgbClr val="000000"/>
              </a:solidFill>
              <a:round/>
              <a:headEnd type="none" w="sm" len="sm"/>
              <a:tailEnd type="none" w="sm" len="sm"/>
            </a:ln>
          </p:spPr>
          <p:txBody>
            <a:bodyPr/>
            <a:lstStyle/>
            <a:p>
              <a:endParaRPr lang="zh-CN" altLang="zh-CN"/>
            </a:p>
          </p:txBody>
        </p:sp>
        <p:sp>
          <p:nvSpPr>
            <p:cNvPr id="12" name="Rectangle 57">
              <a:extLst>
                <a:ext uri="{FF2B5EF4-FFF2-40B4-BE49-F238E27FC236}">
                  <a16:creationId xmlns:a16="http://schemas.microsoft.com/office/drawing/2014/main" id="{16A992AF-0A3E-FE20-8454-A23906BB0CC1}"/>
                </a:ext>
              </a:extLst>
            </p:cNvPr>
            <p:cNvSpPr>
              <a:spLocks noChangeArrowheads="1"/>
            </p:cNvSpPr>
            <p:nvPr/>
          </p:nvSpPr>
          <p:spPr bwMode="auto">
            <a:xfrm>
              <a:off x="4521" y="927"/>
              <a:ext cx="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a:solidFill>
                    <a:srgbClr val="000000"/>
                  </a:solidFill>
                  <a:latin typeface="Arial" pitchFamily="34" charset="0"/>
                  <a:ea typeface="宋体" pitchFamily="2" charset="-122"/>
                </a:rPr>
                <a:t>Departments</a:t>
              </a:r>
            </a:p>
          </p:txBody>
        </p:sp>
        <p:sp>
          <p:nvSpPr>
            <p:cNvPr id="13" name="Line 107">
              <a:extLst>
                <a:ext uri="{FF2B5EF4-FFF2-40B4-BE49-F238E27FC236}">
                  <a16:creationId xmlns:a16="http://schemas.microsoft.com/office/drawing/2014/main" id="{97FD87A8-DCA4-EFE2-B750-3730AAF149B0}"/>
                </a:ext>
              </a:extLst>
            </p:cNvPr>
            <p:cNvSpPr>
              <a:spLocks noChangeShapeType="1"/>
            </p:cNvSpPr>
            <p:nvPr/>
          </p:nvSpPr>
          <p:spPr bwMode="auto">
            <a:xfrm>
              <a:off x="4612" y="663"/>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Line 108">
              <a:extLst>
                <a:ext uri="{FF2B5EF4-FFF2-40B4-BE49-F238E27FC236}">
                  <a16:creationId xmlns:a16="http://schemas.microsoft.com/office/drawing/2014/main" id="{2A80AAB3-FDA4-6636-9491-7837921C5DE2}"/>
                </a:ext>
              </a:extLst>
            </p:cNvPr>
            <p:cNvSpPr>
              <a:spLocks noChangeShapeType="1"/>
            </p:cNvSpPr>
            <p:nvPr/>
          </p:nvSpPr>
          <p:spPr bwMode="auto">
            <a:xfrm>
              <a:off x="4978" y="446"/>
              <a:ext cx="9" cy="449"/>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 name="Line 109">
              <a:extLst>
                <a:ext uri="{FF2B5EF4-FFF2-40B4-BE49-F238E27FC236}">
                  <a16:creationId xmlns:a16="http://schemas.microsoft.com/office/drawing/2014/main" id="{1B4B32CF-F64F-A58C-6C23-1B0F2C111E4B}"/>
                </a:ext>
              </a:extLst>
            </p:cNvPr>
            <p:cNvSpPr>
              <a:spLocks noChangeShapeType="1"/>
            </p:cNvSpPr>
            <p:nvPr/>
          </p:nvSpPr>
          <p:spPr bwMode="auto">
            <a:xfrm flipH="1">
              <a:off x="5180" y="663"/>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 name="Rectangle 114">
              <a:extLst>
                <a:ext uri="{FF2B5EF4-FFF2-40B4-BE49-F238E27FC236}">
                  <a16:creationId xmlns:a16="http://schemas.microsoft.com/office/drawing/2014/main" id="{F21211B2-DAEC-7F92-67BD-3086E73E56E9}"/>
                </a:ext>
              </a:extLst>
            </p:cNvPr>
            <p:cNvSpPr>
              <a:spLocks noChangeArrowheads="1"/>
            </p:cNvSpPr>
            <p:nvPr/>
          </p:nvSpPr>
          <p:spPr bwMode="auto">
            <a:xfrm>
              <a:off x="3427" y="1522"/>
              <a:ext cx="69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err="1">
                  <a:solidFill>
                    <a:srgbClr val="000000"/>
                  </a:solidFill>
                  <a:latin typeface="Arial" pitchFamily="34" charset="0"/>
                  <a:ea typeface="宋体" pitchFamily="2" charset="-122"/>
                </a:rPr>
                <a:t>Works_In</a:t>
              </a:r>
              <a:endParaRPr lang="en-US" altLang="zh-CN" sz="1600" b="1" dirty="0">
                <a:solidFill>
                  <a:srgbClr val="000000"/>
                </a:solidFill>
                <a:latin typeface="Arial" pitchFamily="34" charset="0"/>
                <a:ea typeface="宋体" pitchFamily="2" charset="-122"/>
              </a:endParaRPr>
            </a:p>
          </p:txBody>
        </p:sp>
        <p:cxnSp>
          <p:nvCxnSpPr>
            <p:cNvPr id="17" name="AutoShape 118">
              <a:extLst>
                <a:ext uri="{FF2B5EF4-FFF2-40B4-BE49-F238E27FC236}">
                  <a16:creationId xmlns:a16="http://schemas.microsoft.com/office/drawing/2014/main" id="{E4AC0608-58BE-D289-A07F-10C7D57864FE}"/>
                </a:ext>
              </a:extLst>
            </p:cNvPr>
            <p:cNvCxnSpPr>
              <a:cxnSpLocks noChangeShapeType="1"/>
              <a:stCxn id="5" idx="2"/>
            </p:cNvCxnSpPr>
            <p:nvPr/>
          </p:nvCxnSpPr>
          <p:spPr bwMode="auto">
            <a:xfrm flipV="1">
              <a:off x="4186" y="1189"/>
              <a:ext cx="773" cy="432"/>
            </a:xfrm>
            <a:prstGeom prst="straightConnector1">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nvGrpSpPr>
            <p:cNvPr id="18" name="Group 49">
              <a:extLst>
                <a:ext uri="{FF2B5EF4-FFF2-40B4-BE49-F238E27FC236}">
                  <a16:creationId xmlns:a16="http://schemas.microsoft.com/office/drawing/2014/main" id="{461680AA-789B-A648-40BE-D311EAE11830}"/>
                </a:ext>
              </a:extLst>
            </p:cNvPr>
            <p:cNvGrpSpPr>
              <a:grpSpLocks/>
            </p:cNvGrpSpPr>
            <p:nvPr/>
          </p:nvGrpSpPr>
          <p:grpSpPr bwMode="auto">
            <a:xfrm>
              <a:off x="2069" y="109"/>
              <a:ext cx="1285" cy="567"/>
              <a:chOff x="2069" y="458"/>
              <a:chExt cx="1285" cy="567"/>
            </a:xfrm>
          </p:grpSpPr>
          <p:sp>
            <p:nvSpPr>
              <p:cNvPr id="26" name="Freeform 43">
                <a:extLst>
                  <a:ext uri="{FF2B5EF4-FFF2-40B4-BE49-F238E27FC236}">
                    <a16:creationId xmlns:a16="http://schemas.microsoft.com/office/drawing/2014/main" id="{19A4CC14-C0A9-00DB-A2CF-3FFB0CAA7836}"/>
                  </a:ext>
                </a:extLst>
              </p:cNvPr>
              <p:cNvSpPr>
                <a:spLocks/>
              </p:cNvSpPr>
              <p:nvPr/>
            </p:nvSpPr>
            <p:spPr bwMode="auto">
              <a:xfrm>
                <a:off x="2476" y="458"/>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7" name="Freeform 44">
                <a:extLst>
                  <a:ext uri="{FF2B5EF4-FFF2-40B4-BE49-F238E27FC236}">
                    <a16:creationId xmlns:a16="http://schemas.microsoft.com/office/drawing/2014/main" id="{81E00C96-1C42-E7A4-43D4-D375AC46E17C}"/>
                  </a:ext>
                </a:extLst>
              </p:cNvPr>
              <p:cNvSpPr>
                <a:spLocks/>
              </p:cNvSpPr>
              <p:nvPr/>
            </p:nvSpPr>
            <p:spPr bwMode="auto">
              <a:xfrm>
                <a:off x="2069" y="699"/>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8" name="Freeform 45">
                <a:extLst>
                  <a:ext uri="{FF2B5EF4-FFF2-40B4-BE49-F238E27FC236}">
                    <a16:creationId xmlns:a16="http://schemas.microsoft.com/office/drawing/2014/main" id="{BC91550F-1301-7350-E430-11478F0F135C}"/>
                  </a:ext>
                </a:extLst>
              </p:cNvPr>
              <p:cNvSpPr>
                <a:spLocks/>
              </p:cNvSpPr>
              <p:nvPr/>
            </p:nvSpPr>
            <p:spPr bwMode="auto">
              <a:xfrm>
                <a:off x="2902" y="699"/>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9" name="Rectangle 46">
                <a:extLst>
                  <a:ext uri="{FF2B5EF4-FFF2-40B4-BE49-F238E27FC236}">
                    <a16:creationId xmlns:a16="http://schemas.microsoft.com/office/drawing/2014/main" id="{49193916-2A89-8626-FE8F-5A0200BE8E6D}"/>
                  </a:ext>
                </a:extLst>
              </p:cNvPr>
              <p:cNvSpPr>
                <a:spLocks noChangeArrowheads="1"/>
              </p:cNvSpPr>
              <p:nvPr/>
            </p:nvSpPr>
            <p:spPr bwMode="auto">
              <a:xfrm>
                <a:off x="2976" y="757"/>
                <a:ext cx="27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lot</a:t>
                </a:r>
              </a:p>
            </p:txBody>
          </p:sp>
          <p:sp>
            <p:nvSpPr>
              <p:cNvPr id="30" name="Rectangle 47">
                <a:extLst>
                  <a:ext uri="{FF2B5EF4-FFF2-40B4-BE49-F238E27FC236}">
                    <a16:creationId xmlns:a16="http://schemas.microsoft.com/office/drawing/2014/main" id="{836ABB4A-F97B-E037-FB7F-7E2844AE1731}"/>
                  </a:ext>
                </a:extLst>
              </p:cNvPr>
              <p:cNvSpPr>
                <a:spLocks noChangeArrowheads="1"/>
              </p:cNvSpPr>
              <p:nvPr/>
            </p:nvSpPr>
            <p:spPr bwMode="auto">
              <a:xfrm>
                <a:off x="2470" y="497"/>
                <a:ext cx="4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name</a:t>
                </a:r>
              </a:p>
            </p:txBody>
          </p:sp>
          <p:sp>
            <p:nvSpPr>
              <p:cNvPr id="31" name="Rectangle 48">
                <a:extLst>
                  <a:ext uri="{FF2B5EF4-FFF2-40B4-BE49-F238E27FC236}">
                    <a16:creationId xmlns:a16="http://schemas.microsoft.com/office/drawing/2014/main" id="{B0E0BC8F-5909-C972-CBD0-3A3828659808}"/>
                  </a:ext>
                </a:extLst>
              </p:cNvPr>
              <p:cNvSpPr>
                <a:spLocks noChangeArrowheads="1"/>
              </p:cNvSpPr>
              <p:nvPr/>
            </p:nvSpPr>
            <p:spPr bwMode="auto">
              <a:xfrm>
                <a:off x="2121" y="750"/>
                <a:ext cx="33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u="sng">
                    <a:solidFill>
                      <a:srgbClr val="000000"/>
                    </a:solidFill>
                    <a:latin typeface="Arial" pitchFamily="34" charset="0"/>
                    <a:ea typeface="宋体" pitchFamily="2" charset="-122"/>
                  </a:rPr>
                  <a:t>ssn</a:t>
                </a:r>
              </a:p>
            </p:txBody>
          </p:sp>
        </p:grpSp>
        <p:grpSp>
          <p:nvGrpSpPr>
            <p:cNvPr id="19" name="Group 56">
              <a:extLst>
                <a:ext uri="{FF2B5EF4-FFF2-40B4-BE49-F238E27FC236}">
                  <a16:creationId xmlns:a16="http://schemas.microsoft.com/office/drawing/2014/main" id="{D93A6E24-73B8-F0BC-CFD9-4D22DBA8212B}"/>
                </a:ext>
              </a:extLst>
            </p:cNvPr>
            <p:cNvGrpSpPr>
              <a:grpSpLocks/>
            </p:cNvGrpSpPr>
            <p:nvPr/>
          </p:nvGrpSpPr>
          <p:grpSpPr bwMode="auto">
            <a:xfrm>
              <a:off x="2328" y="877"/>
              <a:ext cx="814" cy="295"/>
              <a:chOff x="2328" y="1226"/>
              <a:chExt cx="814" cy="295"/>
            </a:xfrm>
          </p:grpSpPr>
          <p:sp>
            <p:nvSpPr>
              <p:cNvPr id="24" name="Freeform 54">
                <a:extLst>
                  <a:ext uri="{FF2B5EF4-FFF2-40B4-BE49-F238E27FC236}">
                    <a16:creationId xmlns:a16="http://schemas.microsoft.com/office/drawing/2014/main" id="{F7BC7515-ECB3-70D4-3C38-0C0C73278960}"/>
                  </a:ext>
                </a:extLst>
              </p:cNvPr>
              <p:cNvSpPr>
                <a:spLocks/>
              </p:cNvSpPr>
              <p:nvPr/>
            </p:nvSpPr>
            <p:spPr bwMode="auto">
              <a:xfrm>
                <a:off x="2328" y="1226"/>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solidFill>
                <a:schemeClr val="tx2">
                  <a:lumMod val="40000"/>
                  <a:lumOff val="60000"/>
                </a:schemeClr>
              </a:solidFill>
              <a:ln w="12700" cap="rnd">
                <a:solidFill>
                  <a:srgbClr val="000000"/>
                </a:solidFill>
                <a:round/>
                <a:headEnd type="none" w="sm" len="sm"/>
                <a:tailEnd type="none" w="sm" len="sm"/>
              </a:ln>
            </p:spPr>
            <p:txBody>
              <a:bodyPr/>
              <a:lstStyle/>
              <a:p>
                <a:endParaRPr lang="zh-CN" altLang="zh-CN"/>
              </a:p>
            </p:txBody>
          </p:sp>
          <p:sp>
            <p:nvSpPr>
              <p:cNvPr id="25" name="Rectangle 55">
                <a:extLst>
                  <a:ext uri="{FF2B5EF4-FFF2-40B4-BE49-F238E27FC236}">
                    <a16:creationId xmlns:a16="http://schemas.microsoft.com/office/drawing/2014/main" id="{6B229135-ABE4-C097-600A-0598EC16CB93}"/>
                  </a:ext>
                </a:extLst>
              </p:cNvPr>
              <p:cNvSpPr>
                <a:spLocks noChangeArrowheads="1"/>
              </p:cNvSpPr>
              <p:nvPr/>
            </p:nvSpPr>
            <p:spPr bwMode="auto">
              <a:xfrm>
                <a:off x="2336" y="1266"/>
                <a:ext cx="7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a:solidFill>
                      <a:srgbClr val="000000"/>
                    </a:solidFill>
                    <a:latin typeface="Arial" pitchFamily="34" charset="0"/>
                    <a:ea typeface="宋体" pitchFamily="2" charset="-122"/>
                  </a:rPr>
                  <a:t>Employees</a:t>
                </a:r>
              </a:p>
            </p:txBody>
          </p:sp>
        </p:grpSp>
        <p:sp>
          <p:nvSpPr>
            <p:cNvPr id="20" name="Line 103">
              <a:extLst>
                <a:ext uri="{FF2B5EF4-FFF2-40B4-BE49-F238E27FC236}">
                  <a16:creationId xmlns:a16="http://schemas.microsoft.com/office/drawing/2014/main" id="{334ED6B1-82D0-E95B-5A81-1285697B54C7}"/>
                </a:ext>
              </a:extLst>
            </p:cNvPr>
            <p:cNvSpPr>
              <a:spLocks noChangeShapeType="1"/>
            </p:cNvSpPr>
            <p:nvPr/>
          </p:nvSpPr>
          <p:spPr bwMode="auto">
            <a:xfrm flipH="1">
              <a:off x="2809" y="663"/>
              <a:ext cx="315" cy="21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 name="Line 104">
              <a:extLst>
                <a:ext uri="{FF2B5EF4-FFF2-40B4-BE49-F238E27FC236}">
                  <a16:creationId xmlns:a16="http://schemas.microsoft.com/office/drawing/2014/main" id="{93530DD1-8658-2B6B-1179-0BB9291347D3}"/>
                </a:ext>
              </a:extLst>
            </p:cNvPr>
            <p:cNvSpPr>
              <a:spLocks noChangeShapeType="1"/>
            </p:cNvSpPr>
            <p:nvPr/>
          </p:nvSpPr>
          <p:spPr bwMode="auto">
            <a:xfrm>
              <a:off x="2709" y="441"/>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 name="Line 105">
              <a:extLst>
                <a:ext uri="{FF2B5EF4-FFF2-40B4-BE49-F238E27FC236}">
                  <a16:creationId xmlns:a16="http://schemas.microsoft.com/office/drawing/2014/main" id="{D011438B-0988-3A48-AD30-C94BB04F566C}"/>
                </a:ext>
              </a:extLst>
            </p:cNvPr>
            <p:cNvSpPr>
              <a:spLocks noChangeShapeType="1"/>
            </p:cNvSpPr>
            <p:nvPr/>
          </p:nvSpPr>
          <p:spPr bwMode="auto">
            <a:xfrm>
              <a:off x="2356" y="663"/>
              <a:ext cx="272" cy="21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 name="Line 119">
              <a:extLst>
                <a:ext uri="{FF2B5EF4-FFF2-40B4-BE49-F238E27FC236}">
                  <a16:creationId xmlns:a16="http://schemas.microsoft.com/office/drawing/2014/main" id="{D8D1A95A-EBA8-D69E-ED97-1A98F2A28EDC}"/>
                </a:ext>
              </a:extLst>
            </p:cNvPr>
            <p:cNvSpPr>
              <a:spLocks noChangeShapeType="1"/>
            </p:cNvSpPr>
            <p:nvPr/>
          </p:nvSpPr>
          <p:spPr bwMode="auto">
            <a:xfrm flipH="1" flipV="1">
              <a:off x="2735" y="1172"/>
              <a:ext cx="664" cy="441"/>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zh-CN" altLang="en-US"/>
            </a:p>
          </p:txBody>
        </p:sp>
      </p:grpSp>
      <p:grpSp>
        <p:nvGrpSpPr>
          <p:cNvPr id="34" name="Group 132">
            <a:extLst>
              <a:ext uri="{FF2B5EF4-FFF2-40B4-BE49-F238E27FC236}">
                <a16:creationId xmlns:a16="http://schemas.microsoft.com/office/drawing/2014/main" id="{F92E76B4-0203-E6B7-A14F-63FF2176E81C}"/>
              </a:ext>
            </a:extLst>
          </p:cNvPr>
          <p:cNvGrpSpPr>
            <a:grpSpLocks/>
          </p:cNvGrpSpPr>
          <p:nvPr/>
        </p:nvGrpSpPr>
        <p:grpSpPr bwMode="auto">
          <a:xfrm>
            <a:off x="4868276" y="4430290"/>
            <a:ext cx="2361312" cy="920750"/>
            <a:chOff x="3175" y="768"/>
            <a:chExt cx="1445" cy="580"/>
          </a:xfrm>
        </p:grpSpPr>
        <p:grpSp>
          <p:nvGrpSpPr>
            <p:cNvPr id="35" name="Group 52">
              <a:extLst>
                <a:ext uri="{FF2B5EF4-FFF2-40B4-BE49-F238E27FC236}">
                  <a16:creationId xmlns:a16="http://schemas.microsoft.com/office/drawing/2014/main" id="{76CDBA0C-C3CF-CC08-70A9-EAEA1265A00C}"/>
                </a:ext>
              </a:extLst>
            </p:cNvPr>
            <p:cNvGrpSpPr>
              <a:grpSpLocks/>
            </p:cNvGrpSpPr>
            <p:nvPr/>
          </p:nvGrpSpPr>
          <p:grpSpPr bwMode="auto">
            <a:xfrm>
              <a:off x="3456" y="768"/>
              <a:ext cx="769" cy="580"/>
              <a:chOff x="3456" y="1053"/>
              <a:chExt cx="769" cy="580"/>
            </a:xfrm>
          </p:grpSpPr>
          <p:sp>
            <p:nvSpPr>
              <p:cNvPr id="38" name="Freeform 51">
                <a:extLst>
                  <a:ext uri="{FF2B5EF4-FFF2-40B4-BE49-F238E27FC236}">
                    <a16:creationId xmlns:a16="http://schemas.microsoft.com/office/drawing/2014/main" id="{262D4EC3-6DC8-C4CA-B3BA-82A21F2E70A2}"/>
                  </a:ext>
                </a:extLst>
              </p:cNvPr>
              <p:cNvSpPr>
                <a:spLocks/>
              </p:cNvSpPr>
              <p:nvPr/>
            </p:nvSpPr>
            <p:spPr bwMode="auto">
              <a:xfrm>
                <a:off x="3456" y="1053"/>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solidFill>
                <a:schemeClr val="bg1">
                  <a:lumMod val="85000"/>
                </a:schemeClr>
              </a:solidFill>
              <a:ln w="12700" cap="rnd">
                <a:solidFill>
                  <a:srgbClr val="000000"/>
                </a:solidFill>
                <a:round/>
                <a:headEnd type="none" w="sm" len="sm"/>
                <a:tailEnd type="none" w="sm" len="sm"/>
              </a:ln>
            </p:spPr>
            <p:txBody>
              <a:bodyPr/>
              <a:lstStyle/>
              <a:p>
                <a:endParaRPr lang="zh-CN" altLang="zh-CN"/>
              </a:p>
            </p:txBody>
          </p:sp>
          <p:sp>
            <p:nvSpPr>
              <p:cNvPr id="39" name="Rectangle 50">
                <a:extLst>
                  <a:ext uri="{FF2B5EF4-FFF2-40B4-BE49-F238E27FC236}">
                    <a16:creationId xmlns:a16="http://schemas.microsoft.com/office/drawing/2014/main" id="{B3AD0CE5-2D92-AA00-6722-9BE7DD8D4B05}"/>
                  </a:ext>
                </a:extLst>
              </p:cNvPr>
              <p:cNvSpPr>
                <a:spLocks noChangeArrowheads="1"/>
              </p:cNvSpPr>
              <p:nvPr/>
            </p:nvSpPr>
            <p:spPr bwMode="auto">
              <a:xfrm>
                <a:off x="3522" y="1266"/>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Manages</a:t>
                </a:r>
              </a:p>
            </p:txBody>
          </p:sp>
        </p:grpSp>
        <p:sp>
          <p:nvSpPr>
            <p:cNvPr id="36" name="Line 102">
              <a:extLst>
                <a:ext uri="{FF2B5EF4-FFF2-40B4-BE49-F238E27FC236}">
                  <a16:creationId xmlns:a16="http://schemas.microsoft.com/office/drawing/2014/main" id="{FE1C5156-CB9B-9ACC-F46C-38F684C043F9}"/>
                </a:ext>
              </a:extLst>
            </p:cNvPr>
            <p:cNvSpPr>
              <a:spLocks noChangeShapeType="1"/>
            </p:cNvSpPr>
            <p:nvPr/>
          </p:nvSpPr>
          <p:spPr bwMode="auto">
            <a:xfrm>
              <a:off x="3175" y="1056"/>
              <a:ext cx="294" cy="0"/>
            </a:xfrm>
            <a:prstGeom prst="line">
              <a:avLst/>
            </a:prstGeom>
            <a:noFill/>
            <a:ln w="12700">
              <a:solidFill>
                <a:srgbClr val="FF0000"/>
              </a:solidFill>
              <a:round/>
              <a:headEnd type="stealth" w="lg" len="lg"/>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7" name="Line 101">
              <a:extLst>
                <a:ext uri="{FF2B5EF4-FFF2-40B4-BE49-F238E27FC236}">
                  <a16:creationId xmlns:a16="http://schemas.microsoft.com/office/drawing/2014/main" id="{B281C3F2-721A-F327-61CA-D436840DBDFF}"/>
                </a:ext>
              </a:extLst>
            </p:cNvPr>
            <p:cNvSpPr>
              <a:spLocks noChangeShapeType="1"/>
            </p:cNvSpPr>
            <p:nvPr/>
          </p:nvSpPr>
          <p:spPr bwMode="auto">
            <a:xfrm flipH="1">
              <a:off x="4224" y="1071"/>
              <a:ext cx="396" cy="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grpSp>
    </p:spTree>
    <p:extLst>
      <p:ext uri="{BB962C8B-B14F-4D97-AF65-F5344CB8AC3E}">
        <p14:creationId xmlns:p14="http://schemas.microsoft.com/office/powerpoint/2010/main" val="104925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32F8-1C58-9904-B12F-0F513E67BC48}"/>
              </a:ext>
            </a:extLst>
          </p:cNvPr>
          <p:cNvSpPr>
            <a:spLocks noGrp="1"/>
          </p:cNvSpPr>
          <p:nvPr>
            <p:ph type="title"/>
          </p:nvPr>
        </p:nvSpPr>
        <p:spPr/>
        <p:txBody>
          <a:bodyPr/>
          <a:lstStyle/>
          <a:p>
            <a:r>
              <a:rPr lang="en-US" dirty="0"/>
              <a:t>Relational Model</a:t>
            </a:r>
          </a:p>
        </p:txBody>
      </p:sp>
      <p:sp>
        <p:nvSpPr>
          <p:cNvPr id="3" name="Content Placeholder 2">
            <a:extLst>
              <a:ext uri="{FF2B5EF4-FFF2-40B4-BE49-F238E27FC236}">
                <a16:creationId xmlns:a16="http://schemas.microsoft.com/office/drawing/2014/main" id="{C7815C39-9647-7AED-10C8-32392A137683}"/>
              </a:ext>
            </a:extLst>
          </p:cNvPr>
          <p:cNvSpPr>
            <a:spLocks noGrp="1"/>
          </p:cNvSpPr>
          <p:nvPr>
            <p:ph sz="quarter" idx="13"/>
          </p:nvPr>
        </p:nvSpPr>
        <p:spPr/>
        <p:txBody>
          <a:bodyPr/>
          <a:lstStyle/>
          <a:p>
            <a:r>
              <a:rPr lang="en-US" dirty="0"/>
              <a:t>E. F. Codd’s Relational Database Model is a </a:t>
            </a:r>
            <a:r>
              <a:rPr lang="en-US" i="1" dirty="0"/>
              <a:t>mathematical structure </a:t>
            </a:r>
            <a:r>
              <a:rPr lang="en-US" dirty="0"/>
              <a:t>in which data resides 	</a:t>
            </a:r>
          </a:p>
          <a:p>
            <a:pPr lvl="1"/>
            <a:r>
              <a:rPr lang="en-US" i="1" dirty="0"/>
              <a:t>Codd, Edgar Frank (June 1970). </a:t>
            </a:r>
            <a:r>
              <a:rPr lang="en-US" i="1" dirty="0">
                <a:hlinkClick r:id="rId2"/>
              </a:rPr>
              <a:t>"A Relational Model of Data for Large Shared Data Banks"</a:t>
            </a:r>
            <a:r>
              <a:rPr lang="en-US" i="1" dirty="0"/>
              <a:t> (PDF). Communications of the ACM. </a:t>
            </a:r>
            <a:r>
              <a:rPr lang="en-US" b="1" i="1" dirty="0"/>
              <a:t>13</a:t>
            </a:r>
            <a:r>
              <a:rPr lang="en-US" i="1" dirty="0"/>
              <a:t> (6): 377–87.</a:t>
            </a:r>
            <a:endParaRPr lang="en-US" dirty="0"/>
          </a:p>
          <a:p>
            <a:r>
              <a:rPr lang="en-US" dirty="0"/>
              <a:t>Conceptual model based on Codd’s mathematical data model </a:t>
            </a:r>
          </a:p>
          <a:p>
            <a:endParaRPr lang="en-US" dirty="0"/>
          </a:p>
        </p:txBody>
      </p:sp>
    </p:spTree>
    <p:extLst>
      <p:ext uri="{BB962C8B-B14F-4D97-AF65-F5344CB8AC3E}">
        <p14:creationId xmlns:p14="http://schemas.microsoft.com/office/powerpoint/2010/main" val="2562381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32F8-1C58-9904-B12F-0F513E67BC48}"/>
              </a:ext>
            </a:extLst>
          </p:cNvPr>
          <p:cNvSpPr>
            <a:spLocks noGrp="1"/>
          </p:cNvSpPr>
          <p:nvPr>
            <p:ph type="title"/>
          </p:nvPr>
        </p:nvSpPr>
        <p:spPr/>
        <p:txBody>
          <a:bodyPr/>
          <a:lstStyle/>
          <a:p>
            <a:r>
              <a:rPr lang="en-US" dirty="0"/>
              <a:t>Relational Model</a:t>
            </a:r>
          </a:p>
        </p:txBody>
      </p:sp>
      <p:sp>
        <p:nvSpPr>
          <p:cNvPr id="3" name="Content Placeholder 2">
            <a:extLst>
              <a:ext uri="{FF2B5EF4-FFF2-40B4-BE49-F238E27FC236}">
                <a16:creationId xmlns:a16="http://schemas.microsoft.com/office/drawing/2014/main" id="{C7815C39-9647-7AED-10C8-32392A137683}"/>
              </a:ext>
            </a:extLst>
          </p:cNvPr>
          <p:cNvSpPr>
            <a:spLocks noGrp="1"/>
          </p:cNvSpPr>
          <p:nvPr>
            <p:ph sz="quarter" idx="13"/>
          </p:nvPr>
        </p:nvSpPr>
        <p:spPr/>
        <p:txBody>
          <a:bodyPr/>
          <a:lstStyle/>
          <a:p>
            <a:r>
              <a:rPr lang="en-US" dirty="0"/>
              <a:t>Both ER model and relational model are used to model data</a:t>
            </a:r>
          </a:p>
          <a:p>
            <a:r>
              <a:rPr lang="en-US" dirty="0"/>
              <a:t>ER model </a:t>
            </a:r>
          </a:p>
          <a:p>
            <a:pPr lvl="1"/>
            <a:r>
              <a:rPr lang="en-US" dirty="0"/>
              <a:t>Models the data using entities, relationships, and attributes</a:t>
            </a:r>
          </a:p>
          <a:p>
            <a:pPr lvl="1"/>
            <a:r>
              <a:rPr lang="en-US" dirty="0"/>
              <a:t>Well-suited for capturing the application requirements</a:t>
            </a:r>
          </a:p>
          <a:p>
            <a:pPr lvl="1"/>
            <a:r>
              <a:rPr lang="en-US" dirty="0"/>
              <a:t>Not well-suited for computer implementation</a:t>
            </a:r>
          </a:p>
          <a:p>
            <a:r>
              <a:rPr lang="en-US" dirty="0"/>
              <a:t>Relational model</a:t>
            </a:r>
          </a:p>
          <a:p>
            <a:pPr lvl="1"/>
            <a:r>
              <a:rPr lang="en-US" dirty="0"/>
              <a:t>Model the data with one single concept: relation</a:t>
            </a:r>
          </a:p>
          <a:p>
            <a:pPr lvl="1"/>
            <a:r>
              <a:rPr lang="en-US" dirty="0"/>
              <a:t>The world is represented with a collection of relations (tables)</a:t>
            </a:r>
          </a:p>
          <a:p>
            <a:pPr lvl="1"/>
            <a:r>
              <a:rPr lang="en-US" dirty="0"/>
              <a:t>Well-suited for efficient implementation on computer</a:t>
            </a:r>
          </a:p>
        </p:txBody>
      </p:sp>
    </p:spTree>
    <p:extLst>
      <p:ext uri="{BB962C8B-B14F-4D97-AF65-F5344CB8AC3E}">
        <p14:creationId xmlns:p14="http://schemas.microsoft.com/office/powerpoint/2010/main" val="1402886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DF7F1-3ABC-A2F6-A414-337C1366B71A}"/>
              </a:ext>
            </a:extLst>
          </p:cNvPr>
          <p:cNvSpPr>
            <a:spLocks noGrp="1"/>
          </p:cNvSpPr>
          <p:nvPr>
            <p:ph type="title"/>
          </p:nvPr>
        </p:nvSpPr>
        <p:spPr/>
        <p:txBody>
          <a:bodyPr/>
          <a:lstStyle/>
          <a:p>
            <a:r>
              <a:rPr lang="en-US" dirty="0"/>
              <a:t>Relations (Tables)</a:t>
            </a:r>
          </a:p>
        </p:txBody>
      </p:sp>
      <p:sp>
        <p:nvSpPr>
          <p:cNvPr id="3" name="Content Placeholder 2">
            <a:extLst>
              <a:ext uri="{FF2B5EF4-FFF2-40B4-BE49-F238E27FC236}">
                <a16:creationId xmlns:a16="http://schemas.microsoft.com/office/drawing/2014/main" id="{78C6F152-E4A5-56CD-B07D-2903989060ED}"/>
              </a:ext>
            </a:extLst>
          </p:cNvPr>
          <p:cNvSpPr>
            <a:spLocks noGrp="1"/>
          </p:cNvSpPr>
          <p:nvPr>
            <p:ph sz="quarter" idx="13"/>
          </p:nvPr>
        </p:nvSpPr>
        <p:spPr/>
        <p:txBody>
          <a:bodyPr/>
          <a:lstStyle/>
          <a:p>
            <a:r>
              <a:rPr lang="en-US" altLang="zh-CN" dirty="0"/>
              <a:t>Schema of a relation: </a:t>
            </a:r>
            <a:r>
              <a:rPr lang="en-US" altLang="zh-CN" i="1" dirty="0"/>
              <a:t>R</a:t>
            </a:r>
            <a:r>
              <a:rPr lang="en-US" altLang="zh-CN" dirty="0"/>
              <a:t>(</a:t>
            </a:r>
            <a:r>
              <a:rPr lang="en-US" altLang="zh-CN" i="1" dirty="0"/>
              <a:t>A</a:t>
            </a:r>
            <a:r>
              <a:rPr lang="en-US" altLang="zh-CN" i="1" baseline="-25000" dirty="0"/>
              <a:t>1</a:t>
            </a:r>
            <a:r>
              <a:rPr lang="en-US" altLang="zh-CN" dirty="0"/>
              <a:t>, </a:t>
            </a:r>
            <a:r>
              <a:rPr lang="en-US" altLang="zh-CN" i="1" dirty="0"/>
              <a:t>A</a:t>
            </a:r>
            <a:r>
              <a:rPr lang="en-US" altLang="zh-CN" i="1" baseline="-25000" dirty="0"/>
              <a:t>2</a:t>
            </a:r>
            <a:r>
              <a:rPr lang="en-US" altLang="zh-CN" dirty="0"/>
              <a:t>, …, </a:t>
            </a:r>
            <a:r>
              <a:rPr lang="en-US" altLang="zh-CN" i="1" dirty="0"/>
              <a:t>A</a:t>
            </a:r>
            <a:r>
              <a:rPr lang="en-US" altLang="zh-CN" i="1" baseline="-25000" dirty="0"/>
              <a:t>k</a:t>
            </a:r>
            <a:r>
              <a:rPr lang="en-US" altLang="zh-CN" dirty="0"/>
              <a:t>)</a:t>
            </a:r>
          </a:p>
          <a:p>
            <a:pPr marL="914400" lvl="1" indent="-457200">
              <a:buFont typeface="+mj-lt"/>
              <a:buAutoNum type="arabicPeriod"/>
            </a:pPr>
            <a:r>
              <a:rPr lang="en-US" altLang="zh-CN" dirty="0"/>
              <a:t>Relation name</a:t>
            </a:r>
          </a:p>
          <a:p>
            <a:pPr marL="914400" lvl="1" indent="-457200">
              <a:buFont typeface="+mj-lt"/>
              <a:buAutoNum type="arabicPeriod"/>
            </a:pPr>
            <a:r>
              <a:rPr lang="en-US" altLang="zh-CN" dirty="0"/>
              <a:t>Attribute names</a:t>
            </a:r>
          </a:p>
          <a:p>
            <a:pPr marL="914400" lvl="1" indent="-457200">
              <a:buFont typeface="+mj-lt"/>
              <a:buAutoNum type="arabicPeriod"/>
            </a:pPr>
            <a:r>
              <a:rPr lang="en-US" altLang="zh-CN" dirty="0"/>
              <a:t>Attribute types (domains)</a:t>
            </a:r>
          </a:p>
          <a:p>
            <a:r>
              <a:rPr lang="en-US" altLang="zh-CN" dirty="0"/>
              <a:t>Schema of a database: </a:t>
            </a:r>
            <a:r>
              <a:rPr lang="en-US" altLang="zh-CN" i="1" dirty="0"/>
              <a:t>R</a:t>
            </a:r>
            <a:r>
              <a:rPr lang="en-US" altLang="zh-CN" i="1" baseline="-25000" dirty="0"/>
              <a:t>1</a:t>
            </a:r>
            <a:r>
              <a:rPr lang="en-US" altLang="zh-CN" dirty="0"/>
              <a:t>(…), </a:t>
            </a:r>
            <a:r>
              <a:rPr lang="en-US" altLang="zh-CN" i="1" dirty="0"/>
              <a:t>R</a:t>
            </a:r>
            <a:r>
              <a:rPr lang="en-US" altLang="zh-CN" i="1" baseline="-25000" dirty="0"/>
              <a:t>2</a:t>
            </a:r>
            <a:r>
              <a:rPr lang="en-US" altLang="zh-CN" dirty="0"/>
              <a:t>(…),…, </a:t>
            </a:r>
            <a:r>
              <a:rPr lang="en-US" altLang="zh-CN" i="1" dirty="0"/>
              <a:t>R</a:t>
            </a:r>
            <a:r>
              <a:rPr lang="en-US" altLang="zh-CN" i="1" baseline="-25000" dirty="0"/>
              <a:t>n</a:t>
            </a:r>
            <a:r>
              <a:rPr lang="en-US" altLang="zh-CN" dirty="0"/>
              <a:t>(…)</a:t>
            </a:r>
          </a:p>
          <a:p>
            <a:pPr lvl="1"/>
            <a:r>
              <a:rPr lang="en-US" altLang="zh-CN" b="1" dirty="0">
                <a:solidFill>
                  <a:srgbClr val="C00000"/>
                </a:solidFill>
              </a:rPr>
              <a:t>A set of relation schemas</a:t>
            </a:r>
          </a:p>
        </p:txBody>
      </p:sp>
    </p:spTree>
    <p:extLst>
      <p:ext uri="{BB962C8B-B14F-4D97-AF65-F5344CB8AC3E}">
        <p14:creationId xmlns:p14="http://schemas.microsoft.com/office/powerpoint/2010/main" val="1307232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F917-FE75-147C-E1B6-30564DF3102B}"/>
              </a:ext>
            </a:extLst>
          </p:cNvPr>
          <p:cNvSpPr>
            <a:spLocks noGrp="1"/>
          </p:cNvSpPr>
          <p:nvPr>
            <p:ph type="title"/>
          </p:nvPr>
        </p:nvSpPr>
        <p:spPr/>
        <p:txBody>
          <a:bodyPr/>
          <a:lstStyle/>
          <a:p>
            <a:r>
              <a:rPr lang="en-US" dirty="0"/>
              <a:t>An Example Relation</a:t>
            </a:r>
          </a:p>
        </p:txBody>
      </p:sp>
      <p:graphicFrame>
        <p:nvGraphicFramePr>
          <p:cNvPr id="4" name="Content Placeholder 4">
            <a:extLst>
              <a:ext uri="{FF2B5EF4-FFF2-40B4-BE49-F238E27FC236}">
                <a16:creationId xmlns:a16="http://schemas.microsoft.com/office/drawing/2014/main" id="{473436DF-3BB8-A409-6D27-4D2A3B1D7B37}"/>
              </a:ext>
            </a:extLst>
          </p:cNvPr>
          <p:cNvGraphicFramePr>
            <a:graphicFrameLocks/>
          </p:cNvGraphicFramePr>
          <p:nvPr>
            <p:extLst>
              <p:ext uri="{D42A27DB-BD31-4B8C-83A1-F6EECF244321}">
                <p14:modId xmlns:p14="http://schemas.microsoft.com/office/powerpoint/2010/main" val="4234032405"/>
              </p:ext>
            </p:extLst>
          </p:nvPr>
        </p:nvGraphicFramePr>
        <p:xfrm>
          <a:off x="2921176" y="2646176"/>
          <a:ext cx="7128792" cy="3024335"/>
        </p:xfrm>
        <a:graphic>
          <a:graphicData uri="http://schemas.openxmlformats.org/drawingml/2006/table">
            <a:tbl>
              <a:tblPr firstRow="1" bandRow="1">
                <a:tableStyleId>{5C22544A-7EE6-4342-B048-85BDC9FD1C3A}</a:tableStyleId>
              </a:tblPr>
              <a:tblGrid>
                <a:gridCol w="1782198">
                  <a:extLst>
                    <a:ext uri="{9D8B030D-6E8A-4147-A177-3AD203B41FA5}">
                      <a16:colId xmlns:a16="http://schemas.microsoft.com/office/drawing/2014/main" val="20000"/>
                    </a:ext>
                  </a:extLst>
                </a:gridCol>
                <a:gridCol w="1782198">
                  <a:extLst>
                    <a:ext uri="{9D8B030D-6E8A-4147-A177-3AD203B41FA5}">
                      <a16:colId xmlns:a16="http://schemas.microsoft.com/office/drawing/2014/main" val="20001"/>
                    </a:ext>
                  </a:extLst>
                </a:gridCol>
                <a:gridCol w="1782198">
                  <a:extLst>
                    <a:ext uri="{9D8B030D-6E8A-4147-A177-3AD203B41FA5}">
                      <a16:colId xmlns:a16="http://schemas.microsoft.com/office/drawing/2014/main" val="20002"/>
                    </a:ext>
                  </a:extLst>
                </a:gridCol>
                <a:gridCol w="1782198">
                  <a:extLst>
                    <a:ext uri="{9D8B030D-6E8A-4147-A177-3AD203B41FA5}">
                      <a16:colId xmlns:a16="http://schemas.microsoft.com/office/drawing/2014/main" val="20003"/>
                    </a:ext>
                  </a:extLst>
                </a:gridCol>
              </a:tblGrid>
              <a:tr h="604867">
                <a:tc>
                  <a:txBody>
                    <a:bodyPr/>
                    <a:lstStyle/>
                    <a:p>
                      <a:pPr algn="ctr">
                        <a:spcBef>
                          <a:spcPct val="0"/>
                        </a:spcBef>
                        <a:buFontTx/>
                        <a:buNone/>
                      </a:pPr>
                      <a:r>
                        <a:rPr lang="en-US" altLang="zh-CN" dirty="0">
                          <a:effectLst>
                            <a:glow rad="101600">
                              <a:schemeClr val="accent3">
                                <a:satMod val="175000"/>
                                <a:alpha val="40000"/>
                              </a:schemeClr>
                            </a:glow>
                          </a:effectLst>
                        </a:rPr>
                        <a:t>Name</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Price</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Category</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Manufacturer</a:t>
                      </a:r>
                      <a:endParaRPr lang="zh-CN" altLang="en-US" dirty="0">
                        <a:effectLst>
                          <a:glow rad="101600">
                            <a:schemeClr val="accent3">
                              <a:satMod val="175000"/>
                              <a:alpha val="40000"/>
                            </a:schemeClr>
                          </a:glow>
                        </a:effectLst>
                      </a:endParaRPr>
                    </a:p>
                  </a:txBody>
                  <a:tcPr/>
                </a:tc>
                <a:extLst>
                  <a:ext uri="{0D108BD9-81ED-4DB2-BD59-A6C34878D82A}">
                    <a16:rowId xmlns:a16="http://schemas.microsoft.com/office/drawing/2014/main" val="10000"/>
                  </a:ext>
                </a:extLst>
              </a:tr>
              <a:tr h="604867">
                <a:tc>
                  <a:txBody>
                    <a:bodyPr/>
                    <a:lstStyle/>
                    <a:p>
                      <a:pPr algn="ctr"/>
                      <a:r>
                        <a:rPr lang="en-US" altLang="zh-CN" dirty="0">
                          <a:effectLst>
                            <a:glow rad="101600">
                              <a:schemeClr val="accent3">
                                <a:satMod val="175000"/>
                                <a:alpha val="40000"/>
                              </a:schemeClr>
                            </a:glow>
                          </a:effectLst>
                        </a:rPr>
                        <a:t>Gizmo</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19.99</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Gadgets</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Gizmo works</a:t>
                      </a:r>
                      <a:endParaRPr lang="zh-CN" altLang="en-US" dirty="0">
                        <a:effectLst>
                          <a:glow rad="101600">
                            <a:schemeClr val="accent3">
                              <a:satMod val="175000"/>
                              <a:alpha val="40000"/>
                            </a:schemeClr>
                          </a:glow>
                        </a:effectLst>
                      </a:endParaRPr>
                    </a:p>
                  </a:txBody>
                  <a:tcPr/>
                </a:tc>
                <a:extLst>
                  <a:ext uri="{0D108BD9-81ED-4DB2-BD59-A6C34878D82A}">
                    <a16:rowId xmlns:a16="http://schemas.microsoft.com/office/drawing/2014/main" val="10001"/>
                  </a:ext>
                </a:extLst>
              </a:tr>
              <a:tr h="604867">
                <a:tc>
                  <a:txBody>
                    <a:bodyPr/>
                    <a:lstStyle/>
                    <a:p>
                      <a:pPr algn="ctr"/>
                      <a:r>
                        <a:rPr lang="en-US" altLang="zh-CN" dirty="0">
                          <a:effectLst>
                            <a:glow rad="101600">
                              <a:schemeClr val="accent3">
                                <a:satMod val="175000"/>
                                <a:alpha val="40000"/>
                              </a:schemeClr>
                            </a:glow>
                          </a:effectLst>
                        </a:rPr>
                        <a:t>Power gizmo</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29.99</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Gadgets</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Gizmo</a:t>
                      </a:r>
                      <a:r>
                        <a:rPr lang="en-US" altLang="zh-CN" baseline="0" dirty="0">
                          <a:effectLst>
                            <a:glow rad="101600">
                              <a:schemeClr val="accent3">
                                <a:satMod val="175000"/>
                                <a:alpha val="40000"/>
                              </a:schemeClr>
                            </a:glow>
                          </a:effectLst>
                        </a:rPr>
                        <a:t> works</a:t>
                      </a:r>
                      <a:endParaRPr lang="zh-CN" altLang="en-US" dirty="0">
                        <a:effectLst>
                          <a:glow rad="101600">
                            <a:schemeClr val="accent3">
                              <a:satMod val="175000"/>
                              <a:alpha val="40000"/>
                            </a:schemeClr>
                          </a:glow>
                        </a:effectLst>
                      </a:endParaRPr>
                    </a:p>
                  </a:txBody>
                  <a:tcPr/>
                </a:tc>
                <a:extLst>
                  <a:ext uri="{0D108BD9-81ED-4DB2-BD59-A6C34878D82A}">
                    <a16:rowId xmlns:a16="http://schemas.microsoft.com/office/drawing/2014/main" val="10002"/>
                  </a:ext>
                </a:extLst>
              </a:tr>
              <a:tr h="604867">
                <a:tc>
                  <a:txBody>
                    <a:bodyPr/>
                    <a:lstStyle/>
                    <a:p>
                      <a:pPr algn="ctr"/>
                      <a:r>
                        <a:rPr lang="en-US" altLang="zh-CN" dirty="0">
                          <a:effectLst>
                            <a:glow rad="101600">
                              <a:schemeClr val="accent3">
                                <a:satMod val="175000"/>
                                <a:alpha val="40000"/>
                              </a:schemeClr>
                            </a:glow>
                          </a:effectLst>
                        </a:rPr>
                        <a:t>Single touch</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149.99</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Photography</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Canon</a:t>
                      </a:r>
                      <a:endParaRPr lang="zh-CN" altLang="en-US" dirty="0">
                        <a:effectLst>
                          <a:glow rad="101600">
                            <a:schemeClr val="accent3">
                              <a:satMod val="175000"/>
                              <a:alpha val="40000"/>
                            </a:schemeClr>
                          </a:glow>
                        </a:effectLst>
                      </a:endParaRPr>
                    </a:p>
                  </a:txBody>
                  <a:tcPr/>
                </a:tc>
                <a:extLst>
                  <a:ext uri="{0D108BD9-81ED-4DB2-BD59-A6C34878D82A}">
                    <a16:rowId xmlns:a16="http://schemas.microsoft.com/office/drawing/2014/main" val="10003"/>
                  </a:ext>
                </a:extLst>
              </a:tr>
              <a:tr h="604867">
                <a:tc>
                  <a:txBody>
                    <a:bodyPr/>
                    <a:lstStyle/>
                    <a:p>
                      <a:pPr algn="ctr"/>
                      <a:r>
                        <a:rPr lang="en-US" altLang="zh-CN" dirty="0">
                          <a:effectLst>
                            <a:glow rad="101600">
                              <a:schemeClr val="accent3">
                                <a:satMod val="175000"/>
                                <a:alpha val="40000"/>
                              </a:schemeClr>
                            </a:glow>
                          </a:effectLst>
                        </a:rPr>
                        <a:t>Multi touch</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203.99</a:t>
                      </a:r>
                      <a:endParaRPr lang="zh-CN" altLang="en-US" dirty="0">
                        <a:effectLst>
                          <a:glow rad="101600">
                            <a:schemeClr val="accent3">
                              <a:satMod val="175000"/>
                              <a:alpha val="40000"/>
                            </a:schemeClr>
                          </a:glow>
                        </a:effectLst>
                      </a:endParaRPr>
                    </a:p>
                  </a:txBody>
                  <a:tcPr/>
                </a:tc>
                <a:tc>
                  <a:txBody>
                    <a:bodyPr/>
                    <a:lstStyle/>
                    <a:p>
                      <a:pPr algn="ctr"/>
                      <a:r>
                        <a:rPr lang="en-US" altLang="zh-CN" dirty="0" err="1">
                          <a:effectLst>
                            <a:glow rad="101600">
                              <a:schemeClr val="accent3">
                                <a:satMod val="175000"/>
                                <a:alpha val="40000"/>
                              </a:schemeClr>
                            </a:glow>
                          </a:effectLst>
                        </a:rPr>
                        <a:t>househould</a:t>
                      </a:r>
                      <a:endParaRPr lang="zh-CN" altLang="en-US" dirty="0">
                        <a:effectLst>
                          <a:glow rad="101600">
                            <a:schemeClr val="accent3">
                              <a:satMod val="175000"/>
                              <a:alpha val="40000"/>
                            </a:schemeClr>
                          </a:glow>
                        </a:effectLst>
                      </a:endParaRPr>
                    </a:p>
                  </a:txBody>
                  <a:tcPr/>
                </a:tc>
                <a:tc>
                  <a:txBody>
                    <a:bodyPr/>
                    <a:lstStyle/>
                    <a:p>
                      <a:pPr algn="ctr"/>
                      <a:r>
                        <a:rPr lang="en-US" altLang="zh-CN" dirty="0">
                          <a:effectLst>
                            <a:glow rad="101600">
                              <a:schemeClr val="accent3">
                                <a:satMod val="175000"/>
                                <a:alpha val="40000"/>
                              </a:schemeClr>
                            </a:glow>
                          </a:effectLst>
                        </a:rPr>
                        <a:t>Hitachi</a:t>
                      </a:r>
                      <a:endParaRPr lang="zh-CN" altLang="en-US" dirty="0">
                        <a:effectLst>
                          <a:glow rad="101600">
                            <a:schemeClr val="accent3">
                              <a:satMod val="175000"/>
                              <a:alpha val="40000"/>
                            </a:schemeClr>
                          </a:glow>
                        </a:effectLst>
                      </a:endParaRPr>
                    </a:p>
                  </a:txBody>
                  <a:tcPr/>
                </a:tc>
                <a:extLst>
                  <a:ext uri="{0D108BD9-81ED-4DB2-BD59-A6C34878D82A}">
                    <a16:rowId xmlns:a16="http://schemas.microsoft.com/office/drawing/2014/main" val="10004"/>
                  </a:ext>
                </a:extLst>
              </a:tr>
            </a:tbl>
          </a:graphicData>
        </a:graphic>
      </p:graphicFrame>
      <p:sp>
        <p:nvSpPr>
          <p:cNvPr id="5" name="Text Box 20">
            <a:extLst>
              <a:ext uri="{FF2B5EF4-FFF2-40B4-BE49-F238E27FC236}">
                <a16:creationId xmlns:a16="http://schemas.microsoft.com/office/drawing/2014/main" id="{5172D516-0B03-CF90-93EA-B041F03FA63B}"/>
              </a:ext>
            </a:extLst>
          </p:cNvPr>
          <p:cNvSpPr txBox="1">
            <a:spLocks noChangeArrowheads="1"/>
          </p:cNvSpPr>
          <p:nvPr/>
        </p:nvSpPr>
        <p:spPr bwMode="auto">
          <a:xfrm>
            <a:off x="2921176" y="2254776"/>
            <a:ext cx="1688095" cy="369332"/>
          </a:xfrm>
          <a:prstGeom prst="rect">
            <a:avLst/>
          </a:prstGeom>
          <a:solidFill>
            <a:schemeClr val="accent1"/>
          </a:solidFill>
          <a:ln>
            <a:noFill/>
          </a:ln>
          <a:effectLst/>
        </p:spPr>
        <p:txBody>
          <a:bodyPr wrap="square">
            <a:spAutoFit/>
          </a:bodyPr>
          <a:lstStyle/>
          <a:p>
            <a:pPr algn="ctr">
              <a:spcBef>
                <a:spcPct val="50000"/>
              </a:spcBef>
              <a:buFontTx/>
              <a:buNone/>
            </a:pPr>
            <a:r>
              <a:rPr lang="en-US" altLang="zh-CN" b="1" dirty="0">
                <a:solidFill>
                  <a:srgbClr val="7D0900"/>
                </a:solidFill>
                <a:ea typeface="宋体" charset="-122"/>
              </a:rPr>
              <a:t>Products</a:t>
            </a:r>
          </a:p>
        </p:txBody>
      </p:sp>
      <p:sp>
        <p:nvSpPr>
          <p:cNvPr id="6" name="Text Box 20">
            <a:extLst>
              <a:ext uri="{FF2B5EF4-FFF2-40B4-BE49-F238E27FC236}">
                <a16:creationId xmlns:a16="http://schemas.microsoft.com/office/drawing/2014/main" id="{4C962121-7049-8D1C-F718-73D0D1D2F3E8}"/>
              </a:ext>
            </a:extLst>
          </p:cNvPr>
          <p:cNvSpPr txBox="1">
            <a:spLocks noChangeArrowheads="1"/>
          </p:cNvSpPr>
          <p:nvPr/>
        </p:nvSpPr>
        <p:spPr bwMode="auto">
          <a:xfrm>
            <a:off x="2181047" y="1606704"/>
            <a:ext cx="3168352" cy="338554"/>
          </a:xfrm>
          <a:prstGeom prst="rect">
            <a:avLst/>
          </a:prstGeom>
          <a:noFill/>
          <a:ln>
            <a:noFill/>
          </a:ln>
          <a:effectLst/>
        </p:spPr>
        <p:txBody>
          <a:bodyPr wrap="square">
            <a:spAutoFit/>
          </a:bodyPr>
          <a:lstStyle/>
          <a:p>
            <a:pPr algn="ctr">
              <a:spcBef>
                <a:spcPct val="50000"/>
              </a:spcBef>
              <a:buFontTx/>
              <a:buNone/>
            </a:pPr>
            <a:r>
              <a:rPr lang="en-US" altLang="zh-CN" sz="1600" b="1" dirty="0">
                <a:solidFill>
                  <a:srgbClr val="C00000"/>
                </a:solidFill>
                <a:ea typeface="宋体" charset="-122"/>
              </a:rPr>
              <a:t>Name of Table (Relation) </a:t>
            </a:r>
          </a:p>
        </p:txBody>
      </p:sp>
      <p:sp>
        <p:nvSpPr>
          <p:cNvPr id="7" name="Line 21">
            <a:extLst>
              <a:ext uri="{FF2B5EF4-FFF2-40B4-BE49-F238E27FC236}">
                <a16:creationId xmlns:a16="http://schemas.microsoft.com/office/drawing/2014/main" id="{81966696-51EF-25DC-4F4A-17FA22C6002D}"/>
              </a:ext>
            </a:extLst>
          </p:cNvPr>
          <p:cNvSpPr>
            <a:spLocks noChangeShapeType="1"/>
          </p:cNvSpPr>
          <p:nvPr/>
        </p:nvSpPr>
        <p:spPr bwMode="auto">
          <a:xfrm>
            <a:off x="3755697" y="1894736"/>
            <a:ext cx="9525" cy="3600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 name="Line 15">
            <a:extLst>
              <a:ext uri="{FF2B5EF4-FFF2-40B4-BE49-F238E27FC236}">
                <a16:creationId xmlns:a16="http://schemas.microsoft.com/office/drawing/2014/main" id="{CBBB54E8-AD96-10CA-7F71-086E0E18CED5}"/>
              </a:ext>
            </a:extLst>
          </p:cNvPr>
          <p:cNvSpPr>
            <a:spLocks noChangeShapeType="1"/>
          </p:cNvSpPr>
          <p:nvPr/>
        </p:nvSpPr>
        <p:spPr bwMode="auto">
          <a:xfrm flipH="1">
            <a:off x="4711776" y="2157616"/>
            <a:ext cx="4495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Line 16">
            <a:extLst>
              <a:ext uri="{FF2B5EF4-FFF2-40B4-BE49-F238E27FC236}">
                <a16:creationId xmlns:a16="http://schemas.microsoft.com/office/drawing/2014/main" id="{DC72B140-1207-8428-D962-C5D27209070A}"/>
              </a:ext>
            </a:extLst>
          </p:cNvPr>
          <p:cNvSpPr>
            <a:spLocks noChangeShapeType="1"/>
          </p:cNvSpPr>
          <p:nvPr/>
        </p:nvSpPr>
        <p:spPr bwMode="auto">
          <a:xfrm flipH="1">
            <a:off x="6159576" y="2157616"/>
            <a:ext cx="3048000" cy="4664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 name="Line 17">
            <a:extLst>
              <a:ext uri="{FF2B5EF4-FFF2-40B4-BE49-F238E27FC236}">
                <a16:creationId xmlns:a16="http://schemas.microsoft.com/office/drawing/2014/main" id="{5AD548E7-552C-78B9-D81C-87EEEE50892A}"/>
              </a:ext>
            </a:extLst>
          </p:cNvPr>
          <p:cNvSpPr>
            <a:spLocks noChangeShapeType="1"/>
          </p:cNvSpPr>
          <p:nvPr/>
        </p:nvSpPr>
        <p:spPr bwMode="auto">
          <a:xfrm flipH="1">
            <a:off x="7912176" y="2157616"/>
            <a:ext cx="1295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Line 18">
            <a:extLst>
              <a:ext uri="{FF2B5EF4-FFF2-40B4-BE49-F238E27FC236}">
                <a16:creationId xmlns:a16="http://schemas.microsoft.com/office/drawing/2014/main" id="{B5FDF63B-4229-A4A0-4FAC-7B127A0AEC21}"/>
              </a:ext>
            </a:extLst>
          </p:cNvPr>
          <p:cNvSpPr>
            <a:spLocks noChangeShapeType="1"/>
          </p:cNvSpPr>
          <p:nvPr/>
        </p:nvSpPr>
        <p:spPr bwMode="auto">
          <a:xfrm>
            <a:off x="9207576" y="2157616"/>
            <a:ext cx="0" cy="4664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 name="Text Box 20">
            <a:extLst>
              <a:ext uri="{FF2B5EF4-FFF2-40B4-BE49-F238E27FC236}">
                <a16:creationId xmlns:a16="http://schemas.microsoft.com/office/drawing/2014/main" id="{C4858826-E558-E326-91C0-574A9A2A521D}"/>
              </a:ext>
            </a:extLst>
          </p:cNvPr>
          <p:cNvSpPr txBox="1">
            <a:spLocks noChangeArrowheads="1"/>
          </p:cNvSpPr>
          <p:nvPr/>
        </p:nvSpPr>
        <p:spPr bwMode="auto">
          <a:xfrm>
            <a:off x="7313664" y="1766978"/>
            <a:ext cx="3168352" cy="338554"/>
          </a:xfrm>
          <a:prstGeom prst="rect">
            <a:avLst/>
          </a:prstGeom>
          <a:noFill/>
          <a:ln>
            <a:noFill/>
          </a:ln>
          <a:effectLst/>
        </p:spPr>
        <p:txBody>
          <a:bodyPr wrap="square">
            <a:spAutoFit/>
          </a:bodyPr>
          <a:lstStyle/>
          <a:p>
            <a:pPr algn="ctr">
              <a:spcBef>
                <a:spcPct val="50000"/>
              </a:spcBef>
              <a:buFontTx/>
              <a:buNone/>
            </a:pPr>
            <a:r>
              <a:rPr lang="en-US" altLang="zh-CN" sz="1600" b="1" dirty="0">
                <a:solidFill>
                  <a:srgbClr val="C00000"/>
                </a:solidFill>
                <a:ea typeface="宋体" charset="-122"/>
              </a:rPr>
              <a:t>Column (Field, Attribute) </a:t>
            </a:r>
          </a:p>
        </p:txBody>
      </p:sp>
      <p:sp>
        <p:nvSpPr>
          <p:cNvPr id="13" name="Line 11">
            <a:extLst>
              <a:ext uri="{FF2B5EF4-FFF2-40B4-BE49-F238E27FC236}">
                <a16:creationId xmlns:a16="http://schemas.microsoft.com/office/drawing/2014/main" id="{6D720185-B08B-DCBC-3192-B179E7AA0102}"/>
              </a:ext>
            </a:extLst>
          </p:cNvPr>
          <p:cNvSpPr>
            <a:spLocks noChangeShapeType="1"/>
          </p:cNvSpPr>
          <p:nvPr/>
        </p:nvSpPr>
        <p:spPr bwMode="auto">
          <a:xfrm flipV="1">
            <a:off x="2616376" y="5614000"/>
            <a:ext cx="304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Line 12">
            <a:extLst>
              <a:ext uri="{FF2B5EF4-FFF2-40B4-BE49-F238E27FC236}">
                <a16:creationId xmlns:a16="http://schemas.microsoft.com/office/drawing/2014/main" id="{C18265BC-575C-B3CC-8133-30A30FA381EA}"/>
              </a:ext>
            </a:extLst>
          </p:cNvPr>
          <p:cNvSpPr>
            <a:spLocks noChangeShapeType="1"/>
          </p:cNvSpPr>
          <p:nvPr/>
        </p:nvSpPr>
        <p:spPr bwMode="auto">
          <a:xfrm flipV="1">
            <a:off x="2616376" y="4699600"/>
            <a:ext cx="228600" cy="1371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Line 13">
            <a:extLst>
              <a:ext uri="{FF2B5EF4-FFF2-40B4-BE49-F238E27FC236}">
                <a16:creationId xmlns:a16="http://schemas.microsoft.com/office/drawing/2014/main" id="{A212E772-0D87-458C-66FD-985408E22AA8}"/>
              </a:ext>
            </a:extLst>
          </p:cNvPr>
          <p:cNvSpPr>
            <a:spLocks noChangeShapeType="1"/>
          </p:cNvSpPr>
          <p:nvPr/>
        </p:nvSpPr>
        <p:spPr bwMode="auto">
          <a:xfrm flipV="1">
            <a:off x="2616376" y="4013800"/>
            <a:ext cx="22860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 name="Line 14">
            <a:extLst>
              <a:ext uri="{FF2B5EF4-FFF2-40B4-BE49-F238E27FC236}">
                <a16:creationId xmlns:a16="http://schemas.microsoft.com/office/drawing/2014/main" id="{F0719C3C-1D4D-855F-0B34-51B9445432CF}"/>
              </a:ext>
            </a:extLst>
          </p:cNvPr>
          <p:cNvSpPr>
            <a:spLocks noChangeShapeType="1"/>
          </p:cNvSpPr>
          <p:nvPr/>
        </p:nvSpPr>
        <p:spPr bwMode="auto">
          <a:xfrm flipV="1">
            <a:off x="2616376" y="3328000"/>
            <a:ext cx="228600" cy="2743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 Box 20">
            <a:extLst>
              <a:ext uri="{FF2B5EF4-FFF2-40B4-BE49-F238E27FC236}">
                <a16:creationId xmlns:a16="http://schemas.microsoft.com/office/drawing/2014/main" id="{97BB547C-3D2D-1386-ADB3-D989D3632EAF}"/>
              </a:ext>
            </a:extLst>
          </p:cNvPr>
          <p:cNvSpPr txBox="1">
            <a:spLocks noChangeArrowheads="1"/>
          </p:cNvSpPr>
          <p:nvPr/>
        </p:nvSpPr>
        <p:spPr bwMode="auto">
          <a:xfrm>
            <a:off x="1913064" y="6078071"/>
            <a:ext cx="3168352" cy="338554"/>
          </a:xfrm>
          <a:prstGeom prst="rect">
            <a:avLst/>
          </a:prstGeom>
          <a:noFill/>
          <a:ln>
            <a:noFill/>
          </a:ln>
          <a:effectLst/>
        </p:spPr>
        <p:txBody>
          <a:bodyPr wrap="square">
            <a:spAutoFit/>
          </a:bodyPr>
          <a:lstStyle/>
          <a:p>
            <a:pPr algn="ctr">
              <a:spcBef>
                <a:spcPct val="50000"/>
              </a:spcBef>
              <a:buFontTx/>
              <a:buNone/>
            </a:pPr>
            <a:r>
              <a:rPr lang="en-US" altLang="zh-CN" sz="1600" b="1" dirty="0">
                <a:solidFill>
                  <a:srgbClr val="C00000"/>
                </a:solidFill>
                <a:ea typeface="宋体" charset="-122"/>
              </a:rPr>
              <a:t>Row (Record, Tuple) </a:t>
            </a:r>
          </a:p>
        </p:txBody>
      </p:sp>
      <p:sp>
        <p:nvSpPr>
          <p:cNvPr id="18" name="Line 15">
            <a:extLst>
              <a:ext uri="{FF2B5EF4-FFF2-40B4-BE49-F238E27FC236}">
                <a16:creationId xmlns:a16="http://schemas.microsoft.com/office/drawing/2014/main" id="{7CAC2420-968E-D185-6C6B-A5B6B03DD441}"/>
              </a:ext>
            </a:extLst>
          </p:cNvPr>
          <p:cNvSpPr>
            <a:spLocks noChangeShapeType="1"/>
          </p:cNvSpPr>
          <p:nvPr/>
        </p:nvSpPr>
        <p:spPr bwMode="auto">
          <a:xfrm flipH="1" flipV="1">
            <a:off x="4609270" y="5711160"/>
            <a:ext cx="4750705" cy="3600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Line 16">
            <a:extLst>
              <a:ext uri="{FF2B5EF4-FFF2-40B4-BE49-F238E27FC236}">
                <a16:creationId xmlns:a16="http://schemas.microsoft.com/office/drawing/2014/main" id="{D5074229-E880-F384-65FB-D3F9148879B6}"/>
              </a:ext>
            </a:extLst>
          </p:cNvPr>
          <p:cNvSpPr>
            <a:spLocks noChangeShapeType="1"/>
          </p:cNvSpPr>
          <p:nvPr/>
        </p:nvSpPr>
        <p:spPr bwMode="auto">
          <a:xfrm flipH="1" flipV="1">
            <a:off x="6159576" y="5711160"/>
            <a:ext cx="3200400" cy="3600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Line 17">
            <a:extLst>
              <a:ext uri="{FF2B5EF4-FFF2-40B4-BE49-F238E27FC236}">
                <a16:creationId xmlns:a16="http://schemas.microsoft.com/office/drawing/2014/main" id="{22F827B9-903F-8F94-24A4-9815268DE442}"/>
              </a:ext>
            </a:extLst>
          </p:cNvPr>
          <p:cNvSpPr>
            <a:spLocks noChangeShapeType="1"/>
          </p:cNvSpPr>
          <p:nvPr/>
        </p:nvSpPr>
        <p:spPr bwMode="auto">
          <a:xfrm flipH="1" flipV="1">
            <a:off x="7759776" y="5711160"/>
            <a:ext cx="1600200" cy="3600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Line 18">
            <a:extLst>
              <a:ext uri="{FF2B5EF4-FFF2-40B4-BE49-F238E27FC236}">
                <a16:creationId xmlns:a16="http://schemas.microsoft.com/office/drawing/2014/main" id="{7C434FE7-D687-77E0-D35A-5677D691F937}"/>
              </a:ext>
            </a:extLst>
          </p:cNvPr>
          <p:cNvSpPr>
            <a:spLocks noChangeShapeType="1"/>
          </p:cNvSpPr>
          <p:nvPr/>
        </p:nvSpPr>
        <p:spPr bwMode="auto">
          <a:xfrm flipV="1">
            <a:off x="9359976" y="5613999"/>
            <a:ext cx="0" cy="4640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 name="Text Box 20">
            <a:extLst>
              <a:ext uri="{FF2B5EF4-FFF2-40B4-BE49-F238E27FC236}">
                <a16:creationId xmlns:a16="http://schemas.microsoft.com/office/drawing/2014/main" id="{866FF5DC-265A-2F1C-2A1A-96EB001CB9F9}"/>
              </a:ext>
            </a:extLst>
          </p:cNvPr>
          <p:cNvSpPr txBox="1">
            <a:spLocks noChangeArrowheads="1"/>
          </p:cNvSpPr>
          <p:nvPr/>
        </p:nvSpPr>
        <p:spPr bwMode="auto">
          <a:xfrm>
            <a:off x="6959676" y="6078070"/>
            <a:ext cx="3168352" cy="338554"/>
          </a:xfrm>
          <a:prstGeom prst="rect">
            <a:avLst/>
          </a:prstGeom>
          <a:noFill/>
          <a:ln>
            <a:noFill/>
          </a:ln>
          <a:effectLst/>
        </p:spPr>
        <p:txBody>
          <a:bodyPr wrap="square">
            <a:spAutoFit/>
          </a:bodyPr>
          <a:lstStyle/>
          <a:p>
            <a:pPr algn="ctr">
              <a:spcBef>
                <a:spcPct val="50000"/>
              </a:spcBef>
              <a:buFontTx/>
              <a:buNone/>
            </a:pPr>
            <a:r>
              <a:rPr lang="en-US" altLang="zh-CN" sz="1600" b="1" dirty="0">
                <a:solidFill>
                  <a:srgbClr val="C00000"/>
                </a:solidFill>
                <a:ea typeface="宋体" charset="-122"/>
              </a:rPr>
              <a:t>Domain (</a:t>
            </a:r>
            <a:r>
              <a:rPr lang="en-US" altLang="zh-CN" sz="1600" b="1" dirty="0">
                <a:solidFill>
                  <a:srgbClr val="C00000"/>
                </a:solidFill>
              </a:rPr>
              <a:t>A</a:t>
            </a:r>
            <a:r>
              <a:rPr lang="en-US" altLang="zh-CN" sz="1600" b="1" dirty="0">
                <a:solidFill>
                  <a:srgbClr val="C00000"/>
                </a:solidFill>
                <a:ea typeface="宋体" charset="-122"/>
              </a:rPr>
              <a:t>tomic type)</a:t>
            </a:r>
          </a:p>
        </p:txBody>
      </p:sp>
    </p:spTree>
    <p:extLst>
      <p:ext uri="{BB962C8B-B14F-4D97-AF65-F5344CB8AC3E}">
        <p14:creationId xmlns:p14="http://schemas.microsoft.com/office/powerpoint/2010/main" val="3493343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BC803-37AF-7363-4392-5F9C10E1F613}"/>
              </a:ext>
            </a:extLst>
          </p:cNvPr>
          <p:cNvSpPr>
            <a:spLocks noGrp="1"/>
          </p:cNvSpPr>
          <p:nvPr>
            <p:ph type="title"/>
          </p:nvPr>
        </p:nvSpPr>
        <p:spPr/>
        <p:txBody>
          <a:bodyPr/>
          <a:lstStyle/>
          <a:p>
            <a:r>
              <a:rPr lang="en-US" dirty="0"/>
              <a:t>Relational Schema</a:t>
            </a:r>
          </a:p>
        </p:txBody>
      </p:sp>
      <p:sp>
        <p:nvSpPr>
          <p:cNvPr id="3" name="Content Placeholder 2">
            <a:extLst>
              <a:ext uri="{FF2B5EF4-FFF2-40B4-BE49-F238E27FC236}">
                <a16:creationId xmlns:a16="http://schemas.microsoft.com/office/drawing/2014/main" id="{6CB6EE03-23CD-7925-A26F-472BA35D9313}"/>
              </a:ext>
            </a:extLst>
          </p:cNvPr>
          <p:cNvSpPr>
            <a:spLocks noGrp="1"/>
          </p:cNvSpPr>
          <p:nvPr>
            <p:ph sz="quarter" idx="13"/>
          </p:nvPr>
        </p:nvSpPr>
        <p:spPr>
          <a:xfrm>
            <a:off x="913774" y="1566408"/>
            <a:ext cx="4076012" cy="4224792"/>
          </a:xfrm>
        </p:spPr>
        <p:txBody>
          <a:bodyPr>
            <a:normAutofit/>
          </a:bodyPr>
          <a:lstStyle/>
          <a:p>
            <a:pPr>
              <a:spcBef>
                <a:spcPts val="0"/>
              </a:spcBef>
            </a:pPr>
            <a:r>
              <a:rPr lang="en-US" dirty="0"/>
              <a:t>Formal description of a table </a:t>
            </a:r>
          </a:p>
          <a:p>
            <a:pPr>
              <a:spcBef>
                <a:spcPts val="0"/>
              </a:spcBef>
            </a:pPr>
            <a:r>
              <a:rPr lang="en-US" dirty="0"/>
              <a:t>Blueprint containing all the information needed to create the table</a:t>
            </a:r>
          </a:p>
          <a:p>
            <a:pPr marL="914400" lvl="1" indent="-457200">
              <a:buFont typeface="+mj-lt"/>
              <a:buAutoNum type="arabicPeriod"/>
            </a:pPr>
            <a:r>
              <a:rPr lang="en-US" altLang="zh-CN" dirty="0"/>
              <a:t>Relation name</a:t>
            </a:r>
          </a:p>
          <a:p>
            <a:pPr marL="914400" lvl="1" indent="-457200">
              <a:buFont typeface="+mj-lt"/>
              <a:buAutoNum type="arabicPeriod"/>
            </a:pPr>
            <a:r>
              <a:rPr lang="en-US" altLang="zh-CN" dirty="0"/>
              <a:t>Attribute names</a:t>
            </a:r>
          </a:p>
          <a:p>
            <a:pPr marL="914400" lvl="1" indent="-457200">
              <a:buFont typeface="+mj-lt"/>
              <a:buAutoNum type="arabicPeriod"/>
            </a:pPr>
            <a:r>
              <a:rPr lang="en-US" altLang="zh-CN" dirty="0"/>
              <a:t>Attribute types (domains)</a:t>
            </a:r>
          </a:p>
          <a:p>
            <a:pPr>
              <a:spcBef>
                <a:spcPts val="0"/>
              </a:spcBef>
            </a:pPr>
            <a:endParaRPr lang="en-US" dirty="0"/>
          </a:p>
          <a:p>
            <a:pPr marL="0" indent="0">
              <a:spcBef>
                <a:spcPts val="0"/>
              </a:spcBef>
              <a:buNone/>
            </a:pPr>
            <a:endParaRPr lang="en-US" sz="3600" dirty="0"/>
          </a:p>
          <a:p>
            <a:endParaRPr lang="en-US" dirty="0"/>
          </a:p>
        </p:txBody>
      </p:sp>
      <p:sp>
        <p:nvSpPr>
          <p:cNvPr id="4" name="Content Placeholder 2">
            <a:extLst>
              <a:ext uri="{FF2B5EF4-FFF2-40B4-BE49-F238E27FC236}">
                <a16:creationId xmlns:a16="http://schemas.microsoft.com/office/drawing/2014/main" id="{205D4A26-FF6F-F181-0822-B8354B82D3AE}"/>
              </a:ext>
            </a:extLst>
          </p:cNvPr>
          <p:cNvSpPr txBox="1">
            <a:spLocks/>
          </p:cNvSpPr>
          <p:nvPr/>
        </p:nvSpPr>
        <p:spPr>
          <a:xfrm>
            <a:off x="5326119" y="1566408"/>
            <a:ext cx="6865881" cy="422479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spcBef>
                <a:spcPts val="0"/>
              </a:spcBef>
              <a:buFont typeface="Wingdings" panose="05000000000000000000" pitchFamily="2" charset="2"/>
              <a:buNone/>
            </a:pPr>
            <a:r>
              <a:rPr lang="en-US" sz="3600" dirty="0"/>
              <a:t>Employee(</a:t>
            </a:r>
            <a:r>
              <a:rPr lang="en-US" sz="3600" u="sng" dirty="0" err="1"/>
              <a:t>EmployeeNum</a:t>
            </a:r>
            <a:r>
              <a:rPr lang="en-US" sz="3600" dirty="0" err="1"/>
              <a:t>:INTEGER</a:t>
            </a:r>
            <a:r>
              <a:rPr lang="en-US" sz="3600" dirty="0"/>
              <a:t>,</a:t>
            </a:r>
          </a:p>
          <a:p>
            <a:pPr marL="0" indent="0">
              <a:spcBef>
                <a:spcPts val="0"/>
              </a:spcBef>
              <a:buFont typeface="Wingdings" panose="05000000000000000000" pitchFamily="2" charset="2"/>
              <a:buNone/>
            </a:pPr>
            <a:r>
              <a:rPr lang="en-US" sz="3600" dirty="0" err="1"/>
              <a:t>LName:STRING</a:t>
            </a:r>
            <a:r>
              <a:rPr lang="en-US" sz="3600" dirty="0"/>
              <a:t>,</a:t>
            </a:r>
          </a:p>
          <a:p>
            <a:pPr marL="0" indent="0">
              <a:spcBef>
                <a:spcPts val="0"/>
              </a:spcBef>
              <a:buFont typeface="Wingdings" panose="05000000000000000000" pitchFamily="2" charset="2"/>
              <a:buNone/>
            </a:pPr>
            <a:r>
              <a:rPr lang="en-US" sz="3600" dirty="0" err="1"/>
              <a:t>FName:STRING</a:t>
            </a:r>
            <a:r>
              <a:rPr lang="en-US" sz="3600" dirty="0"/>
              <a:t>,</a:t>
            </a:r>
          </a:p>
          <a:p>
            <a:pPr marL="0" indent="0">
              <a:spcBef>
                <a:spcPts val="0"/>
              </a:spcBef>
              <a:buFont typeface="Wingdings" panose="05000000000000000000" pitchFamily="2" charset="2"/>
              <a:buNone/>
            </a:pPr>
            <a:r>
              <a:rPr lang="en-US" sz="3600" dirty="0" err="1"/>
              <a:t>DeptNum:INTEGER</a:t>
            </a:r>
            <a:r>
              <a:rPr lang="en-US" sz="3600" dirty="0"/>
              <a:t>,</a:t>
            </a:r>
          </a:p>
          <a:p>
            <a:pPr marL="0" indent="0">
              <a:spcBef>
                <a:spcPts val="0"/>
              </a:spcBef>
              <a:buFont typeface="Wingdings" panose="05000000000000000000" pitchFamily="2" charset="2"/>
              <a:buNone/>
            </a:pPr>
            <a:r>
              <a:rPr lang="en-US" sz="3600" dirty="0" err="1"/>
              <a:t>Age:INTEGER</a:t>
            </a:r>
            <a:r>
              <a:rPr lang="en-US" sz="3600" dirty="0"/>
              <a:t>)</a:t>
            </a:r>
          </a:p>
          <a:p>
            <a:pPr marL="0" indent="0">
              <a:spcBef>
                <a:spcPts val="0"/>
              </a:spcBef>
              <a:buFont typeface="Wingdings" panose="05000000000000000000" pitchFamily="2" charset="2"/>
              <a:buNone/>
            </a:pPr>
            <a:endParaRPr lang="en-US" sz="3600" dirty="0"/>
          </a:p>
          <a:p>
            <a:pPr marL="0" indent="0">
              <a:spcBef>
                <a:spcPts val="0"/>
              </a:spcBef>
              <a:buFont typeface="Wingdings" panose="05000000000000000000" pitchFamily="2" charset="2"/>
              <a:buNone/>
            </a:pPr>
            <a:r>
              <a:rPr lang="en-US" sz="3600" dirty="0"/>
              <a:t>1) Primary key (</a:t>
            </a:r>
            <a:r>
              <a:rPr lang="en-US" sz="3600" dirty="0" err="1"/>
              <a:t>EmployeeNum</a:t>
            </a:r>
            <a:r>
              <a:rPr lang="en-US" sz="3600" dirty="0"/>
              <a:t>) Attribute Name is underlined.</a:t>
            </a:r>
          </a:p>
          <a:p>
            <a:pPr marL="0" indent="0">
              <a:spcBef>
                <a:spcPts val="0"/>
              </a:spcBef>
              <a:buFont typeface="Wingdings" panose="05000000000000000000" pitchFamily="2" charset="2"/>
              <a:buNone/>
            </a:pPr>
            <a:r>
              <a:rPr lang="en-US" sz="3600" dirty="0"/>
              <a:t>2) Attribute Name: Domain Name Pair (</a:t>
            </a:r>
            <a:r>
              <a:rPr lang="en-US" sz="3600" dirty="0" err="1"/>
              <a:t>Age:INTEGER</a:t>
            </a:r>
            <a:r>
              <a:rPr lang="en-US" sz="3600" dirty="0"/>
              <a:t>)</a:t>
            </a:r>
          </a:p>
          <a:p>
            <a:pPr marL="0" indent="0">
              <a:spcBef>
                <a:spcPts val="0"/>
              </a:spcBef>
              <a:buFont typeface="Wingdings" panose="05000000000000000000" pitchFamily="2" charset="2"/>
              <a:buNone/>
            </a:pPr>
            <a:r>
              <a:rPr lang="en-US" sz="3600" dirty="0"/>
              <a:t>3) Domain Name is the data type of the attributes</a:t>
            </a:r>
          </a:p>
          <a:p>
            <a:endParaRPr lang="en-US" dirty="0"/>
          </a:p>
        </p:txBody>
      </p:sp>
    </p:spTree>
    <p:extLst>
      <p:ext uri="{BB962C8B-B14F-4D97-AF65-F5344CB8AC3E}">
        <p14:creationId xmlns:p14="http://schemas.microsoft.com/office/powerpoint/2010/main" val="116133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Database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r>
              <a:rPr lang="en-US" dirty="0"/>
              <a:t>A database is a collection of data stored electronically, usually organized and structured in some form. </a:t>
            </a:r>
          </a:p>
          <a:p>
            <a:r>
              <a:rPr lang="en-US" dirty="0"/>
              <a:t>Databases can be very simple – a text file or a CSV file, for example. </a:t>
            </a:r>
          </a:p>
          <a:p>
            <a:r>
              <a:rPr lang="en-US" dirty="0"/>
              <a:t>When they are complex, we use formal methods of design and engineering principles, to build, update and maintain these systems. </a:t>
            </a:r>
          </a:p>
          <a:p>
            <a:r>
              <a:rPr lang="en-US" dirty="0"/>
              <a:t>A </a:t>
            </a:r>
            <a:r>
              <a:rPr lang="en-US" dirty="0" err="1"/>
              <a:t>DataBase</a:t>
            </a:r>
            <a:r>
              <a:rPr lang="en-US" dirty="0"/>
              <a:t> Management System (DBMS) is the software used to interact between the database and an application that uses the database.</a:t>
            </a:r>
          </a:p>
          <a:p>
            <a:r>
              <a:rPr lang="en-US" dirty="0"/>
              <a:t>Data in databases is usually stored as tables (Relational) or through some form of XML or JSON-based collections (NOSQL).</a:t>
            </a:r>
          </a:p>
        </p:txBody>
      </p:sp>
    </p:spTree>
    <p:extLst>
      <p:ext uri="{BB962C8B-B14F-4D97-AF65-F5344CB8AC3E}">
        <p14:creationId xmlns:p14="http://schemas.microsoft.com/office/powerpoint/2010/main" val="586702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63ED4-F179-294D-D5D9-74F22B7F744E}"/>
              </a:ext>
            </a:extLst>
          </p:cNvPr>
          <p:cNvSpPr>
            <a:spLocks noGrp="1"/>
          </p:cNvSpPr>
          <p:nvPr>
            <p:ph type="title"/>
          </p:nvPr>
        </p:nvSpPr>
        <p:spPr/>
        <p:txBody>
          <a:bodyPr/>
          <a:lstStyle/>
          <a:p>
            <a:r>
              <a:rPr lang="en-US" dirty="0"/>
              <a:t>Attribute Domain </a:t>
            </a:r>
          </a:p>
        </p:txBody>
      </p:sp>
      <p:sp>
        <p:nvSpPr>
          <p:cNvPr id="3" name="Content Placeholder 2">
            <a:extLst>
              <a:ext uri="{FF2B5EF4-FFF2-40B4-BE49-F238E27FC236}">
                <a16:creationId xmlns:a16="http://schemas.microsoft.com/office/drawing/2014/main" id="{ACE456D3-9679-A34D-48D2-FF0C396A3AAC}"/>
              </a:ext>
            </a:extLst>
          </p:cNvPr>
          <p:cNvSpPr>
            <a:spLocks noGrp="1"/>
          </p:cNvSpPr>
          <p:nvPr>
            <p:ph sz="quarter" idx="13"/>
          </p:nvPr>
        </p:nvSpPr>
        <p:spPr/>
        <p:txBody>
          <a:bodyPr>
            <a:normAutofit fontScale="92500" lnSpcReduction="10000"/>
          </a:bodyPr>
          <a:lstStyle/>
          <a:p>
            <a:r>
              <a:rPr lang="en-US" dirty="0"/>
              <a:t>A </a:t>
            </a:r>
            <a:r>
              <a:rPr lang="en-US" b="1" i="1" dirty="0"/>
              <a:t>Domain </a:t>
            </a:r>
            <a:r>
              <a:rPr lang="en-US" dirty="0"/>
              <a:t>is the set of values an attribute may take. </a:t>
            </a:r>
          </a:p>
          <a:p>
            <a:r>
              <a:rPr lang="en-US" dirty="0"/>
              <a:t>An attribute’s domain: </a:t>
            </a:r>
          </a:p>
          <a:p>
            <a:pPr lvl="1"/>
            <a:r>
              <a:rPr lang="en-US" dirty="0"/>
              <a:t>data type of the attribute</a:t>
            </a:r>
          </a:p>
          <a:p>
            <a:pPr lvl="1"/>
            <a:r>
              <a:rPr lang="en-US" dirty="0"/>
              <a:t>optionally a user-defined set of values.</a:t>
            </a:r>
          </a:p>
          <a:p>
            <a:pPr marL="0" indent="0">
              <a:buNone/>
            </a:pPr>
            <a:endParaRPr lang="en-US" dirty="0"/>
          </a:p>
          <a:p>
            <a:r>
              <a:rPr lang="en-US" dirty="0"/>
              <a:t>Example: the domain of Age:</a:t>
            </a:r>
          </a:p>
          <a:p>
            <a:pPr lvl="1"/>
            <a:r>
              <a:rPr lang="en-US" dirty="0"/>
              <a:t>data type: integer </a:t>
            </a:r>
          </a:p>
          <a:p>
            <a:pPr lvl="1"/>
            <a:r>
              <a:rPr lang="en-US" dirty="0"/>
              <a:t>user-defined set of values: between 0 and 120 inclusive</a:t>
            </a:r>
          </a:p>
          <a:p>
            <a:pPr lvl="2"/>
            <a:r>
              <a:rPr lang="en-US" dirty="0"/>
              <a:t>The only values that may exist in the attribute Age of any tuple in the Employee relation can only be between 1 and 120.</a:t>
            </a:r>
          </a:p>
          <a:p>
            <a:endParaRPr lang="en-US" dirty="0"/>
          </a:p>
        </p:txBody>
      </p:sp>
    </p:spTree>
    <p:extLst>
      <p:ext uri="{BB962C8B-B14F-4D97-AF65-F5344CB8AC3E}">
        <p14:creationId xmlns:p14="http://schemas.microsoft.com/office/powerpoint/2010/main" val="2854807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A8680-2C6C-3F86-C997-AE4C5636042D}"/>
              </a:ext>
            </a:extLst>
          </p:cNvPr>
          <p:cNvSpPr>
            <a:spLocks noGrp="1"/>
          </p:cNvSpPr>
          <p:nvPr>
            <p:ph type="title"/>
          </p:nvPr>
        </p:nvSpPr>
        <p:spPr/>
        <p:txBody>
          <a:bodyPr/>
          <a:lstStyle/>
          <a:p>
            <a:r>
              <a:rPr lang="en-US" dirty="0"/>
              <a:t>Rules for Relations (Tables)</a:t>
            </a:r>
          </a:p>
        </p:txBody>
      </p:sp>
      <p:sp>
        <p:nvSpPr>
          <p:cNvPr id="3" name="Content Placeholder 2">
            <a:extLst>
              <a:ext uri="{FF2B5EF4-FFF2-40B4-BE49-F238E27FC236}">
                <a16:creationId xmlns:a16="http://schemas.microsoft.com/office/drawing/2014/main" id="{99CA3050-704D-00B0-3B11-FD8FACDAE9C7}"/>
              </a:ext>
            </a:extLst>
          </p:cNvPr>
          <p:cNvSpPr>
            <a:spLocks noGrp="1"/>
          </p:cNvSpPr>
          <p:nvPr>
            <p:ph sz="quarter" idx="13"/>
          </p:nvPr>
        </p:nvSpPr>
        <p:spPr>
          <a:xfrm>
            <a:off x="913774" y="1566408"/>
            <a:ext cx="10363826" cy="2256730"/>
          </a:xfrm>
        </p:spPr>
        <p:txBody>
          <a:bodyPr>
            <a:normAutofit fontScale="92500"/>
          </a:bodyPr>
          <a:lstStyle/>
          <a:p>
            <a:pPr marL="457200" indent="-457200">
              <a:buFont typeface="+mj-lt"/>
              <a:buAutoNum type="arabicPeriod"/>
            </a:pPr>
            <a:r>
              <a:rPr lang="en-US" dirty="0"/>
              <a:t> No two rows can have the exact same contents as each other: </a:t>
            </a:r>
            <a:r>
              <a:rPr lang="en-US" b="1" dirty="0"/>
              <a:t>rows are </a:t>
            </a:r>
            <a:r>
              <a:rPr lang="en-US" b="1" i="1" dirty="0"/>
              <a:t>unique</a:t>
            </a:r>
            <a:r>
              <a:rPr lang="en-US" dirty="0"/>
              <a:t>. </a:t>
            </a:r>
          </a:p>
          <a:p>
            <a:pPr marL="457200" indent="-457200">
              <a:buFont typeface="+mj-lt"/>
              <a:buAutoNum type="arabicPeriod"/>
            </a:pPr>
            <a:r>
              <a:rPr lang="en-US" dirty="0"/>
              <a:t>All the rows of a particular column draw their values from the same attribute domain. </a:t>
            </a:r>
          </a:p>
          <a:p>
            <a:pPr marL="457200" indent="-457200">
              <a:buFont typeface="+mj-lt"/>
              <a:buAutoNum type="arabicPeriod"/>
            </a:pPr>
            <a:r>
              <a:rPr lang="en-US" dirty="0"/>
              <a:t>Attribute values are atomic. </a:t>
            </a:r>
          </a:p>
          <a:p>
            <a:pPr lvl="1"/>
            <a:r>
              <a:rPr lang="en-US" dirty="0"/>
              <a:t>An attribute cannot contain a list, array, object, or any compound data structure. </a:t>
            </a:r>
          </a:p>
          <a:p>
            <a:endParaRPr lang="en-US" dirty="0"/>
          </a:p>
        </p:txBody>
      </p:sp>
      <p:sp>
        <p:nvSpPr>
          <p:cNvPr id="5" name="TextBox 8">
            <a:extLst>
              <a:ext uri="{FF2B5EF4-FFF2-40B4-BE49-F238E27FC236}">
                <a16:creationId xmlns:a16="http://schemas.microsoft.com/office/drawing/2014/main" id="{1EC90F96-A5D0-4022-AC98-9265E66B5CA3}"/>
              </a:ext>
            </a:extLst>
          </p:cNvPr>
          <p:cNvSpPr txBox="1"/>
          <p:nvPr/>
        </p:nvSpPr>
        <p:spPr>
          <a:xfrm>
            <a:off x="1534539" y="4645261"/>
            <a:ext cx="111716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Employee</a:t>
            </a:r>
          </a:p>
          <a:p>
            <a:r>
              <a:rPr lang="en-US" b="1" dirty="0"/>
              <a:t>relation</a:t>
            </a:r>
          </a:p>
        </p:txBody>
      </p:sp>
      <p:pic>
        <p:nvPicPr>
          <p:cNvPr id="6" name="table">
            <a:extLst>
              <a:ext uri="{FF2B5EF4-FFF2-40B4-BE49-F238E27FC236}">
                <a16:creationId xmlns:a16="http://schemas.microsoft.com/office/drawing/2014/main" id="{DA4633FB-D6C2-27EA-3733-346ECB676E36}"/>
              </a:ext>
            </a:extLst>
          </p:cNvPr>
          <p:cNvPicPr>
            <a:picLocks noChangeAspect="1"/>
          </p:cNvPicPr>
          <p:nvPr/>
        </p:nvPicPr>
        <p:blipFill>
          <a:blip r:embed="rId2"/>
          <a:stretch>
            <a:fillRect/>
          </a:stretch>
        </p:blipFill>
        <p:spPr>
          <a:xfrm>
            <a:off x="3461143" y="3974214"/>
            <a:ext cx="6294472" cy="2123440"/>
          </a:xfrm>
          <a:prstGeom prst="rect">
            <a:avLst/>
          </a:prstGeom>
        </p:spPr>
      </p:pic>
    </p:spTree>
    <p:extLst>
      <p:ext uri="{BB962C8B-B14F-4D97-AF65-F5344CB8AC3E}">
        <p14:creationId xmlns:p14="http://schemas.microsoft.com/office/powerpoint/2010/main" val="3451859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dirty="0"/>
              <a:t>Rules for Relations (Tables)</a:t>
            </a:r>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8"/>
            <a:ext cx="10363826" cy="2256730"/>
          </a:xfrm>
        </p:spPr>
        <p:txBody>
          <a:bodyPr>
            <a:normAutofit fontScale="92500" lnSpcReduction="10000"/>
          </a:bodyPr>
          <a:lstStyle/>
          <a:p>
            <a:pPr marL="0" indent="0">
              <a:buNone/>
            </a:pPr>
            <a:r>
              <a:rPr lang="en-US" dirty="0"/>
              <a:t>4. There can be rules called integrity constraints declared on the tables which the tables automatically obey. For example, each row of a child table might be required to have a corresponding row in a parent table.</a:t>
            </a:r>
          </a:p>
          <a:p>
            <a:pPr marL="0" indent="0">
              <a:buNone/>
            </a:pPr>
            <a:r>
              <a:rPr lang="en-US" dirty="0"/>
              <a:t>5. The order of the rows makes no difference.</a:t>
            </a:r>
          </a:p>
          <a:p>
            <a:pPr marL="0" indent="0">
              <a:buNone/>
            </a:pPr>
            <a:r>
              <a:rPr lang="en-US" dirty="0"/>
              <a:t>6. The order of the columns makes no difference.</a:t>
            </a:r>
          </a:p>
          <a:p>
            <a:endParaRPr lang="en-US" dirty="0"/>
          </a:p>
        </p:txBody>
      </p:sp>
      <p:sp>
        <p:nvSpPr>
          <p:cNvPr id="5" name="TextBox 8">
            <a:extLst>
              <a:ext uri="{FF2B5EF4-FFF2-40B4-BE49-F238E27FC236}">
                <a16:creationId xmlns:a16="http://schemas.microsoft.com/office/drawing/2014/main" id="{C81B1EB3-6AB0-E76E-F012-A80BCA3D6EB8}"/>
              </a:ext>
            </a:extLst>
          </p:cNvPr>
          <p:cNvSpPr txBox="1"/>
          <p:nvPr/>
        </p:nvSpPr>
        <p:spPr>
          <a:xfrm>
            <a:off x="1534539" y="4645261"/>
            <a:ext cx="111716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Employee</a:t>
            </a:r>
          </a:p>
          <a:p>
            <a:r>
              <a:rPr lang="en-US" b="1" dirty="0"/>
              <a:t>relation</a:t>
            </a:r>
          </a:p>
        </p:txBody>
      </p:sp>
      <p:pic>
        <p:nvPicPr>
          <p:cNvPr id="6" name="table">
            <a:extLst>
              <a:ext uri="{FF2B5EF4-FFF2-40B4-BE49-F238E27FC236}">
                <a16:creationId xmlns:a16="http://schemas.microsoft.com/office/drawing/2014/main" id="{881B8C37-CCEF-122D-E34D-12FDCD2CB192}"/>
              </a:ext>
            </a:extLst>
          </p:cNvPr>
          <p:cNvPicPr>
            <a:picLocks noChangeAspect="1"/>
          </p:cNvPicPr>
          <p:nvPr/>
        </p:nvPicPr>
        <p:blipFill>
          <a:blip r:embed="rId2"/>
          <a:stretch>
            <a:fillRect/>
          </a:stretch>
        </p:blipFill>
        <p:spPr>
          <a:xfrm>
            <a:off x="3461143" y="3974214"/>
            <a:ext cx="6294472" cy="2123440"/>
          </a:xfrm>
          <a:prstGeom prst="rect">
            <a:avLst/>
          </a:prstGeom>
        </p:spPr>
      </p:pic>
    </p:spTree>
    <p:extLst>
      <p:ext uri="{BB962C8B-B14F-4D97-AF65-F5344CB8AC3E}">
        <p14:creationId xmlns:p14="http://schemas.microsoft.com/office/powerpoint/2010/main" val="2103857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2EDE8-166D-DF51-B8F8-5FC0D739C1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9BB125-F55A-001D-D398-4A8BD03C90E8}"/>
              </a:ext>
            </a:extLst>
          </p:cNvPr>
          <p:cNvSpPr>
            <a:spLocks noGrp="1"/>
          </p:cNvSpPr>
          <p:nvPr>
            <p:ph type="title"/>
          </p:nvPr>
        </p:nvSpPr>
        <p:spPr/>
        <p:txBody>
          <a:bodyPr/>
          <a:lstStyle/>
          <a:p>
            <a:r>
              <a:rPr lang="en-US" dirty="0"/>
              <a:t>Relations (Tables) and classes (in OOP)</a:t>
            </a:r>
          </a:p>
        </p:txBody>
      </p:sp>
      <p:sp>
        <p:nvSpPr>
          <p:cNvPr id="3" name="Content Placeholder 2">
            <a:extLst>
              <a:ext uri="{FF2B5EF4-FFF2-40B4-BE49-F238E27FC236}">
                <a16:creationId xmlns:a16="http://schemas.microsoft.com/office/drawing/2014/main" id="{9AEB03AB-5E55-2D69-3341-44748B9E6E0C}"/>
              </a:ext>
            </a:extLst>
          </p:cNvPr>
          <p:cNvSpPr>
            <a:spLocks noGrp="1"/>
          </p:cNvSpPr>
          <p:nvPr>
            <p:ph sz="quarter" idx="13"/>
          </p:nvPr>
        </p:nvSpPr>
        <p:spPr>
          <a:xfrm>
            <a:off x="913774" y="1566408"/>
            <a:ext cx="10363826" cy="2256730"/>
          </a:xfrm>
        </p:spPr>
        <p:txBody>
          <a:bodyPr>
            <a:normAutofit/>
          </a:bodyPr>
          <a:lstStyle/>
          <a:p>
            <a:r>
              <a:rPr lang="en-US" altLang="en-US" sz="2400" dirty="0"/>
              <a:t>Tables are like OO classes.</a:t>
            </a:r>
          </a:p>
          <a:p>
            <a:r>
              <a:rPr lang="en-US" altLang="en-US" sz="2400" dirty="0"/>
              <a:t>Each row is like an instance of the class.</a:t>
            </a:r>
          </a:p>
          <a:p>
            <a:r>
              <a:rPr lang="en-US" altLang="en-US" sz="2400" dirty="0"/>
              <a:t>Each column represents a characteristic or instance variable.</a:t>
            </a:r>
          </a:p>
        </p:txBody>
      </p:sp>
      <p:sp>
        <p:nvSpPr>
          <p:cNvPr id="5" name="TextBox 8">
            <a:extLst>
              <a:ext uri="{FF2B5EF4-FFF2-40B4-BE49-F238E27FC236}">
                <a16:creationId xmlns:a16="http://schemas.microsoft.com/office/drawing/2014/main" id="{76101615-8DA9-9D23-BF6A-C15124686BFF}"/>
              </a:ext>
            </a:extLst>
          </p:cNvPr>
          <p:cNvSpPr txBox="1"/>
          <p:nvPr/>
        </p:nvSpPr>
        <p:spPr>
          <a:xfrm>
            <a:off x="1534539" y="4645261"/>
            <a:ext cx="111716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Employee</a:t>
            </a:r>
          </a:p>
          <a:p>
            <a:r>
              <a:rPr lang="en-US" b="1" dirty="0"/>
              <a:t>relation</a:t>
            </a:r>
          </a:p>
        </p:txBody>
      </p:sp>
      <p:pic>
        <p:nvPicPr>
          <p:cNvPr id="6" name="table">
            <a:extLst>
              <a:ext uri="{FF2B5EF4-FFF2-40B4-BE49-F238E27FC236}">
                <a16:creationId xmlns:a16="http://schemas.microsoft.com/office/drawing/2014/main" id="{C240B555-4A3E-D35D-1484-3E1F6A66DEE7}"/>
              </a:ext>
            </a:extLst>
          </p:cNvPr>
          <p:cNvPicPr>
            <a:picLocks noChangeAspect="1"/>
          </p:cNvPicPr>
          <p:nvPr/>
        </p:nvPicPr>
        <p:blipFill>
          <a:blip r:embed="rId2"/>
          <a:stretch>
            <a:fillRect/>
          </a:stretch>
        </p:blipFill>
        <p:spPr>
          <a:xfrm>
            <a:off x="3461143" y="3974214"/>
            <a:ext cx="6294472" cy="2123440"/>
          </a:xfrm>
          <a:prstGeom prst="rect">
            <a:avLst/>
          </a:prstGeom>
        </p:spPr>
      </p:pic>
    </p:spTree>
    <p:extLst>
      <p:ext uri="{BB962C8B-B14F-4D97-AF65-F5344CB8AC3E}">
        <p14:creationId xmlns:p14="http://schemas.microsoft.com/office/powerpoint/2010/main" val="18273005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86B7-80DA-74F8-2D66-1CB468074E26}"/>
              </a:ext>
            </a:extLst>
          </p:cNvPr>
          <p:cNvSpPr>
            <a:spLocks noGrp="1"/>
          </p:cNvSpPr>
          <p:nvPr>
            <p:ph type="title"/>
          </p:nvPr>
        </p:nvSpPr>
        <p:spPr/>
        <p:txBody>
          <a:bodyPr/>
          <a:lstStyle/>
          <a:p>
            <a:r>
              <a:rPr lang="en-US" dirty="0"/>
              <a:t>Key Attributes</a:t>
            </a:r>
          </a:p>
        </p:txBody>
      </p:sp>
      <p:sp>
        <p:nvSpPr>
          <p:cNvPr id="3" name="Content Placeholder 2">
            <a:extLst>
              <a:ext uri="{FF2B5EF4-FFF2-40B4-BE49-F238E27FC236}">
                <a16:creationId xmlns:a16="http://schemas.microsoft.com/office/drawing/2014/main" id="{300C57E4-F03A-093F-F5C4-8A9C911C73B0}"/>
              </a:ext>
            </a:extLst>
          </p:cNvPr>
          <p:cNvSpPr>
            <a:spLocks noGrp="1"/>
          </p:cNvSpPr>
          <p:nvPr>
            <p:ph sz="quarter" idx="13"/>
          </p:nvPr>
        </p:nvSpPr>
        <p:spPr/>
        <p:txBody>
          <a:bodyPr>
            <a:normAutofit/>
          </a:bodyPr>
          <a:lstStyle/>
          <a:p>
            <a:r>
              <a:rPr lang="en-US" dirty="0"/>
              <a:t>The key attribute is an attribute (or a combination of attributes) whose:</a:t>
            </a:r>
          </a:p>
          <a:p>
            <a:pPr lvl="1"/>
            <a:r>
              <a:rPr lang="en-US" dirty="0"/>
              <a:t>values are unique for each row in the table and, </a:t>
            </a:r>
          </a:p>
          <a:p>
            <a:pPr lvl="1"/>
            <a:r>
              <a:rPr lang="en-US" dirty="0"/>
              <a:t>in the context of the object, makes sense to use as an identifier. </a:t>
            </a:r>
          </a:p>
          <a:p>
            <a:r>
              <a:rPr lang="en-US" i="1" dirty="0"/>
              <a:t>Primary Key</a:t>
            </a:r>
            <a:r>
              <a:rPr lang="en-US" dirty="0"/>
              <a:t> is the main identifier for rows in a table.</a:t>
            </a:r>
          </a:p>
          <a:p>
            <a:r>
              <a:rPr lang="en-US" dirty="0"/>
              <a:t>Each table has one primary key.</a:t>
            </a:r>
          </a:p>
          <a:p>
            <a:endParaRPr lang="en-US" dirty="0"/>
          </a:p>
        </p:txBody>
      </p:sp>
    </p:spTree>
    <p:extLst>
      <p:ext uri="{BB962C8B-B14F-4D97-AF65-F5344CB8AC3E}">
        <p14:creationId xmlns:p14="http://schemas.microsoft.com/office/powerpoint/2010/main" val="1725934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DA90D-294F-BFD4-59EF-74B8070F00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8724B5-CAF3-754A-BC84-FFD51F1B3DBA}"/>
              </a:ext>
            </a:extLst>
          </p:cNvPr>
          <p:cNvSpPr>
            <a:spLocks noGrp="1"/>
          </p:cNvSpPr>
          <p:nvPr>
            <p:ph type="title"/>
          </p:nvPr>
        </p:nvSpPr>
        <p:spPr/>
        <p:txBody>
          <a:bodyPr/>
          <a:lstStyle/>
          <a:p>
            <a:r>
              <a:rPr lang="en-US" dirty="0"/>
              <a:t>Candidate Keys</a:t>
            </a:r>
          </a:p>
        </p:txBody>
      </p:sp>
      <p:sp>
        <p:nvSpPr>
          <p:cNvPr id="3" name="Content Placeholder 2">
            <a:extLst>
              <a:ext uri="{FF2B5EF4-FFF2-40B4-BE49-F238E27FC236}">
                <a16:creationId xmlns:a16="http://schemas.microsoft.com/office/drawing/2014/main" id="{31EC2894-0F3E-46FC-FCC2-8872726755B8}"/>
              </a:ext>
            </a:extLst>
          </p:cNvPr>
          <p:cNvSpPr>
            <a:spLocks noGrp="1"/>
          </p:cNvSpPr>
          <p:nvPr>
            <p:ph sz="quarter" idx="13"/>
          </p:nvPr>
        </p:nvSpPr>
        <p:spPr>
          <a:xfrm>
            <a:off x="913774" y="1566408"/>
            <a:ext cx="10363826" cy="2256730"/>
          </a:xfrm>
        </p:spPr>
        <p:txBody>
          <a:bodyPr>
            <a:normAutofit/>
          </a:bodyPr>
          <a:lstStyle/>
          <a:p>
            <a:r>
              <a:rPr lang="en-US" dirty="0"/>
              <a:t>When there are multiple attributes that each could serve as a primary key, we call them </a:t>
            </a:r>
            <a:r>
              <a:rPr lang="en-US" i="1" dirty="0"/>
              <a:t>Candidate Keys</a:t>
            </a:r>
            <a:r>
              <a:rPr lang="en-US" dirty="0"/>
              <a:t>. </a:t>
            </a:r>
          </a:p>
          <a:p>
            <a:r>
              <a:rPr lang="en-US" dirty="0"/>
              <a:t>Each one may be chosen as the </a:t>
            </a:r>
            <a:r>
              <a:rPr lang="en-US" i="1" dirty="0"/>
              <a:t>Primary Key</a:t>
            </a:r>
            <a:r>
              <a:rPr lang="en-US" dirty="0"/>
              <a:t>.</a:t>
            </a:r>
          </a:p>
        </p:txBody>
      </p:sp>
      <p:sp>
        <p:nvSpPr>
          <p:cNvPr id="5" name="TextBox 8">
            <a:extLst>
              <a:ext uri="{FF2B5EF4-FFF2-40B4-BE49-F238E27FC236}">
                <a16:creationId xmlns:a16="http://schemas.microsoft.com/office/drawing/2014/main" id="{2F6AF20C-1D8B-047F-B7A7-077B01B24C95}"/>
              </a:ext>
            </a:extLst>
          </p:cNvPr>
          <p:cNvSpPr txBox="1"/>
          <p:nvPr/>
        </p:nvSpPr>
        <p:spPr>
          <a:xfrm>
            <a:off x="1534539" y="4645261"/>
            <a:ext cx="111716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Employee</a:t>
            </a:r>
          </a:p>
          <a:p>
            <a:r>
              <a:rPr lang="en-US" b="1" dirty="0"/>
              <a:t>relation</a:t>
            </a:r>
          </a:p>
        </p:txBody>
      </p:sp>
      <p:pic>
        <p:nvPicPr>
          <p:cNvPr id="4" name="table">
            <a:extLst>
              <a:ext uri="{FF2B5EF4-FFF2-40B4-BE49-F238E27FC236}">
                <a16:creationId xmlns:a16="http://schemas.microsoft.com/office/drawing/2014/main" id="{269E9AFB-F420-C178-C37E-4F6AFF669154}"/>
              </a:ext>
            </a:extLst>
          </p:cNvPr>
          <p:cNvPicPr>
            <a:picLocks noChangeAspect="1"/>
          </p:cNvPicPr>
          <p:nvPr/>
        </p:nvPicPr>
        <p:blipFill>
          <a:blip r:embed="rId2"/>
          <a:stretch>
            <a:fillRect/>
          </a:stretch>
        </p:blipFill>
        <p:spPr>
          <a:xfrm>
            <a:off x="3196208" y="3906706"/>
            <a:ext cx="7754508" cy="2123440"/>
          </a:xfrm>
          <a:prstGeom prst="rect">
            <a:avLst/>
          </a:prstGeom>
        </p:spPr>
      </p:pic>
    </p:spTree>
    <p:extLst>
      <p:ext uri="{BB962C8B-B14F-4D97-AF65-F5344CB8AC3E}">
        <p14:creationId xmlns:p14="http://schemas.microsoft.com/office/powerpoint/2010/main" val="39561599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A6647-7118-0607-B47C-9DE874B0E0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F9EF86-22B4-A8E9-828C-6E9FD16349B2}"/>
              </a:ext>
            </a:extLst>
          </p:cNvPr>
          <p:cNvSpPr>
            <a:spLocks noGrp="1"/>
          </p:cNvSpPr>
          <p:nvPr>
            <p:ph type="title"/>
          </p:nvPr>
        </p:nvSpPr>
        <p:spPr/>
        <p:txBody>
          <a:bodyPr/>
          <a:lstStyle/>
          <a:p>
            <a:r>
              <a:rPr lang="en-US" dirty="0"/>
              <a:t>Foreign Key</a:t>
            </a:r>
          </a:p>
        </p:txBody>
      </p:sp>
      <p:sp>
        <p:nvSpPr>
          <p:cNvPr id="3" name="Content Placeholder 2">
            <a:extLst>
              <a:ext uri="{FF2B5EF4-FFF2-40B4-BE49-F238E27FC236}">
                <a16:creationId xmlns:a16="http://schemas.microsoft.com/office/drawing/2014/main" id="{E1F9A35E-7873-7762-3E9D-83ECBDA0C582}"/>
              </a:ext>
            </a:extLst>
          </p:cNvPr>
          <p:cNvSpPr>
            <a:spLocks noGrp="1"/>
          </p:cNvSpPr>
          <p:nvPr>
            <p:ph sz="quarter" idx="13"/>
          </p:nvPr>
        </p:nvSpPr>
        <p:spPr>
          <a:xfrm>
            <a:off x="913774" y="1566408"/>
            <a:ext cx="10363826" cy="4526964"/>
          </a:xfrm>
        </p:spPr>
        <p:txBody>
          <a:bodyPr>
            <a:normAutofit/>
          </a:bodyPr>
          <a:lstStyle/>
          <a:p>
            <a:r>
              <a:rPr lang="en-US" altLang="zh-CN" dirty="0">
                <a:ea typeface="宋体" charset="-122"/>
              </a:rPr>
              <a:t>A Foreign Key is a field whose values are </a:t>
            </a:r>
            <a:r>
              <a:rPr lang="en-US" altLang="zh-CN" dirty="0">
                <a:solidFill>
                  <a:srgbClr val="C00000"/>
                </a:solidFill>
                <a:ea typeface="宋体" charset="-122"/>
              </a:rPr>
              <a:t>keys</a:t>
            </a:r>
            <a:r>
              <a:rPr lang="en-US" altLang="zh-CN" dirty="0">
                <a:ea typeface="宋体" charset="-122"/>
              </a:rPr>
              <a:t> in </a:t>
            </a:r>
            <a:r>
              <a:rPr lang="en-US" altLang="zh-CN" dirty="0">
                <a:solidFill>
                  <a:srgbClr val="C00000"/>
                </a:solidFill>
                <a:ea typeface="宋体" charset="-122"/>
              </a:rPr>
              <a:t>another relation</a:t>
            </a:r>
          </a:p>
          <a:p>
            <a:pPr lvl="1"/>
            <a:r>
              <a:rPr lang="en-US" altLang="zh-CN" dirty="0">
                <a:ea typeface="宋体" charset="-122"/>
              </a:rPr>
              <a:t>Must correspond to primary key of the second relation</a:t>
            </a:r>
          </a:p>
          <a:p>
            <a:pPr lvl="1"/>
            <a:r>
              <a:rPr lang="en-US" altLang="zh-CN" dirty="0">
                <a:ea typeface="宋体" charset="-122"/>
              </a:rPr>
              <a:t>Like a `logical pointer’</a:t>
            </a:r>
          </a:p>
          <a:p>
            <a:pPr marL="0" indent="0">
              <a:buNone/>
            </a:pPr>
            <a:endParaRPr lang="en-US" dirty="0"/>
          </a:p>
          <a:p>
            <a:r>
              <a:rPr lang="en-US" dirty="0"/>
              <a:t>Foreign key links the two tables via common values between the PK and the FK</a:t>
            </a:r>
          </a:p>
          <a:p>
            <a:r>
              <a:rPr lang="en-US" dirty="0"/>
              <a:t>This is the mechanism we use to link tables together in the Relational Model</a:t>
            </a:r>
          </a:p>
        </p:txBody>
      </p:sp>
    </p:spTree>
    <p:extLst>
      <p:ext uri="{BB962C8B-B14F-4D97-AF65-F5344CB8AC3E}">
        <p14:creationId xmlns:p14="http://schemas.microsoft.com/office/powerpoint/2010/main" val="35973773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D78AE-AE2E-8FCA-DB2A-8514B78488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F9832B-C5FF-A763-9596-7027DC6AF5EB}"/>
              </a:ext>
            </a:extLst>
          </p:cNvPr>
          <p:cNvSpPr>
            <a:spLocks noGrp="1"/>
          </p:cNvSpPr>
          <p:nvPr>
            <p:ph type="title"/>
          </p:nvPr>
        </p:nvSpPr>
        <p:spPr/>
        <p:txBody>
          <a:bodyPr/>
          <a:lstStyle/>
          <a:p>
            <a:r>
              <a:rPr lang="en-US" dirty="0"/>
              <a:t>Foreign Key</a:t>
            </a:r>
          </a:p>
        </p:txBody>
      </p:sp>
      <p:sp>
        <p:nvSpPr>
          <p:cNvPr id="4" name="TextBox 8">
            <a:extLst>
              <a:ext uri="{FF2B5EF4-FFF2-40B4-BE49-F238E27FC236}">
                <a16:creationId xmlns:a16="http://schemas.microsoft.com/office/drawing/2014/main" id="{1EC90F96-A5D0-4022-AC98-9265E66B5CA3}"/>
              </a:ext>
            </a:extLst>
          </p:cNvPr>
          <p:cNvSpPr txBox="1"/>
          <p:nvPr/>
        </p:nvSpPr>
        <p:spPr>
          <a:xfrm>
            <a:off x="772543" y="2257461"/>
            <a:ext cx="1240789"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Employee</a:t>
            </a:r>
          </a:p>
        </p:txBody>
      </p:sp>
      <p:pic>
        <p:nvPicPr>
          <p:cNvPr id="5" name="table">
            <a:extLst>
              <a:ext uri="{FF2B5EF4-FFF2-40B4-BE49-F238E27FC236}">
                <a16:creationId xmlns:a16="http://schemas.microsoft.com/office/drawing/2014/main" id="{642E1460-D1A7-3F3A-4CD9-58A4DAC04191}"/>
              </a:ext>
            </a:extLst>
          </p:cNvPr>
          <p:cNvPicPr>
            <a:picLocks noChangeAspect="1"/>
          </p:cNvPicPr>
          <p:nvPr/>
        </p:nvPicPr>
        <p:blipFill>
          <a:blip r:embed="rId2"/>
          <a:stretch>
            <a:fillRect/>
          </a:stretch>
        </p:blipFill>
        <p:spPr>
          <a:xfrm>
            <a:off x="3009294" y="1495082"/>
            <a:ext cx="7754508" cy="2123440"/>
          </a:xfrm>
          <a:prstGeom prst="rect">
            <a:avLst/>
          </a:prstGeom>
        </p:spPr>
      </p:pic>
      <p:sp>
        <p:nvSpPr>
          <p:cNvPr id="6" name="Rectangle 5">
            <a:extLst>
              <a:ext uri="{FF2B5EF4-FFF2-40B4-BE49-F238E27FC236}">
                <a16:creationId xmlns:a16="http://schemas.microsoft.com/office/drawing/2014/main" id="{4AB77AC1-A234-46A2-B466-91250ED03A5B}"/>
              </a:ext>
            </a:extLst>
          </p:cNvPr>
          <p:cNvSpPr/>
          <p:nvPr/>
        </p:nvSpPr>
        <p:spPr>
          <a:xfrm>
            <a:off x="3732235" y="1789038"/>
            <a:ext cx="502061" cy="369332"/>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PK</a:t>
            </a:r>
          </a:p>
        </p:txBody>
      </p:sp>
      <p:sp>
        <p:nvSpPr>
          <p:cNvPr id="7" name="Rectangle 6">
            <a:extLst>
              <a:ext uri="{FF2B5EF4-FFF2-40B4-BE49-F238E27FC236}">
                <a16:creationId xmlns:a16="http://schemas.microsoft.com/office/drawing/2014/main" id="{14F8B4F9-6F12-4028-8B00-681823BABDC5}"/>
              </a:ext>
            </a:extLst>
          </p:cNvPr>
          <p:cNvSpPr/>
          <p:nvPr/>
        </p:nvSpPr>
        <p:spPr>
          <a:xfrm>
            <a:off x="913774" y="5258002"/>
            <a:ext cx="1819281" cy="369332"/>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err="1"/>
              <a:t>FamilyMember</a:t>
            </a:r>
            <a:endParaRPr lang="en-US" b="1" dirty="0"/>
          </a:p>
        </p:txBody>
      </p:sp>
      <p:pic>
        <p:nvPicPr>
          <p:cNvPr id="8" name="table">
            <a:extLst>
              <a:ext uri="{FF2B5EF4-FFF2-40B4-BE49-F238E27FC236}">
                <a16:creationId xmlns:a16="http://schemas.microsoft.com/office/drawing/2014/main" id="{F120BA8E-D7C6-1113-9164-9235EBCCC210}"/>
              </a:ext>
            </a:extLst>
          </p:cNvPr>
          <p:cNvPicPr>
            <a:picLocks noChangeAspect="1"/>
          </p:cNvPicPr>
          <p:nvPr/>
        </p:nvPicPr>
        <p:blipFill>
          <a:blip r:embed="rId3"/>
          <a:stretch>
            <a:fillRect/>
          </a:stretch>
        </p:blipFill>
        <p:spPr>
          <a:xfrm>
            <a:off x="3009294" y="3880659"/>
            <a:ext cx="7047852" cy="2865120"/>
          </a:xfrm>
          <a:prstGeom prst="rect">
            <a:avLst/>
          </a:prstGeom>
        </p:spPr>
      </p:pic>
      <p:sp>
        <p:nvSpPr>
          <p:cNvPr id="9" name="Rectangle 8">
            <a:extLst>
              <a:ext uri="{FF2B5EF4-FFF2-40B4-BE49-F238E27FC236}">
                <a16:creationId xmlns:a16="http://schemas.microsoft.com/office/drawing/2014/main" id="{3627B40C-1FF8-468C-9740-6B3AC706D679}"/>
              </a:ext>
            </a:extLst>
          </p:cNvPr>
          <p:cNvSpPr/>
          <p:nvPr/>
        </p:nvSpPr>
        <p:spPr>
          <a:xfrm>
            <a:off x="3863432" y="4163932"/>
            <a:ext cx="490840" cy="369332"/>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FK</a:t>
            </a:r>
          </a:p>
        </p:txBody>
      </p:sp>
      <p:cxnSp>
        <p:nvCxnSpPr>
          <p:cNvPr id="10" name="Straight Arrow Connector 9">
            <a:extLst>
              <a:ext uri="{FF2B5EF4-FFF2-40B4-BE49-F238E27FC236}">
                <a16:creationId xmlns:a16="http://schemas.microsoft.com/office/drawing/2014/main" id="{D7889206-715B-4D03-8487-CE54573BDBEF}"/>
              </a:ext>
              <a:ext uri="{C183D7F6-B498-43B3-948B-1728B52AA6E4}">
                <adec:decorative xmlns:adec="http://schemas.microsoft.com/office/drawing/2017/decorative" val="1"/>
              </a:ext>
            </a:extLst>
          </p:cNvPr>
          <p:cNvCxnSpPr>
            <a:cxnSpLocks/>
          </p:cNvCxnSpPr>
          <p:nvPr/>
        </p:nvCxnSpPr>
        <p:spPr>
          <a:xfrm>
            <a:off x="4108852" y="2083507"/>
            <a:ext cx="125444" cy="208042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809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BD4FC9-5718-7C83-585D-D2105D5092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DB7B51-3CDF-A778-2CC6-9EEAA9212D55}"/>
              </a:ext>
            </a:extLst>
          </p:cNvPr>
          <p:cNvSpPr>
            <a:spLocks noGrp="1"/>
          </p:cNvSpPr>
          <p:nvPr>
            <p:ph type="title"/>
          </p:nvPr>
        </p:nvSpPr>
        <p:spPr/>
        <p:txBody>
          <a:bodyPr/>
          <a:lstStyle/>
          <a:p>
            <a:r>
              <a:rPr lang="en-US" dirty="0"/>
              <a:t>Translate ER Diagram into Relations</a:t>
            </a:r>
          </a:p>
        </p:txBody>
      </p:sp>
      <p:sp>
        <p:nvSpPr>
          <p:cNvPr id="3" name="Content Placeholder 2">
            <a:extLst>
              <a:ext uri="{FF2B5EF4-FFF2-40B4-BE49-F238E27FC236}">
                <a16:creationId xmlns:a16="http://schemas.microsoft.com/office/drawing/2014/main" id="{D9DBA0D0-0545-15DD-2E9F-3C9CE7CB67B5}"/>
              </a:ext>
            </a:extLst>
          </p:cNvPr>
          <p:cNvSpPr>
            <a:spLocks noGrp="1"/>
          </p:cNvSpPr>
          <p:nvPr>
            <p:ph sz="quarter" idx="13"/>
          </p:nvPr>
        </p:nvSpPr>
        <p:spPr>
          <a:xfrm>
            <a:off x="913774" y="1596734"/>
            <a:ext cx="10363826" cy="1122819"/>
          </a:xfrm>
        </p:spPr>
        <p:txBody>
          <a:bodyPr/>
          <a:lstStyle/>
          <a:p>
            <a:r>
              <a:rPr lang="en-US" dirty="0"/>
              <a:t>Translate entity</a:t>
            </a:r>
          </a:p>
        </p:txBody>
      </p:sp>
      <p:sp>
        <p:nvSpPr>
          <p:cNvPr id="4" name="Rectangle 7">
            <a:extLst>
              <a:ext uri="{FF2B5EF4-FFF2-40B4-BE49-F238E27FC236}">
                <a16:creationId xmlns:a16="http://schemas.microsoft.com/office/drawing/2014/main" id="{B62F015D-6C6B-1440-F2B6-17437AE135E6}"/>
              </a:ext>
            </a:extLst>
          </p:cNvPr>
          <p:cNvSpPr>
            <a:spLocks noChangeArrowheads="1"/>
          </p:cNvSpPr>
          <p:nvPr/>
        </p:nvSpPr>
        <p:spPr bwMode="auto">
          <a:xfrm>
            <a:off x="2737429" y="4019658"/>
            <a:ext cx="785812" cy="4524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5" name="Text Box 8">
            <a:extLst>
              <a:ext uri="{FF2B5EF4-FFF2-40B4-BE49-F238E27FC236}">
                <a16:creationId xmlns:a16="http://schemas.microsoft.com/office/drawing/2014/main" id="{DE06C11E-1145-FACE-DE6E-F6B7FE4840B2}"/>
              </a:ext>
            </a:extLst>
          </p:cNvPr>
          <p:cNvSpPr txBox="1">
            <a:spLocks noChangeArrowheads="1"/>
          </p:cNvSpPr>
          <p:nvPr/>
        </p:nvSpPr>
        <p:spPr bwMode="auto">
          <a:xfrm>
            <a:off x="2910466" y="411332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a:ea typeface="宋体" charset="-122"/>
              </a:rPr>
              <a:t>E</a:t>
            </a:r>
          </a:p>
        </p:txBody>
      </p:sp>
      <p:sp>
        <p:nvSpPr>
          <p:cNvPr id="6" name="Line 9">
            <a:extLst>
              <a:ext uri="{FF2B5EF4-FFF2-40B4-BE49-F238E27FC236}">
                <a16:creationId xmlns:a16="http://schemas.microsoft.com/office/drawing/2014/main" id="{766BB828-3FA6-C970-4627-F2B6C432DFB5}"/>
              </a:ext>
            </a:extLst>
          </p:cNvPr>
          <p:cNvSpPr>
            <a:spLocks noChangeShapeType="1"/>
          </p:cNvSpPr>
          <p:nvPr/>
        </p:nvSpPr>
        <p:spPr bwMode="auto">
          <a:xfrm flipH="1">
            <a:off x="2608841" y="4472095"/>
            <a:ext cx="196850" cy="196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7" name="Line 10">
            <a:extLst>
              <a:ext uri="{FF2B5EF4-FFF2-40B4-BE49-F238E27FC236}">
                <a16:creationId xmlns:a16="http://schemas.microsoft.com/office/drawing/2014/main" id="{2C31554F-0B34-FC43-22E3-C2DEACC17E52}"/>
              </a:ext>
            </a:extLst>
          </p:cNvPr>
          <p:cNvSpPr>
            <a:spLocks noChangeShapeType="1"/>
          </p:cNvSpPr>
          <p:nvPr/>
        </p:nvSpPr>
        <p:spPr bwMode="auto">
          <a:xfrm>
            <a:off x="3420054" y="4472095"/>
            <a:ext cx="207962" cy="231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8" name="Text Box 11">
            <a:extLst>
              <a:ext uri="{FF2B5EF4-FFF2-40B4-BE49-F238E27FC236}">
                <a16:creationId xmlns:a16="http://schemas.microsoft.com/office/drawing/2014/main" id="{0EAAAB4F-7D36-764B-46AB-6B89183A0485}"/>
              </a:ext>
            </a:extLst>
          </p:cNvPr>
          <p:cNvSpPr txBox="1">
            <a:spLocks noChangeArrowheads="1"/>
          </p:cNvSpPr>
          <p:nvPr/>
        </p:nvSpPr>
        <p:spPr bwMode="auto">
          <a:xfrm>
            <a:off x="2448504" y="4595920"/>
            <a:ext cx="1603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a:ea typeface="宋体" charset="-122"/>
              </a:rPr>
              <a:t>a</a:t>
            </a:r>
            <a:r>
              <a:rPr lang="en-US" altLang="zh-CN" sz="2000" baseline="-25000">
                <a:ea typeface="宋体" charset="-122"/>
              </a:rPr>
              <a:t>1</a:t>
            </a:r>
            <a:r>
              <a:rPr lang="en-US" altLang="zh-CN" sz="2000">
                <a:ea typeface="宋体" charset="-122"/>
              </a:rPr>
              <a:t>  …..      a</a:t>
            </a:r>
            <a:r>
              <a:rPr lang="en-US" altLang="zh-CN" sz="2000" baseline="-25000">
                <a:ea typeface="宋体" charset="-122"/>
              </a:rPr>
              <a:t>n</a:t>
            </a:r>
          </a:p>
        </p:txBody>
      </p:sp>
      <p:sp>
        <p:nvSpPr>
          <p:cNvPr id="9" name="Line 14">
            <a:extLst>
              <a:ext uri="{FF2B5EF4-FFF2-40B4-BE49-F238E27FC236}">
                <a16:creationId xmlns:a16="http://schemas.microsoft.com/office/drawing/2014/main" id="{FA849620-2F7E-98FE-2915-6C9A9476ED5E}"/>
              </a:ext>
            </a:extLst>
          </p:cNvPr>
          <p:cNvSpPr>
            <a:spLocks noChangeShapeType="1"/>
          </p:cNvSpPr>
          <p:nvPr/>
        </p:nvSpPr>
        <p:spPr bwMode="auto">
          <a:xfrm>
            <a:off x="2481841" y="4945170"/>
            <a:ext cx="2428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10" name="TextBox 9">
            <a:extLst>
              <a:ext uri="{FF2B5EF4-FFF2-40B4-BE49-F238E27FC236}">
                <a16:creationId xmlns:a16="http://schemas.microsoft.com/office/drawing/2014/main" id="{E5EEDA58-1A7B-4C5B-3CFF-B626607C9725}"/>
              </a:ext>
            </a:extLst>
          </p:cNvPr>
          <p:cNvSpPr txBox="1"/>
          <p:nvPr/>
        </p:nvSpPr>
        <p:spPr>
          <a:xfrm>
            <a:off x="2481841" y="2979914"/>
            <a:ext cx="1251625" cy="369332"/>
          </a:xfrm>
          <a:prstGeom prst="rect">
            <a:avLst/>
          </a:prstGeom>
          <a:noFill/>
        </p:spPr>
        <p:txBody>
          <a:bodyPr wrap="none" rtlCol="0">
            <a:spAutoFit/>
          </a:bodyPr>
          <a:lstStyle/>
          <a:p>
            <a:r>
              <a:rPr lang="en-US" dirty="0"/>
              <a:t>ER diagram</a:t>
            </a:r>
          </a:p>
        </p:txBody>
      </p:sp>
      <p:sp>
        <p:nvSpPr>
          <p:cNvPr id="11" name="TextBox 10">
            <a:extLst>
              <a:ext uri="{FF2B5EF4-FFF2-40B4-BE49-F238E27FC236}">
                <a16:creationId xmlns:a16="http://schemas.microsoft.com/office/drawing/2014/main" id="{45950086-C00F-23EF-35C8-8C0912FBE238}"/>
              </a:ext>
            </a:extLst>
          </p:cNvPr>
          <p:cNvSpPr txBox="1"/>
          <p:nvPr/>
        </p:nvSpPr>
        <p:spPr>
          <a:xfrm>
            <a:off x="7613208" y="2979914"/>
            <a:ext cx="1690656" cy="369332"/>
          </a:xfrm>
          <a:prstGeom prst="rect">
            <a:avLst/>
          </a:prstGeom>
          <a:noFill/>
        </p:spPr>
        <p:txBody>
          <a:bodyPr wrap="none" rtlCol="0">
            <a:spAutoFit/>
          </a:bodyPr>
          <a:lstStyle/>
          <a:p>
            <a:r>
              <a:rPr lang="en-US" dirty="0"/>
              <a:t>Relation Schema</a:t>
            </a:r>
          </a:p>
        </p:txBody>
      </p:sp>
      <p:sp>
        <p:nvSpPr>
          <p:cNvPr id="12" name="Text Box 13">
            <a:extLst>
              <a:ext uri="{FF2B5EF4-FFF2-40B4-BE49-F238E27FC236}">
                <a16:creationId xmlns:a16="http://schemas.microsoft.com/office/drawing/2014/main" id="{BB8B68BB-E825-BB65-7B3D-4F3C42BB740E}"/>
              </a:ext>
            </a:extLst>
          </p:cNvPr>
          <p:cNvSpPr txBox="1">
            <a:spLocks noChangeArrowheads="1"/>
          </p:cNvSpPr>
          <p:nvPr/>
        </p:nvSpPr>
        <p:spPr bwMode="auto">
          <a:xfrm>
            <a:off x="7686323" y="4052995"/>
            <a:ext cx="2089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a:ea typeface="宋体" charset="-122"/>
              </a:rPr>
              <a:t>E = ( a</a:t>
            </a:r>
            <a:r>
              <a:rPr lang="en-US" altLang="zh-CN" sz="2000" baseline="-25000">
                <a:ea typeface="宋体" charset="-122"/>
              </a:rPr>
              <a:t>1</a:t>
            </a:r>
            <a:r>
              <a:rPr lang="en-US" altLang="zh-CN" sz="2000">
                <a:ea typeface="宋体" charset="-122"/>
              </a:rPr>
              <a:t>,  …,  a</a:t>
            </a:r>
            <a:r>
              <a:rPr lang="en-US" altLang="zh-CN" sz="2000" baseline="-25000">
                <a:ea typeface="宋体" charset="-122"/>
              </a:rPr>
              <a:t>n</a:t>
            </a:r>
            <a:r>
              <a:rPr lang="en-US" altLang="zh-CN" sz="2000">
                <a:ea typeface="宋体" charset="-122"/>
              </a:rPr>
              <a:t> )</a:t>
            </a:r>
          </a:p>
        </p:txBody>
      </p:sp>
      <p:sp>
        <p:nvSpPr>
          <p:cNvPr id="13" name="Line 15">
            <a:extLst>
              <a:ext uri="{FF2B5EF4-FFF2-40B4-BE49-F238E27FC236}">
                <a16:creationId xmlns:a16="http://schemas.microsoft.com/office/drawing/2014/main" id="{543FF3A5-A5BE-70FD-63F8-FB67287481C5}"/>
              </a:ext>
            </a:extLst>
          </p:cNvPr>
          <p:cNvSpPr>
            <a:spLocks noChangeShapeType="1"/>
          </p:cNvSpPr>
          <p:nvPr/>
        </p:nvSpPr>
        <p:spPr bwMode="auto">
          <a:xfrm>
            <a:off x="8416573" y="4405420"/>
            <a:ext cx="2428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14" name="Arrow: Right 13">
            <a:extLst>
              <a:ext uri="{FF2B5EF4-FFF2-40B4-BE49-F238E27FC236}">
                <a16:creationId xmlns:a16="http://schemas.microsoft.com/office/drawing/2014/main" id="{39284AF1-4E2B-F655-C8FF-C10D085DBABE}"/>
              </a:ext>
            </a:extLst>
          </p:cNvPr>
          <p:cNvSpPr/>
          <p:nvPr/>
        </p:nvSpPr>
        <p:spPr>
          <a:xfrm>
            <a:off x="4824248" y="4113320"/>
            <a:ext cx="2476313" cy="4524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66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p:bldP spid="9" grpId="0" animBg="1"/>
      <p:bldP spid="12" grpId="0"/>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7CF3-485E-AA76-3CFA-A668FE8686F7}"/>
              </a:ext>
            </a:extLst>
          </p:cNvPr>
          <p:cNvSpPr>
            <a:spLocks noGrp="1"/>
          </p:cNvSpPr>
          <p:nvPr>
            <p:ph type="title"/>
          </p:nvPr>
        </p:nvSpPr>
        <p:spPr/>
        <p:txBody>
          <a:bodyPr/>
          <a:lstStyle/>
          <a:p>
            <a:r>
              <a:rPr lang="en-US" dirty="0"/>
              <a:t>Translate ER Diagram into Relations</a:t>
            </a:r>
          </a:p>
        </p:txBody>
      </p:sp>
      <p:sp>
        <p:nvSpPr>
          <p:cNvPr id="3" name="Content Placeholder 2">
            <a:extLst>
              <a:ext uri="{FF2B5EF4-FFF2-40B4-BE49-F238E27FC236}">
                <a16:creationId xmlns:a16="http://schemas.microsoft.com/office/drawing/2014/main" id="{25511C3F-B2FB-757C-9815-815D0467F4E3}"/>
              </a:ext>
            </a:extLst>
          </p:cNvPr>
          <p:cNvSpPr>
            <a:spLocks noGrp="1"/>
          </p:cNvSpPr>
          <p:nvPr>
            <p:ph sz="quarter" idx="13"/>
          </p:nvPr>
        </p:nvSpPr>
        <p:spPr>
          <a:xfrm>
            <a:off x="913774" y="1596734"/>
            <a:ext cx="10363826" cy="1122819"/>
          </a:xfrm>
        </p:spPr>
        <p:txBody>
          <a:bodyPr/>
          <a:lstStyle/>
          <a:p>
            <a:r>
              <a:rPr lang="en-US" dirty="0"/>
              <a:t>Translate relation</a:t>
            </a:r>
          </a:p>
        </p:txBody>
      </p:sp>
      <p:sp>
        <p:nvSpPr>
          <p:cNvPr id="10" name="TextBox 9">
            <a:extLst>
              <a:ext uri="{FF2B5EF4-FFF2-40B4-BE49-F238E27FC236}">
                <a16:creationId xmlns:a16="http://schemas.microsoft.com/office/drawing/2014/main" id="{3623D872-DEF4-7937-3C4B-BF5501008641}"/>
              </a:ext>
            </a:extLst>
          </p:cNvPr>
          <p:cNvSpPr txBox="1"/>
          <p:nvPr/>
        </p:nvSpPr>
        <p:spPr>
          <a:xfrm>
            <a:off x="2481841" y="2979914"/>
            <a:ext cx="1251625" cy="369332"/>
          </a:xfrm>
          <a:prstGeom prst="rect">
            <a:avLst/>
          </a:prstGeom>
          <a:noFill/>
        </p:spPr>
        <p:txBody>
          <a:bodyPr wrap="none" rtlCol="0">
            <a:spAutoFit/>
          </a:bodyPr>
          <a:lstStyle/>
          <a:p>
            <a:r>
              <a:rPr lang="en-US" dirty="0"/>
              <a:t>ER diagram</a:t>
            </a:r>
          </a:p>
        </p:txBody>
      </p:sp>
      <p:sp>
        <p:nvSpPr>
          <p:cNvPr id="11" name="TextBox 10">
            <a:extLst>
              <a:ext uri="{FF2B5EF4-FFF2-40B4-BE49-F238E27FC236}">
                <a16:creationId xmlns:a16="http://schemas.microsoft.com/office/drawing/2014/main" id="{486F9B87-A5C9-912F-AF1C-1BDD768D7149}"/>
              </a:ext>
            </a:extLst>
          </p:cNvPr>
          <p:cNvSpPr txBox="1"/>
          <p:nvPr/>
        </p:nvSpPr>
        <p:spPr>
          <a:xfrm>
            <a:off x="7613208" y="2979914"/>
            <a:ext cx="1690656" cy="369332"/>
          </a:xfrm>
          <a:prstGeom prst="rect">
            <a:avLst/>
          </a:prstGeom>
          <a:noFill/>
        </p:spPr>
        <p:txBody>
          <a:bodyPr wrap="none" rtlCol="0">
            <a:spAutoFit/>
          </a:bodyPr>
          <a:lstStyle/>
          <a:p>
            <a:r>
              <a:rPr lang="en-US" dirty="0"/>
              <a:t>Relation Schema</a:t>
            </a:r>
          </a:p>
        </p:txBody>
      </p:sp>
      <p:sp>
        <p:nvSpPr>
          <p:cNvPr id="12" name="Text Box 13">
            <a:extLst>
              <a:ext uri="{FF2B5EF4-FFF2-40B4-BE49-F238E27FC236}">
                <a16:creationId xmlns:a16="http://schemas.microsoft.com/office/drawing/2014/main" id="{C5D9CEC3-C95F-F6D5-D303-DB5ACA47CB76}"/>
              </a:ext>
            </a:extLst>
          </p:cNvPr>
          <p:cNvSpPr txBox="1">
            <a:spLocks noChangeArrowheads="1"/>
          </p:cNvSpPr>
          <p:nvPr/>
        </p:nvSpPr>
        <p:spPr bwMode="auto">
          <a:xfrm>
            <a:off x="7686323" y="4052995"/>
            <a:ext cx="27414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dirty="0">
                <a:ea typeface="宋体" charset="-122"/>
              </a:rPr>
              <a:t>R1= ( </a:t>
            </a:r>
            <a:r>
              <a:rPr lang="en-US" altLang="zh-CN" sz="2000" u="sng" dirty="0">
                <a:ea typeface="宋体" charset="-122"/>
              </a:rPr>
              <a:t>a</a:t>
            </a:r>
            <a:r>
              <a:rPr lang="en-US" altLang="zh-CN" sz="2000" u="sng" baseline="-25000" dirty="0">
                <a:ea typeface="宋体" charset="-122"/>
              </a:rPr>
              <a:t>1</a:t>
            </a:r>
            <a:r>
              <a:rPr lang="en-US" altLang="zh-CN" sz="2000" dirty="0"/>
              <a:t>, </a:t>
            </a:r>
            <a:r>
              <a:rPr lang="en-US" altLang="zh-CN" sz="2000" u="sng" dirty="0">
                <a:ea typeface="宋体" charset="-122"/>
              </a:rPr>
              <a:t>b</a:t>
            </a:r>
            <a:r>
              <a:rPr lang="en-US" altLang="zh-CN" sz="2000" u="sng" baseline="-25000" dirty="0">
                <a:ea typeface="宋体" charset="-122"/>
              </a:rPr>
              <a:t>1</a:t>
            </a:r>
            <a:r>
              <a:rPr lang="en-US" altLang="zh-CN" sz="2000" dirty="0">
                <a:ea typeface="宋体" charset="-122"/>
              </a:rPr>
              <a:t>, c</a:t>
            </a:r>
            <a:r>
              <a:rPr lang="en-US" altLang="zh-CN" sz="2000" baseline="-25000" dirty="0">
                <a:ea typeface="宋体" charset="-122"/>
              </a:rPr>
              <a:t>1</a:t>
            </a:r>
            <a:r>
              <a:rPr lang="en-US" altLang="zh-CN" sz="2000" dirty="0">
                <a:ea typeface="宋体" charset="-122"/>
              </a:rPr>
              <a:t>,   …,  c</a:t>
            </a:r>
            <a:r>
              <a:rPr lang="en-US" altLang="zh-CN" sz="2000" baseline="-25000" dirty="0">
                <a:ea typeface="宋体" charset="-122"/>
              </a:rPr>
              <a:t>k </a:t>
            </a:r>
            <a:r>
              <a:rPr lang="en-US" altLang="zh-CN" sz="2000" dirty="0">
                <a:ea typeface="宋体" charset="-122"/>
              </a:rPr>
              <a:t>)</a:t>
            </a:r>
          </a:p>
        </p:txBody>
      </p:sp>
      <p:sp>
        <p:nvSpPr>
          <p:cNvPr id="13" name="Line 15">
            <a:extLst>
              <a:ext uri="{FF2B5EF4-FFF2-40B4-BE49-F238E27FC236}">
                <a16:creationId xmlns:a16="http://schemas.microsoft.com/office/drawing/2014/main" id="{476E2A92-2E8F-82B7-D393-31FE00A7415B}"/>
              </a:ext>
            </a:extLst>
          </p:cNvPr>
          <p:cNvSpPr>
            <a:spLocks noChangeShapeType="1"/>
          </p:cNvSpPr>
          <p:nvPr/>
        </p:nvSpPr>
        <p:spPr bwMode="auto">
          <a:xfrm>
            <a:off x="8416573" y="4405420"/>
            <a:ext cx="2428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14" name="Arrow: Right 13">
            <a:extLst>
              <a:ext uri="{FF2B5EF4-FFF2-40B4-BE49-F238E27FC236}">
                <a16:creationId xmlns:a16="http://schemas.microsoft.com/office/drawing/2014/main" id="{BA4271AF-7C04-3359-7F80-B22465C8DA39}"/>
              </a:ext>
            </a:extLst>
          </p:cNvPr>
          <p:cNvSpPr/>
          <p:nvPr/>
        </p:nvSpPr>
        <p:spPr>
          <a:xfrm>
            <a:off x="5502856" y="4049056"/>
            <a:ext cx="1735395" cy="4524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9">
            <a:extLst>
              <a:ext uri="{FF2B5EF4-FFF2-40B4-BE49-F238E27FC236}">
                <a16:creationId xmlns:a16="http://schemas.microsoft.com/office/drawing/2014/main" id="{C0D1A7F0-300D-5267-6376-560FB7D439DD}"/>
              </a:ext>
            </a:extLst>
          </p:cNvPr>
          <p:cNvSpPr>
            <a:spLocks noChangeArrowheads="1"/>
          </p:cNvSpPr>
          <p:nvPr/>
        </p:nvSpPr>
        <p:spPr bwMode="auto">
          <a:xfrm>
            <a:off x="1600232" y="3991084"/>
            <a:ext cx="703262" cy="3444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CN" sz="1800">
                <a:latin typeface="Times New Roman" pitchFamily="18" charset="0"/>
                <a:ea typeface="宋体" charset="-122"/>
              </a:rPr>
              <a:t>E1</a:t>
            </a:r>
            <a:endParaRPr lang="en-US" altLang="zh-CN" baseline="-25000">
              <a:latin typeface="Times New Roman" pitchFamily="18" charset="0"/>
              <a:ea typeface="宋体" charset="-122"/>
            </a:endParaRPr>
          </a:p>
        </p:txBody>
      </p:sp>
      <p:grpSp>
        <p:nvGrpSpPr>
          <p:cNvPr id="16" name="Group 20">
            <a:extLst>
              <a:ext uri="{FF2B5EF4-FFF2-40B4-BE49-F238E27FC236}">
                <a16:creationId xmlns:a16="http://schemas.microsoft.com/office/drawing/2014/main" id="{9A16687A-B3F0-D361-774B-1A664E95E933}"/>
              </a:ext>
            </a:extLst>
          </p:cNvPr>
          <p:cNvGrpSpPr>
            <a:grpSpLocks/>
          </p:cNvGrpSpPr>
          <p:nvPr/>
        </p:nvGrpSpPr>
        <p:grpSpPr bwMode="auto">
          <a:xfrm>
            <a:off x="4313269" y="3951123"/>
            <a:ext cx="631825" cy="374650"/>
            <a:chOff x="2273" y="2273"/>
            <a:chExt cx="307" cy="236"/>
          </a:xfrm>
        </p:grpSpPr>
        <p:sp>
          <p:nvSpPr>
            <p:cNvPr id="17" name="Rectangle 21">
              <a:extLst>
                <a:ext uri="{FF2B5EF4-FFF2-40B4-BE49-F238E27FC236}">
                  <a16:creationId xmlns:a16="http://schemas.microsoft.com/office/drawing/2014/main" id="{A79DF921-4513-5547-7027-F0DF27B549C3}"/>
                </a:ext>
              </a:extLst>
            </p:cNvPr>
            <p:cNvSpPr>
              <a:spLocks noChangeArrowheads="1"/>
            </p:cNvSpPr>
            <p:nvPr/>
          </p:nvSpPr>
          <p:spPr bwMode="auto">
            <a:xfrm>
              <a:off x="2273" y="2292"/>
              <a:ext cx="307" cy="2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zh-CN" altLang="zh-CN">
                <a:latin typeface="Times New Roman" pitchFamily="18" charset="0"/>
              </a:endParaRPr>
            </a:p>
          </p:txBody>
        </p:sp>
        <p:sp>
          <p:nvSpPr>
            <p:cNvPr id="18" name="Text Box 22">
              <a:extLst>
                <a:ext uri="{FF2B5EF4-FFF2-40B4-BE49-F238E27FC236}">
                  <a16:creationId xmlns:a16="http://schemas.microsoft.com/office/drawing/2014/main" id="{1B69E5F5-F707-09A6-B976-2810C3CE033A}"/>
                </a:ext>
              </a:extLst>
            </p:cNvPr>
            <p:cNvSpPr txBox="1">
              <a:spLocks noChangeArrowheads="1"/>
            </p:cNvSpPr>
            <p:nvPr/>
          </p:nvSpPr>
          <p:spPr bwMode="auto">
            <a:xfrm>
              <a:off x="2302" y="2273"/>
              <a:ext cx="21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1800">
                  <a:latin typeface="Times New Roman" pitchFamily="18" charset="0"/>
                  <a:ea typeface="宋体" charset="-122"/>
                </a:rPr>
                <a:t>E2</a:t>
              </a:r>
              <a:endParaRPr lang="en-US" altLang="zh-CN" baseline="-25000">
                <a:latin typeface="Times New Roman" pitchFamily="18" charset="0"/>
                <a:ea typeface="宋体" charset="-122"/>
              </a:endParaRPr>
            </a:p>
          </p:txBody>
        </p:sp>
      </p:grpSp>
      <p:sp>
        <p:nvSpPr>
          <p:cNvPr id="19" name="AutoShape 23">
            <a:extLst>
              <a:ext uri="{FF2B5EF4-FFF2-40B4-BE49-F238E27FC236}">
                <a16:creationId xmlns:a16="http://schemas.microsoft.com/office/drawing/2014/main" id="{D9459C6E-1920-4F52-6C05-94FA37591CFE}"/>
              </a:ext>
            </a:extLst>
          </p:cNvPr>
          <p:cNvSpPr>
            <a:spLocks noChangeArrowheads="1"/>
          </p:cNvSpPr>
          <p:nvPr/>
        </p:nvSpPr>
        <p:spPr bwMode="auto">
          <a:xfrm>
            <a:off x="2900394" y="3930486"/>
            <a:ext cx="881063" cy="450850"/>
          </a:xfrm>
          <a:prstGeom prst="diamond">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CN" sz="1800">
                <a:latin typeface="Times New Roman" pitchFamily="18" charset="0"/>
                <a:ea typeface="宋体" charset="-122"/>
              </a:rPr>
              <a:t>R1</a:t>
            </a:r>
          </a:p>
        </p:txBody>
      </p:sp>
      <p:cxnSp>
        <p:nvCxnSpPr>
          <p:cNvPr id="20" name="AutoShape 24">
            <a:extLst>
              <a:ext uri="{FF2B5EF4-FFF2-40B4-BE49-F238E27FC236}">
                <a16:creationId xmlns:a16="http://schemas.microsoft.com/office/drawing/2014/main" id="{FB793A2E-82B6-8CB1-C2F9-11B9C1172E26}"/>
              </a:ext>
            </a:extLst>
          </p:cNvPr>
          <p:cNvCxnSpPr>
            <a:cxnSpLocks noChangeShapeType="1"/>
          </p:cNvCxnSpPr>
          <p:nvPr/>
        </p:nvCxnSpPr>
        <p:spPr bwMode="auto">
          <a:xfrm>
            <a:off x="2309572" y="4155936"/>
            <a:ext cx="58447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1" name="AutoShape 25">
            <a:extLst>
              <a:ext uri="{FF2B5EF4-FFF2-40B4-BE49-F238E27FC236}">
                <a16:creationId xmlns:a16="http://schemas.microsoft.com/office/drawing/2014/main" id="{5849F116-6063-C1CA-55CC-A2AED2B4538A}"/>
              </a:ext>
            </a:extLst>
          </p:cNvPr>
          <p:cNvCxnSpPr>
            <a:cxnSpLocks noChangeShapeType="1"/>
            <a:stCxn id="19" idx="3"/>
            <a:endCxn id="17" idx="1"/>
          </p:cNvCxnSpPr>
          <p:nvPr/>
        </p:nvCxnSpPr>
        <p:spPr bwMode="auto">
          <a:xfrm flipV="1">
            <a:off x="3781457" y="4154323"/>
            <a:ext cx="53181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2" name="Line 26">
            <a:extLst>
              <a:ext uri="{FF2B5EF4-FFF2-40B4-BE49-F238E27FC236}">
                <a16:creationId xmlns:a16="http://schemas.microsoft.com/office/drawing/2014/main" id="{D09DF2FD-19A6-605D-53A1-EA66B9BBE62F}"/>
              </a:ext>
            </a:extLst>
          </p:cNvPr>
          <p:cNvSpPr>
            <a:spLocks noChangeShapeType="1"/>
          </p:cNvSpPr>
          <p:nvPr/>
        </p:nvSpPr>
        <p:spPr bwMode="auto">
          <a:xfrm flipH="1">
            <a:off x="1600232" y="4359111"/>
            <a:ext cx="104775"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3" name="Line 27">
            <a:extLst>
              <a:ext uri="{FF2B5EF4-FFF2-40B4-BE49-F238E27FC236}">
                <a16:creationId xmlns:a16="http://schemas.microsoft.com/office/drawing/2014/main" id="{0DFD7500-9464-010A-5294-3336A2401EFC}"/>
              </a:ext>
            </a:extLst>
          </p:cNvPr>
          <p:cNvSpPr>
            <a:spLocks noChangeShapeType="1"/>
          </p:cNvSpPr>
          <p:nvPr/>
        </p:nvSpPr>
        <p:spPr bwMode="auto">
          <a:xfrm>
            <a:off x="2201894" y="4359111"/>
            <a:ext cx="173038" cy="231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4" name="Line 28">
            <a:extLst>
              <a:ext uri="{FF2B5EF4-FFF2-40B4-BE49-F238E27FC236}">
                <a16:creationId xmlns:a16="http://schemas.microsoft.com/office/drawing/2014/main" id="{3C4A43FD-0FCA-9896-5707-9EC24123D2CA}"/>
              </a:ext>
            </a:extLst>
          </p:cNvPr>
          <p:cNvSpPr>
            <a:spLocks noChangeShapeType="1"/>
          </p:cNvSpPr>
          <p:nvPr/>
        </p:nvSpPr>
        <p:spPr bwMode="auto">
          <a:xfrm flipH="1">
            <a:off x="3013107" y="4265448"/>
            <a:ext cx="92075" cy="3127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5" name="Line 29">
            <a:extLst>
              <a:ext uri="{FF2B5EF4-FFF2-40B4-BE49-F238E27FC236}">
                <a16:creationId xmlns:a16="http://schemas.microsoft.com/office/drawing/2014/main" id="{3DDAA221-0116-64A5-EF13-92E51314F55F}"/>
              </a:ext>
            </a:extLst>
          </p:cNvPr>
          <p:cNvSpPr>
            <a:spLocks noChangeShapeType="1"/>
          </p:cNvSpPr>
          <p:nvPr/>
        </p:nvSpPr>
        <p:spPr bwMode="auto">
          <a:xfrm>
            <a:off x="3521107" y="4278148"/>
            <a:ext cx="174625" cy="276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6" name="Line 30">
            <a:extLst>
              <a:ext uri="{FF2B5EF4-FFF2-40B4-BE49-F238E27FC236}">
                <a16:creationId xmlns:a16="http://schemas.microsoft.com/office/drawing/2014/main" id="{E02918C9-5F68-7A31-5590-414158549C3C}"/>
              </a:ext>
            </a:extLst>
          </p:cNvPr>
          <p:cNvSpPr>
            <a:spLocks noChangeShapeType="1"/>
          </p:cNvSpPr>
          <p:nvPr/>
        </p:nvSpPr>
        <p:spPr bwMode="auto">
          <a:xfrm flipH="1">
            <a:off x="4238657" y="4324186"/>
            <a:ext cx="196850" cy="25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7" name="Line 31">
            <a:extLst>
              <a:ext uri="{FF2B5EF4-FFF2-40B4-BE49-F238E27FC236}">
                <a16:creationId xmlns:a16="http://schemas.microsoft.com/office/drawing/2014/main" id="{4B013495-BD70-3A1A-0B81-86215D53C571}"/>
              </a:ext>
            </a:extLst>
          </p:cNvPr>
          <p:cNvSpPr>
            <a:spLocks noChangeShapeType="1"/>
          </p:cNvSpPr>
          <p:nvPr/>
        </p:nvSpPr>
        <p:spPr bwMode="auto">
          <a:xfrm>
            <a:off x="4748244" y="4335298"/>
            <a:ext cx="185738" cy="25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28" name="Text Box 32">
            <a:extLst>
              <a:ext uri="{FF2B5EF4-FFF2-40B4-BE49-F238E27FC236}">
                <a16:creationId xmlns:a16="http://schemas.microsoft.com/office/drawing/2014/main" id="{98376333-993C-352B-66CA-795287571949}"/>
              </a:ext>
            </a:extLst>
          </p:cNvPr>
          <p:cNvSpPr txBox="1">
            <a:spLocks noChangeArrowheads="1"/>
          </p:cNvSpPr>
          <p:nvPr/>
        </p:nvSpPr>
        <p:spPr bwMode="auto">
          <a:xfrm>
            <a:off x="1322419" y="4506748"/>
            <a:ext cx="1381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a:ea typeface="宋体" charset="-122"/>
              </a:rPr>
              <a:t>a</a:t>
            </a:r>
            <a:r>
              <a:rPr lang="en-US" altLang="zh-CN" sz="2000" baseline="-25000">
                <a:ea typeface="宋体" charset="-122"/>
              </a:rPr>
              <a:t>1</a:t>
            </a:r>
            <a:r>
              <a:rPr lang="en-US" altLang="zh-CN" sz="2000">
                <a:ea typeface="宋体" charset="-122"/>
              </a:rPr>
              <a:t> ….  a</a:t>
            </a:r>
            <a:r>
              <a:rPr lang="en-US" altLang="zh-CN" sz="2000" baseline="-25000">
                <a:ea typeface="宋体" charset="-122"/>
              </a:rPr>
              <a:t>n</a:t>
            </a:r>
          </a:p>
        </p:txBody>
      </p:sp>
      <p:sp>
        <p:nvSpPr>
          <p:cNvPr id="29" name="Text Box 34">
            <a:extLst>
              <a:ext uri="{FF2B5EF4-FFF2-40B4-BE49-F238E27FC236}">
                <a16:creationId xmlns:a16="http://schemas.microsoft.com/office/drawing/2014/main" id="{DDB61D37-D238-9D2D-374F-68026CBE6EF9}"/>
              </a:ext>
            </a:extLst>
          </p:cNvPr>
          <p:cNvSpPr txBox="1">
            <a:spLocks noChangeArrowheads="1"/>
          </p:cNvSpPr>
          <p:nvPr/>
        </p:nvSpPr>
        <p:spPr bwMode="auto">
          <a:xfrm>
            <a:off x="2694019" y="4513098"/>
            <a:ext cx="152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a:ea typeface="宋体" charset="-122"/>
              </a:rPr>
              <a:t>c</a:t>
            </a:r>
            <a:r>
              <a:rPr lang="en-US" altLang="zh-CN" sz="2000" baseline="-25000">
                <a:ea typeface="宋体" charset="-122"/>
              </a:rPr>
              <a:t>1</a:t>
            </a:r>
            <a:r>
              <a:rPr lang="en-US" altLang="zh-CN" sz="2000">
                <a:ea typeface="宋体" charset="-122"/>
              </a:rPr>
              <a:t> ….  c</a:t>
            </a:r>
            <a:r>
              <a:rPr lang="en-US" altLang="zh-CN" sz="2000" baseline="-25000">
                <a:ea typeface="宋体" charset="-122"/>
              </a:rPr>
              <a:t>k</a:t>
            </a:r>
          </a:p>
        </p:txBody>
      </p:sp>
      <p:sp>
        <p:nvSpPr>
          <p:cNvPr id="30" name="Text Box 35">
            <a:extLst>
              <a:ext uri="{FF2B5EF4-FFF2-40B4-BE49-F238E27FC236}">
                <a16:creationId xmlns:a16="http://schemas.microsoft.com/office/drawing/2014/main" id="{AEDEC3EB-877D-D469-B5EB-8DF29E07CC59}"/>
              </a:ext>
            </a:extLst>
          </p:cNvPr>
          <p:cNvSpPr txBox="1">
            <a:spLocks noChangeArrowheads="1"/>
          </p:cNvSpPr>
          <p:nvPr/>
        </p:nvSpPr>
        <p:spPr bwMode="auto">
          <a:xfrm>
            <a:off x="3989419" y="4513098"/>
            <a:ext cx="1381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zh-CN" sz="2000">
                <a:ea typeface="宋体" charset="-122"/>
              </a:rPr>
              <a:t>b</a:t>
            </a:r>
            <a:r>
              <a:rPr lang="en-US" altLang="zh-CN" sz="2000" baseline="-25000">
                <a:ea typeface="宋体" charset="-122"/>
              </a:rPr>
              <a:t>1</a:t>
            </a:r>
            <a:r>
              <a:rPr lang="en-US" altLang="zh-CN" sz="2000">
                <a:ea typeface="宋体" charset="-122"/>
              </a:rPr>
              <a:t> ….  b</a:t>
            </a:r>
            <a:r>
              <a:rPr lang="en-US" altLang="zh-CN" sz="2000" baseline="-25000">
                <a:ea typeface="宋体" charset="-122"/>
              </a:rPr>
              <a:t>m</a:t>
            </a:r>
          </a:p>
        </p:txBody>
      </p:sp>
      <p:sp>
        <p:nvSpPr>
          <p:cNvPr id="31" name="Line 36">
            <a:extLst>
              <a:ext uri="{FF2B5EF4-FFF2-40B4-BE49-F238E27FC236}">
                <a16:creationId xmlns:a16="http://schemas.microsoft.com/office/drawing/2014/main" id="{48A6F314-2B69-74DD-7EDC-3FBF9D545E60}"/>
              </a:ext>
            </a:extLst>
          </p:cNvPr>
          <p:cNvSpPr>
            <a:spLocks noChangeShapeType="1"/>
          </p:cNvSpPr>
          <p:nvPr/>
        </p:nvSpPr>
        <p:spPr bwMode="auto">
          <a:xfrm>
            <a:off x="1389094" y="4902036"/>
            <a:ext cx="266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32" name="Line 37">
            <a:extLst>
              <a:ext uri="{FF2B5EF4-FFF2-40B4-BE49-F238E27FC236}">
                <a16:creationId xmlns:a16="http://schemas.microsoft.com/office/drawing/2014/main" id="{E50B9745-8EBA-9C4C-3F1C-702D3042A1A4}"/>
              </a:ext>
            </a:extLst>
          </p:cNvPr>
          <p:cNvSpPr>
            <a:spLocks noChangeShapeType="1"/>
          </p:cNvSpPr>
          <p:nvPr/>
        </p:nvSpPr>
        <p:spPr bwMode="auto">
          <a:xfrm>
            <a:off x="4030694" y="4962361"/>
            <a:ext cx="266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CN" altLang="en-US"/>
          </a:p>
        </p:txBody>
      </p:sp>
    </p:spTree>
    <p:extLst>
      <p:ext uri="{BB962C8B-B14F-4D97-AF65-F5344CB8AC3E}">
        <p14:creationId xmlns:p14="http://schemas.microsoft.com/office/powerpoint/2010/main" val="87570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animBg="1"/>
      <p:bldP spid="19" grpId="0" animBg="1"/>
      <p:bldP spid="22" grpId="0" animBg="1"/>
      <p:bldP spid="23" grpId="0" animBg="1"/>
      <p:bldP spid="24" grpId="0" animBg="1"/>
      <p:bldP spid="25" grpId="0" animBg="1"/>
      <p:bldP spid="26" grpId="0" animBg="1"/>
      <p:bldP spid="27" grpId="0" animBg="1"/>
      <p:bldP spid="28" grpId="0"/>
      <p:bldP spid="29" grpId="0"/>
      <p:bldP spid="30" grpId="0"/>
      <p:bldP spid="31" grpId="0" animBg="1"/>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8A790-C213-F943-4620-A1BBBB135F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88E353-848E-7F02-15D3-34C38230125B}"/>
              </a:ext>
            </a:extLst>
          </p:cNvPr>
          <p:cNvSpPr>
            <a:spLocks noGrp="1"/>
          </p:cNvSpPr>
          <p:nvPr>
            <p:ph type="title"/>
          </p:nvPr>
        </p:nvSpPr>
        <p:spPr/>
        <p:txBody>
          <a:bodyPr/>
          <a:lstStyle/>
          <a:p>
            <a:r>
              <a:rPr lang="en-US" altLang="zh-CN" sz="3600" dirty="0"/>
              <a:t>Database Management System (DBMS)</a:t>
            </a:r>
            <a:endParaRPr lang="en-US" dirty="0"/>
          </a:p>
        </p:txBody>
      </p:sp>
      <p:sp>
        <p:nvSpPr>
          <p:cNvPr id="3" name="Content Placeholder 2">
            <a:extLst>
              <a:ext uri="{FF2B5EF4-FFF2-40B4-BE49-F238E27FC236}">
                <a16:creationId xmlns:a16="http://schemas.microsoft.com/office/drawing/2014/main" id="{86146B45-575A-267F-A7BF-C2A527EA2369}"/>
              </a:ext>
            </a:extLst>
          </p:cNvPr>
          <p:cNvSpPr>
            <a:spLocks noGrp="1"/>
          </p:cNvSpPr>
          <p:nvPr>
            <p:ph sz="quarter" idx="13"/>
          </p:nvPr>
        </p:nvSpPr>
        <p:spPr>
          <a:xfrm>
            <a:off x="913774" y="1566407"/>
            <a:ext cx="10363826" cy="4936869"/>
          </a:xfrm>
        </p:spPr>
        <p:txBody>
          <a:bodyPr>
            <a:normAutofit/>
          </a:bodyPr>
          <a:lstStyle/>
          <a:p>
            <a:r>
              <a:rPr lang="en-US" altLang="zh-CN" sz="2400" dirty="0">
                <a:solidFill>
                  <a:srgbClr val="00B0F0"/>
                </a:solidFill>
              </a:rPr>
              <a:t>System</a:t>
            </a:r>
            <a:r>
              <a:rPr lang="en-US" altLang="zh-CN" sz="2400" dirty="0"/>
              <a:t> for providing </a:t>
            </a:r>
            <a:r>
              <a:rPr lang="en-US" altLang="zh-CN" sz="2400" dirty="0">
                <a:solidFill>
                  <a:srgbClr val="7D0900"/>
                </a:solidFill>
              </a:rPr>
              <a:t>EFFICIENT</a:t>
            </a:r>
            <a:r>
              <a:rPr lang="en-US" altLang="zh-CN" sz="2400" dirty="0"/>
              <a:t>, </a:t>
            </a:r>
            <a:r>
              <a:rPr lang="en-US" altLang="zh-CN" sz="2400" dirty="0">
                <a:solidFill>
                  <a:srgbClr val="7D0900"/>
                </a:solidFill>
              </a:rPr>
              <a:t>CONVENIENT</a:t>
            </a:r>
            <a:r>
              <a:rPr lang="en-US" altLang="zh-CN" sz="2400" dirty="0"/>
              <a:t>, and </a:t>
            </a:r>
            <a:r>
              <a:rPr lang="en-US" altLang="zh-CN" sz="2400" dirty="0">
                <a:solidFill>
                  <a:srgbClr val="7D0900"/>
                </a:solidFill>
              </a:rPr>
              <a:t>SAFE</a:t>
            </a:r>
            <a:r>
              <a:rPr lang="en-US" altLang="zh-CN" sz="2400" dirty="0"/>
              <a:t> </a:t>
            </a:r>
            <a:r>
              <a:rPr lang="en-US" altLang="zh-CN" sz="2400" dirty="0">
                <a:solidFill>
                  <a:srgbClr val="7D0900"/>
                </a:solidFill>
              </a:rPr>
              <a:t>MULTI-USER</a:t>
            </a:r>
            <a:r>
              <a:rPr lang="en-US" altLang="zh-CN" sz="2400" dirty="0"/>
              <a:t> </a:t>
            </a:r>
            <a:r>
              <a:rPr lang="en-US" altLang="zh-CN" sz="2400" dirty="0">
                <a:solidFill>
                  <a:srgbClr val="00B0F0"/>
                </a:solidFill>
              </a:rPr>
              <a:t>storage</a:t>
            </a:r>
            <a:r>
              <a:rPr lang="en-US" altLang="zh-CN" sz="2400" dirty="0"/>
              <a:t> of and </a:t>
            </a:r>
            <a:r>
              <a:rPr lang="en-US" altLang="zh-CN" sz="2400" dirty="0">
                <a:solidFill>
                  <a:srgbClr val="00B0F0"/>
                </a:solidFill>
              </a:rPr>
              <a:t>access</a:t>
            </a:r>
            <a:r>
              <a:rPr lang="en-US" altLang="zh-CN" sz="2400" dirty="0"/>
              <a:t> to </a:t>
            </a:r>
            <a:r>
              <a:rPr lang="en-US" altLang="zh-CN" sz="2400" dirty="0">
                <a:solidFill>
                  <a:srgbClr val="7D0900"/>
                </a:solidFill>
              </a:rPr>
              <a:t>MASSIVE</a:t>
            </a:r>
            <a:r>
              <a:rPr lang="en-US" altLang="zh-CN" sz="2400" dirty="0"/>
              <a:t> amounts of </a:t>
            </a:r>
            <a:r>
              <a:rPr lang="en-US" altLang="zh-CN" sz="2400" dirty="0">
                <a:solidFill>
                  <a:srgbClr val="7D0900"/>
                </a:solidFill>
              </a:rPr>
              <a:t>PERSISTENT</a:t>
            </a:r>
            <a:r>
              <a:rPr lang="en-US" altLang="zh-CN" sz="2400" dirty="0"/>
              <a:t> </a:t>
            </a:r>
            <a:r>
              <a:rPr lang="en-US" altLang="zh-CN" sz="2400" dirty="0">
                <a:solidFill>
                  <a:srgbClr val="00B0F0"/>
                </a:solidFill>
              </a:rPr>
              <a:t>data</a:t>
            </a:r>
          </a:p>
          <a:p>
            <a:pPr lvl="1"/>
            <a:r>
              <a:rPr lang="en-US" altLang="zh-CN" dirty="0"/>
              <a:t>Lots of demand for such systems.</a:t>
            </a:r>
            <a:endParaRPr lang="zh-CN" altLang="en-US" dirty="0"/>
          </a:p>
        </p:txBody>
      </p:sp>
    </p:spTree>
    <p:extLst>
      <p:ext uri="{BB962C8B-B14F-4D97-AF65-F5344CB8AC3E}">
        <p14:creationId xmlns:p14="http://schemas.microsoft.com/office/powerpoint/2010/main" val="24671851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3B2D1-6EB9-1EE8-A7F0-F6CF59B0F938}"/>
              </a:ext>
            </a:extLst>
          </p:cNvPr>
          <p:cNvSpPr>
            <a:spLocks noGrp="1"/>
          </p:cNvSpPr>
          <p:nvPr>
            <p:ph type="title"/>
          </p:nvPr>
        </p:nvSpPr>
        <p:spPr/>
        <p:txBody>
          <a:bodyPr/>
          <a:lstStyle/>
          <a:p>
            <a:r>
              <a:rPr lang="en-US" dirty="0"/>
              <a:t>Example</a:t>
            </a:r>
          </a:p>
        </p:txBody>
      </p:sp>
      <p:grpSp>
        <p:nvGrpSpPr>
          <p:cNvPr id="4" name="Group 7">
            <a:extLst>
              <a:ext uri="{FF2B5EF4-FFF2-40B4-BE49-F238E27FC236}">
                <a16:creationId xmlns:a16="http://schemas.microsoft.com/office/drawing/2014/main" id="{6B842EF8-97B8-4B35-2050-E6BBF7A9F1E6}"/>
              </a:ext>
            </a:extLst>
          </p:cNvPr>
          <p:cNvGrpSpPr>
            <a:grpSpLocks/>
          </p:cNvGrpSpPr>
          <p:nvPr/>
        </p:nvGrpSpPr>
        <p:grpSpPr bwMode="auto">
          <a:xfrm>
            <a:off x="1607530" y="1835657"/>
            <a:ext cx="4191000" cy="1663700"/>
            <a:chOff x="240" y="2112"/>
            <a:chExt cx="2776" cy="1048"/>
          </a:xfrm>
        </p:grpSpPr>
        <p:grpSp>
          <p:nvGrpSpPr>
            <p:cNvPr id="5" name="Group 8">
              <a:extLst>
                <a:ext uri="{FF2B5EF4-FFF2-40B4-BE49-F238E27FC236}">
                  <a16:creationId xmlns:a16="http://schemas.microsoft.com/office/drawing/2014/main" id="{F18445E5-F9D2-46B2-CA90-5A77924E5AE3}"/>
                </a:ext>
              </a:extLst>
            </p:cNvPr>
            <p:cNvGrpSpPr>
              <a:grpSpLocks/>
            </p:cNvGrpSpPr>
            <p:nvPr/>
          </p:nvGrpSpPr>
          <p:grpSpPr bwMode="auto">
            <a:xfrm>
              <a:off x="1104" y="2832"/>
              <a:ext cx="1144" cy="328"/>
              <a:chOff x="1104" y="2832"/>
              <a:chExt cx="1144" cy="328"/>
            </a:xfrm>
          </p:grpSpPr>
          <p:sp>
            <p:nvSpPr>
              <p:cNvPr id="15" name="Rectangle 9">
                <a:extLst>
                  <a:ext uri="{FF2B5EF4-FFF2-40B4-BE49-F238E27FC236}">
                    <a16:creationId xmlns:a16="http://schemas.microsoft.com/office/drawing/2014/main" id="{66F74583-592B-D9BD-B65C-A012CACDAD5D}"/>
                  </a:ext>
                </a:extLst>
              </p:cNvPr>
              <p:cNvSpPr>
                <a:spLocks noChangeArrowheads="1"/>
              </p:cNvSpPr>
              <p:nvPr/>
            </p:nvSpPr>
            <p:spPr bwMode="auto">
              <a:xfrm>
                <a:off x="1104" y="2832"/>
                <a:ext cx="1144" cy="328"/>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16" name="Rectangle 10">
                <a:extLst>
                  <a:ext uri="{FF2B5EF4-FFF2-40B4-BE49-F238E27FC236}">
                    <a16:creationId xmlns:a16="http://schemas.microsoft.com/office/drawing/2014/main" id="{6CE7AEF2-B635-111F-BC82-298215CB4BBF}"/>
                  </a:ext>
                </a:extLst>
              </p:cNvPr>
              <p:cNvSpPr>
                <a:spLocks noChangeArrowheads="1"/>
              </p:cNvSpPr>
              <p:nvPr/>
            </p:nvSpPr>
            <p:spPr bwMode="auto">
              <a:xfrm>
                <a:off x="1187" y="2849"/>
                <a:ext cx="959"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2000" b="1">
                    <a:solidFill>
                      <a:schemeClr val="tx2"/>
                    </a:solidFill>
                    <a:latin typeface="Arial" charset="0"/>
                    <a:ea typeface="宋体" charset="-122"/>
                  </a:rPr>
                  <a:t>Employees</a:t>
                </a:r>
              </a:p>
            </p:txBody>
          </p:sp>
        </p:grpSp>
        <p:sp>
          <p:nvSpPr>
            <p:cNvPr id="6" name="Oval 11">
              <a:extLst>
                <a:ext uri="{FF2B5EF4-FFF2-40B4-BE49-F238E27FC236}">
                  <a16:creationId xmlns:a16="http://schemas.microsoft.com/office/drawing/2014/main" id="{F8B5709D-DB46-0790-E835-C02A8DFABB26}"/>
                </a:ext>
              </a:extLst>
            </p:cNvPr>
            <p:cNvSpPr>
              <a:spLocks noChangeArrowheads="1"/>
            </p:cNvSpPr>
            <p:nvPr/>
          </p:nvSpPr>
          <p:spPr bwMode="auto">
            <a:xfrm>
              <a:off x="240" y="2256"/>
              <a:ext cx="712" cy="328"/>
            </a:xfrm>
            <a:prstGeom prst="ellipse">
              <a:avLst/>
            </a:prstGeom>
            <a:noFill/>
            <a:ln w="127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7" name="Rectangle 12">
              <a:extLst>
                <a:ext uri="{FF2B5EF4-FFF2-40B4-BE49-F238E27FC236}">
                  <a16:creationId xmlns:a16="http://schemas.microsoft.com/office/drawing/2014/main" id="{96A7F122-A487-E614-0910-C228AF947B0C}"/>
                </a:ext>
              </a:extLst>
            </p:cNvPr>
            <p:cNvSpPr>
              <a:spLocks noChangeArrowheads="1"/>
            </p:cNvSpPr>
            <p:nvPr/>
          </p:nvSpPr>
          <p:spPr bwMode="auto">
            <a:xfrm>
              <a:off x="418" y="2320"/>
              <a:ext cx="39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2000" b="1" u="sng">
                  <a:solidFill>
                    <a:schemeClr val="tx2"/>
                  </a:solidFill>
                  <a:latin typeface="Arial" charset="0"/>
                  <a:ea typeface="宋体" charset="-122"/>
                </a:rPr>
                <a:t>ssn</a:t>
              </a:r>
            </a:p>
          </p:txBody>
        </p:sp>
        <p:sp>
          <p:nvSpPr>
            <p:cNvPr id="8" name="Oval 13">
              <a:extLst>
                <a:ext uri="{FF2B5EF4-FFF2-40B4-BE49-F238E27FC236}">
                  <a16:creationId xmlns:a16="http://schemas.microsoft.com/office/drawing/2014/main" id="{AC487796-A6CD-D725-CD81-8C2F1D117BB5}"/>
                </a:ext>
              </a:extLst>
            </p:cNvPr>
            <p:cNvSpPr>
              <a:spLocks noChangeArrowheads="1"/>
            </p:cNvSpPr>
            <p:nvPr/>
          </p:nvSpPr>
          <p:spPr bwMode="auto">
            <a:xfrm>
              <a:off x="1296" y="2112"/>
              <a:ext cx="712" cy="328"/>
            </a:xfrm>
            <a:prstGeom prst="ellipse">
              <a:avLst/>
            </a:prstGeom>
            <a:noFill/>
            <a:ln w="127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9" name="Oval 14">
              <a:extLst>
                <a:ext uri="{FF2B5EF4-FFF2-40B4-BE49-F238E27FC236}">
                  <a16:creationId xmlns:a16="http://schemas.microsoft.com/office/drawing/2014/main" id="{7884361E-9AFF-0875-5219-53E915E893D3}"/>
                </a:ext>
              </a:extLst>
            </p:cNvPr>
            <p:cNvSpPr>
              <a:spLocks noChangeArrowheads="1"/>
            </p:cNvSpPr>
            <p:nvPr/>
          </p:nvSpPr>
          <p:spPr bwMode="auto">
            <a:xfrm>
              <a:off x="2304" y="2256"/>
              <a:ext cx="712" cy="328"/>
            </a:xfrm>
            <a:prstGeom prst="ellipse">
              <a:avLst/>
            </a:prstGeom>
            <a:noFill/>
            <a:ln w="127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10" name="Rectangle 15">
              <a:extLst>
                <a:ext uri="{FF2B5EF4-FFF2-40B4-BE49-F238E27FC236}">
                  <a16:creationId xmlns:a16="http://schemas.microsoft.com/office/drawing/2014/main" id="{5A9D8795-319E-007F-7A0E-0D0B247B5D2D}"/>
                </a:ext>
              </a:extLst>
            </p:cNvPr>
            <p:cNvSpPr>
              <a:spLocks noChangeArrowheads="1"/>
            </p:cNvSpPr>
            <p:nvPr/>
          </p:nvSpPr>
          <p:spPr bwMode="auto">
            <a:xfrm>
              <a:off x="1331" y="2177"/>
              <a:ext cx="53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2000" b="1">
                  <a:solidFill>
                    <a:schemeClr val="tx2"/>
                  </a:solidFill>
                  <a:latin typeface="Arial" charset="0"/>
                  <a:ea typeface="宋体" charset="-122"/>
                </a:rPr>
                <a:t>name</a:t>
              </a:r>
            </a:p>
          </p:txBody>
        </p:sp>
        <p:sp>
          <p:nvSpPr>
            <p:cNvPr id="11" name="Rectangle 16">
              <a:extLst>
                <a:ext uri="{FF2B5EF4-FFF2-40B4-BE49-F238E27FC236}">
                  <a16:creationId xmlns:a16="http://schemas.microsoft.com/office/drawing/2014/main" id="{D18CB358-F187-2388-DA85-6E142EB82FAE}"/>
                </a:ext>
              </a:extLst>
            </p:cNvPr>
            <p:cNvSpPr>
              <a:spLocks noChangeArrowheads="1"/>
            </p:cNvSpPr>
            <p:nvPr/>
          </p:nvSpPr>
          <p:spPr bwMode="auto">
            <a:xfrm>
              <a:off x="2483" y="2322"/>
              <a:ext cx="309"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2000" b="1">
                  <a:solidFill>
                    <a:schemeClr val="tx2"/>
                  </a:solidFill>
                  <a:latin typeface="Arial" charset="0"/>
                  <a:ea typeface="宋体" charset="-122"/>
                </a:rPr>
                <a:t>lot</a:t>
              </a:r>
            </a:p>
          </p:txBody>
        </p:sp>
        <p:sp>
          <p:nvSpPr>
            <p:cNvPr id="12" name="Line 17">
              <a:extLst>
                <a:ext uri="{FF2B5EF4-FFF2-40B4-BE49-F238E27FC236}">
                  <a16:creationId xmlns:a16="http://schemas.microsoft.com/office/drawing/2014/main" id="{6ADBB5A7-E8F4-F588-941F-264ADA2795BE}"/>
                </a:ext>
              </a:extLst>
            </p:cNvPr>
            <p:cNvSpPr>
              <a:spLocks noChangeShapeType="1"/>
            </p:cNvSpPr>
            <p:nvPr/>
          </p:nvSpPr>
          <p:spPr bwMode="auto">
            <a:xfrm>
              <a:off x="624" y="2592"/>
              <a:ext cx="472"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3" name="Line 18">
              <a:extLst>
                <a:ext uri="{FF2B5EF4-FFF2-40B4-BE49-F238E27FC236}">
                  <a16:creationId xmlns:a16="http://schemas.microsoft.com/office/drawing/2014/main" id="{E3E27D82-1F73-F443-EF6E-5AA1B84B1D00}"/>
                </a:ext>
              </a:extLst>
            </p:cNvPr>
            <p:cNvSpPr>
              <a:spLocks noChangeShapeType="1"/>
            </p:cNvSpPr>
            <p:nvPr/>
          </p:nvSpPr>
          <p:spPr bwMode="auto">
            <a:xfrm>
              <a:off x="1676" y="2448"/>
              <a:ext cx="0" cy="376"/>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Line 19">
              <a:extLst>
                <a:ext uri="{FF2B5EF4-FFF2-40B4-BE49-F238E27FC236}">
                  <a16:creationId xmlns:a16="http://schemas.microsoft.com/office/drawing/2014/main" id="{8B95B288-0557-A46F-2DD7-1BDA51FCFE3E}"/>
                </a:ext>
              </a:extLst>
            </p:cNvPr>
            <p:cNvSpPr>
              <a:spLocks noChangeShapeType="1"/>
            </p:cNvSpPr>
            <p:nvPr/>
          </p:nvSpPr>
          <p:spPr bwMode="auto">
            <a:xfrm flipV="1">
              <a:off x="2256" y="2584"/>
              <a:ext cx="376" cy="248"/>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grpSp>
      <p:graphicFrame>
        <p:nvGraphicFramePr>
          <p:cNvPr id="17" name="Object 20">
            <a:hlinkClick r:id="" action="ppaction://ole?verb=0"/>
            <a:extLst>
              <a:ext uri="{FF2B5EF4-FFF2-40B4-BE49-F238E27FC236}">
                <a16:creationId xmlns:a16="http://schemas.microsoft.com/office/drawing/2014/main" id="{5314DF0D-C0D3-0AB9-53F6-33BD946D166A}"/>
              </a:ext>
            </a:extLst>
          </p:cNvPr>
          <p:cNvGraphicFramePr>
            <a:graphicFrameLocks/>
          </p:cNvGraphicFramePr>
          <p:nvPr>
            <p:extLst>
              <p:ext uri="{D42A27DB-BD31-4B8C-83A1-F6EECF244321}">
                <p14:modId xmlns:p14="http://schemas.microsoft.com/office/powerpoint/2010/main" val="3238485560"/>
              </p:ext>
            </p:extLst>
          </p:nvPr>
        </p:nvGraphicFramePr>
        <p:xfrm>
          <a:off x="7191703" y="1645950"/>
          <a:ext cx="3670300" cy="2271713"/>
        </p:xfrm>
        <a:graphic>
          <a:graphicData uri="http://schemas.openxmlformats.org/presentationml/2006/ole">
            <mc:AlternateContent xmlns:mc="http://schemas.openxmlformats.org/markup-compatibility/2006">
              <mc:Choice xmlns:v="urn:schemas-microsoft-com:vml" Requires="v">
                <p:oleObj name="Document" r:id="rId2" imgW="3670200" imgH="2271600" progId="Word.Document.6">
                  <p:embed/>
                </p:oleObj>
              </mc:Choice>
              <mc:Fallback>
                <p:oleObj name="Document" r:id="rId2" imgW="3670200" imgH="2271600" progId="Word.Document.6">
                  <p:embed/>
                  <p:pic>
                    <p:nvPicPr>
                      <p:cNvPr id="17" name="Object 20">
                        <a:hlinkClick r:id="" action="ppaction://ole?verb=0"/>
                        <a:extLst>
                          <a:ext uri="{FF2B5EF4-FFF2-40B4-BE49-F238E27FC236}">
                            <a16:creationId xmlns:a16="http://schemas.microsoft.com/office/drawing/2014/main" id="{5314DF0D-C0D3-0AB9-53F6-33BD946D166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703" y="1645950"/>
                        <a:ext cx="3670300" cy="227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14973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25A5-3DE4-6F72-0B5E-6783D68C2AB8}"/>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918A7E02-ADC1-C712-E499-120384AF32BA}"/>
              </a:ext>
            </a:extLst>
          </p:cNvPr>
          <p:cNvSpPr>
            <a:spLocks noGrp="1"/>
          </p:cNvSpPr>
          <p:nvPr>
            <p:ph sz="quarter" idx="13"/>
          </p:nvPr>
        </p:nvSpPr>
        <p:spPr>
          <a:xfrm>
            <a:off x="913774" y="4154213"/>
            <a:ext cx="10363826" cy="2238704"/>
          </a:xfrm>
        </p:spPr>
        <p:txBody>
          <a:bodyPr>
            <a:normAutofit/>
          </a:bodyPr>
          <a:lstStyle/>
          <a:p>
            <a:r>
              <a:rPr lang="en-US" dirty="0"/>
              <a:t>Four tables: </a:t>
            </a:r>
          </a:p>
          <a:p>
            <a:pPr lvl="1"/>
            <a:r>
              <a:rPr lang="en-US" dirty="0"/>
              <a:t>Employees(</a:t>
            </a:r>
            <a:r>
              <a:rPr lang="en-US" u="sng" dirty="0" err="1"/>
              <a:t>ssn</a:t>
            </a:r>
            <a:r>
              <a:rPr lang="en-US" dirty="0"/>
              <a:t>, name, lot)</a:t>
            </a:r>
          </a:p>
          <a:p>
            <a:pPr lvl="1"/>
            <a:r>
              <a:rPr lang="en-US" dirty="0"/>
              <a:t>Departments(</a:t>
            </a:r>
            <a:r>
              <a:rPr lang="en-US" u="sng" dirty="0"/>
              <a:t>did</a:t>
            </a:r>
            <a:r>
              <a:rPr lang="en-US" dirty="0"/>
              <a:t>, </a:t>
            </a:r>
            <a:r>
              <a:rPr lang="en-US" dirty="0" err="1"/>
              <a:t>dname</a:t>
            </a:r>
            <a:r>
              <a:rPr lang="en-US" dirty="0"/>
              <a:t>, budget)</a:t>
            </a:r>
          </a:p>
          <a:p>
            <a:pPr lvl="1"/>
            <a:r>
              <a:rPr lang="en-US" dirty="0"/>
              <a:t>Manages(</a:t>
            </a:r>
            <a:r>
              <a:rPr lang="en-US" u="sng" dirty="0" err="1"/>
              <a:t>ssn</a:t>
            </a:r>
            <a:r>
              <a:rPr lang="en-US" dirty="0"/>
              <a:t>, </a:t>
            </a:r>
            <a:r>
              <a:rPr lang="en-US" u="sng" dirty="0"/>
              <a:t>did</a:t>
            </a:r>
            <a:r>
              <a:rPr lang="en-US" dirty="0"/>
              <a:t>)</a:t>
            </a:r>
          </a:p>
          <a:p>
            <a:pPr lvl="1"/>
            <a:r>
              <a:rPr lang="en-US" dirty="0" err="1"/>
              <a:t>Works_in</a:t>
            </a:r>
            <a:r>
              <a:rPr lang="en-US" dirty="0"/>
              <a:t>(</a:t>
            </a:r>
            <a:r>
              <a:rPr lang="en-US" u="sng" dirty="0" err="1"/>
              <a:t>ssn</a:t>
            </a:r>
            <a:r>
              <a:rPr lang="en-US" dirty="0"/>
              <a:t>, </a:t>
            </a:r>
            <a:r>
              <a:rPr lang="en-US" u="sng" dirty="0"/>
              <a:t>did</a:t>
            </a:r>
            <a:r>
              <a:rPr lang="en-US" dirty="0"/>
              <a:t>)</a:t>
            </a:r>
          </a:p>
        </p:txBody>
      </p:sp>
      <p:grpSp>
        <p:nvGrpSpPr>
          <p:cNvPr id="4" name="Group 129">
            <a:extLst>
              <a:ext uri="{FF2B5EF4-FFF2-40B4-BE49-F238E27FC236}">
                <a16:creationId xmlns:a16="http://schemas.microsoft.com/office/drawing/2014/main" id="{FCA47688-87A9-F90B-AF02-5FB4526414AF}"/>
              </a:ext>
            </a:extLst>
          </p:cNvPr>
          <p:cNvGrpSpPr>
            <a:grpSpLocks/>
          </p:cNvGrpSpPr>
          <p:nvPr/>
        </p:nvGrpSpPr>
        <p:grpSpPr bwMode="auto">
          <a:xfrm>
            <a:off x="3100250" y="1229710"/>
            <a:ext cx="5802313" cy="2738438"/>
            <a:chOff x="2069" y="109"/>
            <a:chExt cx="3655" cy="1725"/>
          </a:xfrm>
        </p:grpSpPr>
        <p:sp>
          <p:nvSpPr>
            <p:cNvPr id="5" name="Freeform 112">
              <a:extLst>
                <a:ext uri="{FF2B5EF4-FFF2-40B4-BE49-F238E27FC236}">
                  <a16:creationId xmlns:a16="http://schemas.microsoft.com/office/drawing/2014/main" id="{F1EC5109-A847-76AD-12BE-E1FED9B5525E}"/>
                </a:ext>
              </a:extLst>
            </p:cNvPr>
            <p:cNvSpPr>
              <a:spLocks/>
            </p:cNvSpPr>
            <p:nvPr/>
          </p:nvSpPr>
          <p:spPr bwMode="auto">
            <a:xfrm>
              <a:off x="3399" y="1392"/>
              <a:ext cx="788" cy="442"/>
            </a:xfrm>
            <a:custGeom>
              <a:avLst/>
              <a:gdLst>
                <a:gd name="T0" fmla="*/ 0 w 788"/>
                <a:gd name="T1" fmla="*/ 221 h 442"/>
                <a:gd name="T2" fmla="*/ 388 w 788"/>
                <a:gd name="T3" fmla="*/ 0 h 442"/>
                <a:gd name="T4" fmla="*/ 787 w 788"/>
                <a:gd name="T5" fmla="*/ 229 h 442"/>
                <a:gd name="T6" fmla="*/ 388 w 788"/>
                <a:gd name="T7" fmla="*/ 441 h 442"/>
                <a:gd name="T8" fmla="*/ 0 w 788"/>
                <a:gd name="T9" fmla="*/ 221 h 442"/>
                <a:gd name="T10" fmla="*/ 0 60000 65536"/>
                <a:gd name="T11" fmla="*/ 0 60000 65536"/>
                <a:gd name="T12" fmla="*/ 0 60000 65536"/>
                <a:gd name="T13" fmla="*/ 0 60000 65536"/>
                <a:gd name="T14" fmla="*/ 0 60000 65536"/>
                <a:gd name="T15" fmla="*/ 0 w 788"/>
                <a:gd name="T16" fmla="*/ 0 h 442"/>
                <a:gd name="T17" fmla="*/ 788 w 788"/>
                <a:gd name="T18" fmla="*/ 442 h 442"/>
              </a:gdLst>
              <a:ahLst/>
              <a:cxnLst>
                <a:cxn ang="T10">
                  <a:pos x="T0" y="T1"/>
                </a:cxn>
                <a:cxn ang="T11">
                  <a:pos x="T2" y="T3"/>
                </a:cxn>
                <a:cxn ang="T12">
                  <a:pos x="T4" y="T5"/>
                </a:cxn>
                <a:cxn ang="T13">
                  <a:pos x="T6" y="T7"/>
                </a:cxn>
                <a:cxn ang="T14">
                  <a:pos x="T8" y="T9"/>
                </a:cxn>
              </a:cxnLst>
              <a:rect l="T15" t="T16" r="T17" b="T18"/>
              <a:pathLst>
                <a:path w="788" h="442">
                  <a:moveTo>
                    <a:pt x="0" y="221"/>
                  </a:moveTo>
                  <a:lnTo>
                    <a:pt x="388" y="0"/>
                  </a:lnTo>
                  <a:lnTo>
                    <a:pt x="787" y="229"/>
                  </a:lnTo>
                  <a:lnTo>
                    <a:pt x="388" y="441"/>
                  </a:lnTo>
                  <a:lnTo>
                    <a:pt x="0" y="221"/>
                  </a:lnTo>
                </a:path>
              </a:pathLst>
            </a:custGeom>
            <a:solidFill>
              <a:schemeClr val="bg1">
                <a:lumMod val="85000"/>
              </a:schemeClr>
            </a:solidFill>
            <a:ln w="12700" cap="rnd">
              <a:solidFill>
                <a:srgbClr val="000000"/>
              </a:solidFill>
              <a:round/>
              <a:headEnd type="none" w="sm" len="sm"/>
              <a:tailEnd type="none" w="sm" len="sm"/>
            </a:ln>
          </p:spPr>
          <p:txBody>
            <a:bodyPr/>
            <a:lstStyle/>
            <a:p>
              <a:endParaRPr lang="zh-CN" altLang="zh-CN"/>
            </a:p>
          </p:txBody>
        </p:sp>
        <p:sp>
          <p:nvSpPr>
            <p:cNvPr id="6" name="Freeform 33">
              <a:extLst>
                <a:ext uri="{FF2B5EF4-FFF2-40B4-BE49-F238E27FC236}">
                  <a16:creationId xmlns:a16="http://schemas.microsoft.com/office/drawing/2014/main" id="{E109B05C-B776-E53E-9A25-412702B43819}"/>
                </a:ext>
              </a:extLst>
            </p:cNvPr>
            <p:cNvSpPr>
              <a:spLocks/>
            </p:cNvSpPr>
            <p:nvPr/>
          </p:nvSpPr>
          <p:spPr bwMode="auto">
            <a:xfrm>
              <a:off x="4313" y="359"/>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7" name="Freeform 34">
              <a:extLst>
                <a:ext uri="{FF2B5EF4-FFF2-40B4-BE49-F238E27FC236}">
                  <a16:creationId xmlns:a16="http://schemas.microsoft.com/office/drawing/2014/main" id="{BB75FA35-0EB4-3875-FA6E-9DB9C3608149}"/>
                </a:ext>
              </a:extLst>
            </p:cNvPr>
            <p:cNvSpPr>
              <a:spLocks/>
            </p:cNvSpPr>
            <p:nvPr/>
          </p:nvSpPr>
          <p:spPr bwMode="auto">
            <a:xfrm>
              <a:off x="5144" y="373"/>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grpSp>
          <p:nvGrpSpPr>
            <p:cNvPr id="8" name="Group 37">
              <a:extLst>
                <a:ext uri="{FF2B5EF4-FFF2-40B4-BE49-F238E27FC236}">
                  <a16:creationId xmlns:a16="http://schemas.microsoft.com/office/drawing/2014/main" id="{EE347511-4607-DC49-0A5A-FBA3DE073916}"/>
                </a:ext>
              </a:extLst>
            </p:cNvPr>
            <p:cNvGrpSpPr>
              <a:grpSpLocks/>
            </p:cNvGrpSpPr>
            <p:nvPr/>
          </p:nvGrpSpPr>
          <p:grpSpPr bwMode="auto">
            <a:xfrm>
              <a:off x="4672" y="119"/>
              <a:ext cx="592" cy="327"/>
              <a:chOff x="4672" y="468"/>
              <a:chExt cx="592" cy="327"/>
            </a:xfrm>
          </p:grpSpPr>
          <p:sp>
            <p:nvSpPr>
              <p:cNvPr id="32" name="Freeform 35">
                <a:extLst>
                  <a:ext uri="{FF2B5EF4-FFF2-40B4-BE49-F238E27FC236}">
                    <a16:creationId xmlns:a16="http://schemas.microsoft.com/office/drawing/2014/main" id="{033A2036-ABD1-2CA3-CFB9-4B58FA092001}"/>
                  </a:ext>
                </a:extLst>
              </p:cNvPr>
              <p:cNvSpPr>
                <a:spLocks/>
              </p:cNvSpPr>
              <p:nvPr/>
            </p:nvSpPr>
            <p:spPr bwMode="auto">
              <a:xfrm>
                <a:off x="4672" y="468"/>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33" name="Rectangle 36">
                <a:extLst>
                  <a:ext uri="{FF2B5EF4-FFF2-40B4-BE49-F238E27FC236}">
                    <a16:creationId xmlns:a16="http://schemas.microsoft.com/office/drawing/2014/main" id="{71BDA092-112F-1D57-A05B-7A81C61B694C}"/>
                  </a:ext>
                </a:extLst>
              </p:cNvPr>
              <p:cNvSpPr>
                <a:spLocks noChangeArrowheads="1"/>
              </p:cNvSpPr>
              <p:nvPr/>
            </p:nvSpPr>
            <p:spPr bwMode="auto">
              <a:xfrm>
                <a:off x="4696" y="507"/>
                <a:ext cx="53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dname</a:t>
                </a:r>
              </a:p>
            </p:txBody>
          </p:sp>
        </p:grpSp>
        <p:sp>
          <p:nvSpPr>
            <p:cNvPr id="9" name="Rectangle 38">
              <a:extLst>
                <a:ext uri="{FF2B5EF4-FFF2-40B4-BE49-F238E27FC236}">
                  <a16:creationId xmlns:a16="http://schemas.microsoft.com/office/drawing/2014/main" id="{47617B92-DD7F-F4F0-2FA4-3071DCA9C590}"/>
                </a:ext>
              </a:extLst>
            </p:cNvPr>
            <p:cNvSpPr>
              <a:spLocks noChangeArrowheads="1"/>
            </p:cNvSpPr>
            <p:nvPr/>
          </p:nvSpPr>
          <p:spPr bwMode="auto">
            <a:xfrm>
              <a:off x="5179" y="408"/>
              <a:ext cx="54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budget</a:t>
              </a:r>
            </a:p>
          </p:txBody>
        </p:sp>
        <p:sp>
          <p:nvSpPr>
            <p:cNvPr id="10" name="Rectangle 39">
              <a:extLst>
                <a:ext uri="{FF2B5EF4-FFF2-40B4-BE49-F238E27FC236}">
                  <a16:creationId xmlns:a16="http://schemas.microsoft.com/office/drawing/2014/main" id="{B65FF55C-B957-0BDE-3572-CB920910754B}"/>
                </a:ext>
              </a:extLst>
            </p:cNvPr>
            <p:cNvSpPr>
              <a:spLocks noChangeArrowheads="1"/>
            </p:cNvSpPr>
            <p:nvPr/>
          </p:nvSpPr>
          <p:spPr bwMode="auto">
            <a:xfrm>
              <a:off x="4375" y="408"/>
              <a:ext cx="30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u="sng">
                  <a:solidFill>
                    <a:srgbClr val="000000"/>
                  </a:solidFill>
                  <a:latin typeface="Arial" pitchFamily="34" charset="0"/>
                  <a:ea typeface="宋体" pitchFamily="2" charset="-122"/>
                </a:rPr>
                <a:t>did</a:t>
              </a:r>
            </a:p>
          </p:txBody>
        </p:sp>
        <p:sp>
          <p:nvSpPr>
            <p:cNvPr id="11" name="Freeform 53">
              <a:extLst>
                <a:ext uri="{FF2B5EF4-FFF2-40B4-BE49-F238E27FC236}">
                  <a16:creationId xmlns:a16="http://schemas.microsoft.com/office/drawing/2014/main" id="{9D78F49A-3301-9C83-DBAB-18D42E434938}"/>
                </a:ext>
              </a:extLst>
            </p:cNvPr>
            <p:cNvSpPr>
              <a:spLocks/>
            </p:cNvSpPr>
            <p:nvPr/>
          </p:nvSpPr>
          <p:spPr bwMode="auto">
            <a:xfrm>
              <a:off x="4576" y="887"/>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solidFill>
              <a:schemeClr val="tx2">
                <a:lumMod val="40000"/>
                <a:lumOff val="60000"/>
              </a:schemeClr>
            </a:solidFill>
            <a:ln w="12700" cap="rnd">
              <a:solidFill>
                <a:srgbClr val="000000"/>
              </a:solidFill>
              <a:round/>
              <a:headEnd type="none" w="sm" len="sm"/>
              <a:tailEnd type="none" w="sm" len="sm"/>
            </a:ln>
          </p:spPr>
          <p:txBody>
            <a:bodyPr/>
            <a:lstStyle/>
            <a:p>
              <a:endParaRPr lang="zh-CN" altLang="zh-CN"/>
            </a:p>
          </p:txBody>
        </p:sp>
        <p:sp>
          <p:nvSpPr>
            <p:cNvPr id="12" name="Rectangle 57">
              <a:extLst>
                <a:ext uri="{FF2B5EF4-FFF2-40B4-BE49-F238E27FC236}">
                  <a16:creationId xmlns:a16="http://schemas.microsoft.com/office/drawing/2014/main" id="{CE94E67E-D2A6-4826-E758-C7FB0C10A259}"/>
                </a:ext>
              </a:extLst>
            </p:cNvPr>
            <p:cNvSpPr>
              <a:spLocks noChangeArrowheads="1"/>
            </p:cNvSpPr>
            <p:nvPr/>
          </p:nvSpPr>
          <p:spPr bwMode="auto">
            <a:xfrm>
              <a:off x="4521" y="927"/>
              <a:ext cx="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a:solidFill>
                    <a:srgbClr val="000000"/>
                  </a:solidFill>
                  <a:latin typeface="Arial" pitchFamily="34" charset="0"/>
                  <a:ea typeface="宋体" pitchFamily="2" charset="-122"/>
                </a:rPr>
                <a:t>Departments</a:t>
              </a:r>
            </a:p>
          </p:txBody>
        </p:sp>
        <p:sp>
          <p:nvSpPr>
            <p:cNvPr id="13" name="Line 107">
              <a:extLst>
                <a:ext uri="{FF2B5EF4-FFF2-40B4-BE49-F238E27FC236}">
                  <a16:creationId xmlns:a16="http://schemas.microsoft.com/office/drawing/2014/main" id="{CC1C0CD5-F75A-FF4A-F97C-476E572C835C}"/>
                </a:ext>
              </a:extLst>
            </p:cNvPr>
            <p:cNvSpPr>
              <a:spLocks noChangeShapeType="1"/>
            </p:cNvSpPr>
            <p:nvPr/>
          </p:nvSpPr>
          <p:spPr bwMode="auto">
            <a:xfrm>
              <a:off x="4612" y="663"/>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Line 108">
              <a:extLst>
                <a:ext uri="{FF2B5EF4-FFF2-40B4-BE49-F238E27FC236}">
                  <a16:creationId xmlns:a16="http://schemas.microsoft.com/office/drawing/2014/main" id="{E2C5F58F-5266-F870-B916-54C4C4E890AF}"/>
                </a:ext>
              </a:extLst>
            </p:cNvPr>
            <p:cNvSpPr>
              <a:spLocks noChangeShapeType="1"/>
            </p:cNvSpPr>
            <p:nvPr/>
          </p:nvSpPr>
          <p:spPr bwMode="auto">
            <a:xfrm>
              <a:off x="4978" y="446"/>
              <a:ext cx="9" cy="449"/>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 name="Line 109">
              <a:extLst>
                <a:ext uri="{FF2B5EF4-FFF2-40B4-BE49-F238E27FC236}">
                  <a16:creationId xmlns:a16="http://schemas.microsoft.com/office/drawing/2014/main" id="{E6D06FA0-01AC-40DD-B6D2-A8C0EC110D8D}"/>
                </a:ext>
              </a:extLst>
            </p:cNvPr>
            <p:cNvSpPr>
              <a:spLocks noChangeShapeType="1"/>
            </p:cNvSpPr>
            <p:nvPr/>
          </p:nvSpPr>
          <p:spPr bwMode="auto">
            <a:xfrm flipH="1">
              <a:off x="5180" y="663"/>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 name="Rectangle 114">
              <a:extLst>
                <a:ext uri="{FF2B5EF4-FFF2-40B4-BE49-F238E27FC236}">
                  <a16:creationId xmlns:a16="http://schemas.microsoft.com/office/drawing/2014/main" id="{6820F6D9-4562-9FE1-F58A-217A102C2D0E}"/>
                </a:ext>
              </a:extLst>
            </p:cNvPr>
            <p:cNvSpPr>
              <a:spLocks noChangeArrowheads="1"/>
            </p:cNvSpPr>
            <p:nvPr/>
          </p:nvSpPr>
          <p:spPr bwMode="auto">
            <a:xfrm>
              <a:off x="3427" y="1522"/>
              <a:ext cx="69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err="1">
                  <a:solidFill>
                    <a:srgbClr val="000000"/>
                  </a:solidFill>
                  <a:latin typeface="Arial" pitchFamily="34" charset="0"/>
                  <a:ea typeface="宋体" pitchFamily="2" charset="-122"/>
                </a:rPr>
                <a:t>Works_In</a:t>
              </a:r>
              <a:endParaRPr lang="en-US" altLang="zh-CN" sz="1600" b="1" dirty="0">
                <a:solidFill>
                  <a:srgbClr val="000000"/>
                </a:solidFill>
                <a:latin typeface="Arial" pitchFamily="34" charset="0"/>
                <a:ea typeface="宋体" pitchFamily="2" charset="-122"/>
              </a:endParaRPr>
            </a:p>
          </p:txBody>
        </p:sp>
        <p:cxnSp>
          <p:nvCxnSpPr>
            <p:cNvPr id="17" name="AutoShape 118">
              <a:extLst>
                <a:ext uri="{FF2B5EF4-FFF2-40B4-BE49-F238E27FC236}">
                  <a16:creationId xmlns:a16="http://schemas.microsoft.com/office/drawing/2014/main" id="{A9E05055-2C16-9241-B52B-2469DADE6B45}"/>
                </a:ext>
              </a:extLst>
            </p:cNvPr>
            <p:cNvCxnSpPr>
              <a:cxnSpLocks noChangeShapeType="1"/>
              <a:stCxn id="5" idx="2"/>
            </p:cNvCxnSpPr>
            <p:nvPr/>
          </p:nvCxnSpPr>
          <p:spPr bwMode="auto">
            <a:xfrm flipV="1">
              <a:off x="4186" y="1189"/>
              <a:ext cx="773" cy="432"/>
            </a:xfrm>
            <a:prstGeom prst="straightConnector1">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nvGrpSpPr>
            <p:cNvPr id="18" name="Group 49">
              <a:extLst>
                <a:ext uri="{FF2B5EF4-FFF2-40B4-BE49-F238E27FC236}">
                  <a16:creationId xmlns:a16="http://schemas.microsoft.com/office/drawing/2014/main" id="{8CD6BF56-386C-8390-892C-63BB1BB82332}"/>
                </a:ext>
              </a:extLst>
            </p:cNvPr>
            <p:cNvGrpSpPr>
              <a:grpSpLocks/>
            </p:cNvGrpSpPr>
            <p:nvPr/>
          </p:nvGrpSpPr>
          <p:grpSpPr bwMode="auto">
            <a:xfrm>
              <a:off x="2069" y="109"/>
              <a:ext cx="1285" cy="567"/>
              <a:chOff x="2069" y="458"/>
              <a:chExt cx="1285" cy="567"/>
            </a:xfrm>
          </p:grpSpPr>
          <p:sp>
            <p:nvSpPr>
              <p:cNvPr id="26" name="Freeform 43">
                <a:extLst>
                  <a:ext uri="{FF2B5EF4-FFF2-40B4-BE49-F238E27FC236}">
                    <a16:creationId xmlns:a16="http://schemas.microsoft.com/office/drawing/2014/main" id="{1F7E9773-C9CE-05D0-01F1-A2D56A514FC6}"/>
                  </a:ext>
                </a:extLst>
              </p:cNvPr>
              <p:cNvSpPr>
                <a:spLocks/>
              </p:cNvSpPr>
              <p:nvPr/>
            </p:nvSpPr>
            <p:spPr bwMode="auto">
              <a:xfrm>
                <a:off x="2476" y="458"/>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7" name="Freeform 44">
                <a:extLst>
                  <a:ext uri="{FF2B5EF4-FFF2-40B4-BE49-F238E27FC236}">
                    <a16:creationId xmlns:a16="http://schemas.microsoft.com/office/drawing/2014/main" id="{63057C7A-5FF2-5448-4E67-7FBB24D7A123}"/>
                  </a:ext>
                </a:extLst>
              </p:cNvPr>
              <p:cNvSpPr>
                <a:spLocks/>
              </p:cNvSpPr>
              <p:nvPr/>
            </p:nvSpPr>
            <p:spPr bwMode="auto">
              <a:xfrm>
                <a:off x="2069" y="699"/>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8" name="Freeform 45">
                <a:extLst>
                  <a:ext uri="{FF2B5EF4-FFF2-40B4-BE49-F238E27FC236}">
                    <a16:creationId xmlns:a16="http://schemas.microsoft.com/office/drawing/2014/main" id="{DA4DEBC3-AE43-D762-3D3E-A6EADB193959}"/>
                  </a:ext>
                </a:extLst>
              </p:cNvPr>
              <p:cNvSpPr>
                <a:spLocks/>
              </p:cNvSpPr>
              <p:nvPr/>
            </p:nvSpPr>
            <p:spPr bwMode="auto">
              <a:xfrm>
                <a:off x="2902" y="699"/>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solidFill>
                <a:srgbClr val="92D050"/>
              </a:solidFill>
              <a:ln w="12700" cap="rnd">
                <a:solidFill>
                  <a:srgbClr val="000000"/>
                </a:solidFill>
                <a:round/>
                <a:headEnd type="none" w="sm" len="sm"/>
                <a:tailEnd type="none" w="sm" len="sm"/>
              </a:ln>
            </p:spPr>
            <p:txBody>
              <a:bodyPr/>
              <a:lstStyle/>
              <a:p>
                <a:endParaRPr lang="zh-CN" altLang="zh-CN"/>
              </a:p>
            </p:txBody>
          </p:sp>
          <p:sp>
            <p:nvSpPr>
              <p:cNvPr id="29" name="Rectangle 46">
                <a:extLst>
                  <a:ext uri="{FF2B5EF4-FFF2-40B4-BE49-F238E27FC236}">
                    <a16:creationId xmlns:a16="http://schemas.microsoft.com/office/drawing/2014/main" id="{7C731D1D-6A60-B05F-8CA4-D82E2329083E}"/>
                  </a:ext>
                </a:extLst>
              </p:cNvPr>
              <p:cNvSpPr>
                <a:spLocks noChangeArrowheads="1"/>
              </p:cNvSpPr>
              <p:nvPr/>
            </p:nvSpPr>
            <p:spPr bwMode="auto">
              <a:xfrm>
                <a:off x="2976" y="757"/>
                <a:ext cx="27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lot</a:t>
                </a:r>
              </a:p>
            </p:txBody>
          </p:sp>
          <p:sp>
            <p:nvSpPr>
              <p:cNvPr id="30" name="Rectangle 47">
                <a:extLst>
                  <a:ext uri="{FF2B5EF4-FFF2-40B4-BE49-F238E27FC236}">
                    <a16:creationId xmlns:a16="http://schemas.microsoft.com/office/drawing/2014/main" id="{BAC9C11A-E393-A063-BEAD-E8387A568EE6}"/>
                  </a:ext>
                </a:extLst>
              </p:cNvPr>
              <p:cNvSpPr>
                <a:spLocks noChangeArrowheads="1"/>
              </p:cNvSpPr>
              <p:nvPr/>
            </p:nvSpPr>
            <p:spPr bwMode="auto">
              <a:xfrm>
                <a:off x="2470" y="497"/>
                <a:ext cx="4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name</a:t>
                </a:r>
              </a:p>
            </p:txBody>
          </p:sp>
          <p:sp>
            <p:nvSpPr>
              <p:cNvPr id="31" name="Rectangle 48">
                <a:extLst>
                  <a:ext uri="{FF2B5EF4-FFF2-40B4-BE49-F238E27FC236}">
                    <a16:creationId xmlns:a16="http://schemas.microsoft.com/office/drawing/2014/main" id="{2F5B96C2-DD7A-E3AC-8FF8-22E806E3F24B}"/>
                  </a:ext>
                </a:extLst>
              </p:cNvPr>
              <p:cNvSpPr>
                <a:spLocks noChangeArrowheads="1"/>
              </p:cNvSpPr>
              <p:nvPr/>
            </p:nvSpPr>
            <p:spPr bwMode="auto">
              <a:xfrm>
                <a:off x="2121" y="750"/>
                <a:ext cx="33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u="sng">
                    <a:solidFill>
                      <a:srgbClr val="000000"/>
                    </a:solidFill>
                    <a:latin typeface="Arial" pitchFamily="34" charset="0"/>
                    <a:ea typeface="宋体" pitchFamily="2" charset="-122"/>
                  </a:rPr>
                  <a:t>ssn</a:t>
                </a:r>
              </a:p>
            </p:txBody>
          </p:sp>
        </p:grpSp>
        <p:grpSp>
          <p:nvGrpSpPr>
            <p:cNvPr id="19" name="Group 56">
              <a:extLst>
                <a:ext uri="{FF2B5EF4-FFF2-40B4-BE49-F238E27FC236}">
                  <a16:creationId xmlns:a16="http://schemas.microsoft.com/office/drawing/2014/main" id="{E2ED0F01-B619-34A0-C380-A4AC80882B52}"/>
                </a:ext>
              </a:extLst>
            </p:cNvPr>
            <p:cNvGrpSpPr>
              <a:grpSpLocks/>
            </p:cNvGrpSpPr>
            <p:nvPr/>
          </p:nvGrpSpPr>
          <p:grpSpPr bwMode="auto">
            <a:xfrm>
              <a:off x="2328" y="877"/>
              <a:ext cx="814" cy="295"/>
              <a:chOff x="2328" y="1226"/>
              <a:chExt cx="814" cy="295"/>
            </a:xfrm>
          </p:grpSpPr>
          <p:sp>
            <p:nvSpPr>
              <p:cNvPr id="24" name="Freeform 54">
                <a:extLst>
                  <a:ext uri="{FF2B5EF4-FFF2-40B4-BE49-F238E27FC236}">
                    <a16:creationId xmlns:a16="http://schemas.microsoft.com/office/drawing/2014/main" id="{2326D449-C5E3-6BDA-CEDB-186734835FE1}"/>
                  </a:ext>
                </a:extLst>
              </p:cNvPr>
              <p:cNvSpPr>
                <a:spLocks/>
              </p:cNvSpPr>
              <p:nvPr/>
            </p:nvSpPr>
            <p:spPr bwMode="auto">
              <a:xfrm>
                <a:off x="2328" y="1226"/>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solidFill>
                <a:schemeClr val="tx2">
                  <a:lumMod val="40000"/>
                  <a:lumOff val="60000"/>
                </a:schemeClr>
              </a:solidFill>
              <a:ln w="12700" cap="rnd">
                <a:solidFill>
                  <a:srgbClr val="000000"/>
                </a:solidFill>
                <a:round/>
                <a:headEnd type="none" w="sm" len="sm"/>
                <a:tailEnd type="none" w="sm" len="sm"/>
              </a:ln>
            </p:spPr>
            <p:txBody>
              <a:bodyPr/>
              <a:lstStyle/>
              <a:p>
                <a:endParaRPr lang="zh-CN" altLang="zh-CN"/>
              </a:p>
            </p:txBody>
          </p:sp>
          <p:sp>
            <p:nvSpPr>
              <p:cNvPr id="25" name="Rectangle 55">
                <a:extLst>
                  <a:ext uri="{FF2B5EF4-FFF2-40B4-BE49-F238E27FC236}">
                    <a16:creationId xmlns:a16="http://schemas.microsoft.com/office/drawing/2014/main" id="{0F4CF197-5740-2877-B68C-385EA9F00C2F}"/>
                  </a:ext>
                </a:extLst>
              </p:cNvPr>
              <p:cNvSpPr>
                <a:spLocks noChangeArrowheads="1"/>
              </p:cNvSpPr>
              <p:nvPr/>
            </p:nvSpPr>
            <p:spPr bwMode="auto">
              <a:xfrm>
                <a:off x="2336" y="1266"/>
                <a:ext cx="7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dirty="0">
                    <a:solidFill>
                      <a:srgbClr val="000000"/>
                    </a:solidFill>
                    <a:latin typeface="Arial" pitchFamily="34" charset="0"/>
                    <a:ea typeface="宋体" pitchFamily="2" charset="-122"/>
                  </a:rPr>
                  <a:t>Employees</a:t>
                </a:r>
              </a:p>
            </p:txBody>
          </p:sp>
        </p:grpSp>
        <p:sp>
          <p:nvSpPr>
            <p:cNvPr id="20" name="Line 103">
              <a:extLst>
                <a:ext uri="{FF2B5EF4-FFF2-40B4-BE49-F238E27FC236}">
                  <a16:creationId xmlns:a16="http://schemas.microsoft.com/office/drawing/2014/main" id="{AEF14543-3926-EA50-AD24-5FBEDCE2E67E}"/>
                </a:ext>
              </a:extLst>
            </p:cNvPr>
            <p:cNvSpPr>
              <a:spLocks noChangeShapeType="1"/>
            </p:cNvSpPr>
            <p:nvPr/>
          </p:nvSpPr>
          <p:spPr bwMode="auto">
            <a:xfrm flipH="1">
              <a:off x="2809" y="663"/>
              <a:ext cx="315" cy="21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 name="Line 104">
              <a:extLst>
                <a:ext uri="{FF2B5EF4-FFF2-40B4-BE49-F238E27FC236}">
                  <a16:creationId xmlns:a16="http://schemas.microsoft.com/office/drawing/2014/main" id="{90D17CAE-2A50-E129-2361-943E0A6098D9}"/>
                </a:ext>
              </a:extLst>
            </p:cNvPr>
            <p:cNvSpPr>
              <a:spLocks noChangeShapeType="1"/>
            </p:cNvSpPr>
            <p:nvPr/>
          </p:nvSpPr>
          <p:spPr bwMode="auto">
            <a:xfrm>
              <a:off x="2709" y="441"/>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 name="Line 105">
              <a:extLst>
                <a:ext uri="{FF2B5EF4-FFF2-40B4-BE49-F238E27FC236}">
                  <a16:creationId xmlns:a16="http://schemas.microsoft.com/office/drawing/2014/main" id="{FB98C97F-56F7-3800-DD21-44A8652EB124}"/>
                </a:ext>
              </a:extLst>
            </p:cNvPr>
            <p:cNvSpPr>
              <a:spLocks noChangeShapeType="1"/>
            </p:cNvSpPr>
            <p:nvPr/>
          </p:nvSpPr>
          <p:spPr bwMode="auto">
            <a:xfrm>
              <a:off x="2356" y="663"/>
              <a:ext cx="272" cy="21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 name="Line 119">
              <a:extLst>
                <a:ext uri="{FF2B5EF4-FFF2-40B4-BE49-F238E27FC236}">
                  <a16:creationId xmlns:a16="http://schemas.microsoft.com/office/drawing/2014/main" id="{31D8AD7D-20AB-5453-B66F-82A0E8A90B1B}"/>
                </a:ext>
              </a:extLst>
            </p:cNvPr>
            <p:cNvSpPr>
              <a:spLocks noChangeShapeType="1"/>
            </p:cNvSpPr>
            <p:nvPr/>
          </p:nvSpPr>
          <p:spPr bwMode="auto">
            <a:xfrm flipH="1" flipV="1">
              <a:off x="2735" y="1172"/>
              <a:ext cx="664" cy="441"/>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zh-CN" altLang="en-US"/>
            </a:p>
          </p:txBody>
        </p:sp>
      </p:grpSp>
      <p:grpSp>
        <p:nvGrpSpPr>
          <p:cNvPr id="34" name="Group 132">
            <a:extLst>
              <a:ext uri="{FF2B5EF4-FFF2-40B4-BE49-F238E27FC236}">
                <a16:creationId xmlns:a16="http://schemas.microsoft.com/office/drawing/2014/main" id="{0ECA6DFD-9959-B080-724A-54EA55982F5F}"/>
              </a:ext>
            </a:extLst>
          </p:cNvPr>
          <p:cNvGrpSpPr>
            <a:grpSpLocks/>
          </p:cNvGrpSpPr>
          <p:nvPr/>
        </p:nvGrpSpPr>
        <p:grpSpPr bwMode="auto">
          <a:xfrm>
            <a:off x="4773683" y="2231000"/>
            <a:ext cx="2361312" cy="920750"/>
            <a:chOff x="3175" y="768"/>
            <a:chExt cx="1445" cy="580"/>
          </a:xfrm>
        </p:grpSpPr>
        <p:grpSp>
          <p:nvGrpSpPr>
            <p:cNvPr id="35" name="Group 52">
              <a:extLst>
                <a:ext uri="{FF2B5EF4-FFF2-40B4-BE49-F238E27FC236}">
                  <a16:creationId xmlns:a16="http://schemas.microsoft.com/office/drawing/2014/main" id="{58E34154-FC18-AF8C-E991-C4089B66D09E}"/>
                </a:ext>
              </a:extLst>
            </p:cNvPr>
            <p:cNvGrpSpPr>
              <a:grpSpLocks/>
            </p:cNvGrpSpPr>
            <p:nvPr/>
          </p:nvGrpSpPr>
          <p:grpSpPr bwMode="auto">
            <a:xfrm>
              <a:off x="3456" y="768"/>
              <a:ext cx="769" cy="580"/>
              <a:chOff x="3456" y="1053"/>
              <a:chExt cx="769" cy="580"/>
            </a:xfrm>
          </p:grpSpPr>
          <p:sp>
            <p:nvSpPr>
              <p:cNvPr id="38" name="Freeform 51">
                <a:extLst>
                  <a:ext uri="{FF2B5EF4-FFF2-40B4-BE49-F238E27FC236}">
                    <a16:creationId xmlns:a16="http://schemas.microsoft.com/office/drawing/2014/main" id="{CDC32CA7-CE4D-3D3F-E3C6-680E1F8DA5C3}"/>
                  </a:ext>
                </a:extLst>
              </p:cNvPr>
              <p:cNvSpPr>
                <a:spLocks/>
              </p:cNvSpPr>
              <p:nvPr/>
            </p:nvSpPr>
            <p:spPr bwMode="auto">
              <a:xfrm>
                <a:off x="3456" y="1053"/>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solidFill>
                <a:schemeClr val="bg1">
                  <a:lumMod val="85000"/>
                </a:schemeClr>
              </a:solidFill>
              <a:ln w="12700" cap="rnd">
                <a:solidFill>
                  <a:srgbClr val="000000"/>
                </a:solidFill>
                <a:round/>
                <a:headEnd type="none" w="sm" len="sm"/>
                <a:tailEnd type="none" w="sm" len="sm"/>
              </a:ln>
            </p:spPr>
            <p:txBody>
              <a:bodyPr/>
              <a:lstStyle/>
              <a:p>
                <a:endParaRPr lang="zh-CN" altLang="zh-CN"/>
              </a:p>
            </p:txBody>
          </p:sp>
          <p:sp>
            <p:nvSpPr>
              <p:cNvPr id="39" name="Rectangle 50">
                <a:extLst>
                  <a:ext uri="{FF2B5EF4-FFF2-40B4-BE49-F238E27FC236}">
                    <a16:creationId xmlns:a16="http://schemas.microsoft.com/office/drawing/2014/main" id="{A96B3BFE-4F5E-1D0F-DCE8-4606CD1F12E8}"/>
                  </a:ext>
                </a:extLst>
              </p:cNvPr>
              <p:cNvSpPr>
                <a:spLocks noChangeArrowheads="1"/>
              </p:cNvSpPr>
              <p:nvPr/>
            </p:nvSpPr>
            <p:spPr bwMode="auto">
              <a:xfrm>
                <a:off x="3522" y="1266"/>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altLang="zh-CN" sz="1600" b="1">
                    <a:solidFill>
                      <a:srgbClr val="000000"/>
                    </a:solidFill>
                    <a:latin typeface="Arial" pitchFamily="34" charset="0"/>
                    <a:ea typeface="宋体" pitchFamily="2" charset="-122"/>
                  </a:rPr>
                  <a:t>Manages</a:t>
                </a:r>
              </a:p>
            </p:txBody>
          </p:sp>
        </p:grpSp>
        <p:sp>
          <p:nvSpPr>
            <p:cNvPr id="36" name="Line 102">
              <a:extLst>
                <a:ext uri="{FF2B5EF4-FFF2-40B4-BE49-F238E27FC236}">
                  <a16:creationId xmlns:a16="http://schemas.microsoft.com/office/drawing/2014/main" id="{74A39764-28C2-8E1C-F65D-A44247846948}"/>
                </a:ext>
              </a:extLst>
            </p:cNvPr>
            <p:cNvSpPr>
              <a:spLocks noChangeShapeType="1"/>
            </p:cNvSpPr>
            <p:nvPr/>
          </p:nvSpPr>
          <p:spPr bwMode="auto">
            <a:xfrm>
              <a:off x="3175" y="1056"/>
              <a:ext cx="294" cy="0"/>
            </a:xfrm>
            <a:prstGeom prst="line">
              <a:avLst/>
            </a:prstGeom>
            <a:noFill/>
            <a:ln w="12700">
              <a:solidFill>
                <a:srgbClr val="FF0000"/>
              </a:solidFill>
              <a:round/>
              <a:headEnd type="stealth" w="lg" len="lg"/>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7" name="Line 101">
              <a:extLst>
                <a:ext uri="{FF2B5EF4-FFF2-40B4-BE49-F238E27FC236}">
                  <a16:creationId xmlns:a16="http://schemas.microsoft.com/office/drawing/2014/main" id="{26A11412-E51C-AFFD-2A5E-46535EFF9506}"/>
                </a:ext>
              </a:extLst>
            </p:cNvPr>
            <p:cNvSpPr>
              <a:spLocks noChangeShapeType="1"/>
            </p:cNvSpPr>
            <p:nvPr/>
          </p:nvSpPr>
          <p:spPr bwMode="auto">
            <a:xfrm flipH="1">
              <a:off x="4224" y="1071"/>
              <a:ext cx="396" cy="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grpSp>
    </p:spTree>
    <p:extLst>
      <p:ext uri="{BB962C8B-B14F-4D97-AF65-F5344CB8AC3E}">
        <p14:creationId xmlns:p14="http://schemas.microsoft.com/office/powerpoint/2010/main" val="41963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F35F-1729-2461-A863-0046AE9A6A45}"/>
              </a:ext>
            </a:extLst>
          </p:cNvPr>
          <p:cNvSpPr>
            <a:spLocks noGrp="1"/>
          </p:cNvSpPr>
          <p:nvPr>
            <p:ph type="title"/>
          </p:nvPr>
        </p:nvSpPr>
        <p:spPr/>
        <p:txBody>
          <a:bodyPr/>
          <a:lstStyle/>
          <a:p>
            <a:r>
              <a:rPr lang="en-US" dirty="0"/>
              <a:t>Structured Query Language (SQL)</a:t>
            </a:r>
          </a:p>
        </p:txBody>
      </p:sp>
      <p:sp>
        <p:nvSpPr>
          <p:cNvPr id="3" name="Content Placeholder 2">
            <a:extLst>
              <a:ext uri="{FF2B5EF4-FFF2-40B4-BE49-F238E27FC236}">
                <a16:creationId xmlns:a16="http://schemas.microsoft.com/office/drawing/2014/main" id="{186A2F48-B1B9-1935-A4AD-7D0E4A743A32}"/>
              </a:ext>
            </a:extLst>
          </p:cNvPr>
          <p:cNvSpPr>
            <a:spLocks noGrp="1"/>
          </p:cNvSpPr>
          <p:nvPr>
            <p:ph sz="quarter" idx="13"/>
          </p:nvPr>
        </p:nvSpPr>
        <p:spPr/>
        <p:txBody>
          <a:bodyPr/>
          <a:lstStyle/>
          <a:p>
            <a:r>
              <a:rPr lang="en-US" dirty="0"/>
              <a:t>SQL is the language used to create, query and change</a:t>
            </a:r>
          </a:p>
          <a:p>
            <a:pPr lvl="1"/>
            <a:r>
              <a:rPr lang="en-US" dirty="0"/>
              <a:t>The relation schema (the structure of the tables)</a:t>
            </a:r>
          </a:p>
          <a:p>
            <a:pPr lvl="1"/>
            <a:r>
              <a:rPr lang="en-US" dirty="0"/>
              <a:t>The data in the tables</a:t>
            </a:r>
          </a:p>
          <a:p>
            <a:r>
              <a:rPr lang="en-US" dirty="0"/>
              <a:t>Once we have the relational model for an application, we can implement the model using SQL.</a:t>
            </a:r>
          </a:p>
        </p:txBody>
      </p:sp>
    </p:spTree>
    <p:extLst>
      <p:ext uri="{BB962C8B-B14F-4D97-AF65-F5344CB8AC3E}">
        <p14:creationId xmlns:p14="http://schemas.microsoft.com/office/powerpoint/2010/main" val="719104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Banking System – A Motivating Example for Database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defRPr/>
            </a:pPr>
            <a:r>
              <a:rPr lang="en-US" altLang="zh-CN" dirty="0"/>
              <a:t>Data</a:t>
            </a:r>
          </a:p>
          <a:p>
            <a:pPr lvl="1">
              <a:defRPr/>
            </a:pPr>
            <a:r>
              <a:rPr lang="en-US" altLang="zh-CN" dirty="0"/>
              <a:t>Information on accounts, customers, balances, current interest rates, transaction histories, etc. </a:t>
            </a:r>
          </a:p>
          <a:p>
            <a:pPr>
              <a:defRPr/>
            </a:pPr>
            <a:r>
              <a:rPr lang="en-US" altLang="zh-CN" dirty="0"/>
              <a:t>Massive</a:t>
            </a:r>
          </a:p>
          <a:p>
            <a:pPr lvl="1">
              <a:defRPr/>
            </a:pPr>
            <a:r>
              <a:rPr lang="en-US" altLang="zh-CN" dirty="0"/>
              <a:t>Many gigabytes at a minimum for large banks, more if keep history of all transactions, even more if keep images of checks -&gt; Far too big for memory </a:t>
            </a:r>
          </a:p>
          <a:p>
            <a:pPr>
              <a:defRPr/>
            </a:pPr>
            <a:r>
              <a:rPr lang="en-US" altLang="zh-CN" dirty="0" err="1"/>
              <a:t>Persistant</a:t>
            </a:r>
            <a:endParaRPr lang="en-US" altLang="zh-CN" dirty="0"/>
          </a:p>
          <a:p>
            <a:pPr lvl="1">
              <a:defRPr/>
            </a:pPr>
            <a:r>
              <a:rPr lang="en-US" altLang="zh-CN" dirty="0"/>
              <a:t>Data outlives programs that operate on it </a:t>
            </a:r>
            <a:endParaRPr lang="zh-CN" altLang="en-US" dirty="0"/>
          </a:p>
        </p:txBody>
      </p:sp>
    </p:spTree>
    <p:extLst>
      <p:ext uri="{BB962C8B-B14F-4D97-AF65-F5344CB8AC3E}">
        <p14:creationId xmlns:p14="http://schemas.microsoft.com/office/powerpoint/2010/main" val="245975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Banking System – A Database Example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lnSpcReduction="10000"/>
          </a:bodyPr>
          <a:lstStyle/>
          <a:p>
            <a:r>
              <a:rPr lang="en-US" altLang="zh-CN" sz="2600" dirty="0"/>
              <a:t>Safe</a:t>
            </a:r>
          </a:p>
          <a:p>
            <a:pPr lvl="1"/>
            <a:r>
              <a:rPr lang="en-US" altLang="zh-CN" sz="2200" dirty="0"/>
              <a:t>from system failures</a:t>
            </a:r>
          </a:p>
          <a:p>
            <a:pPr lvl="1"/>
            <a:r>
              <a:rPr lang="en-US" altLang="zh-CN" sz="2200" dirty="0"/>
              <a:t>from malicious users</a:t>
            </a:r>
          </a:p>
          <a:p>
            <a:r>
              <a:rPr lang="en-US" altLang="zh-CN" sz="2600" dirty="0"/>
              <a:t>Convenient</a:t>
            </a:r>
          </a:p>
          <a:p>
            <a:pPr lvl="1"/>
            <a:r>
              <a:rPr lang="en-US" altLang="zh-CN" sz="2200" dirty="0"/>
              <a:t>simple commands to - debit account, get balance, write statement, transfer funds, etc.  </a:t>
            </a:r>
          </a:p>
          <a:p>
            <a:pPr lvl="1"/>
            <a:r>
              <a:rPr lang="en-US" altLang="zh-CN" sz="2200" dirty="0"/>
              <a:t>also unpredicted queries should be easy </a:t>
            </a:r>
          </a:p>
          <a:p>
            <a:r>
              <a:rPr lang="en-US" altLang="zh-CN" sz="2600" dirty="0"/>
              <a:t>Efficient</a:t>
            </a:r>
          </a:p>
          <a:p>
            <a:pPr lvl="1"/>
            <a:r>
              <a:rPr lang="en-US" altLang="zh-CN" sz="2200" dirty="0"/>
              <a:t>don't search all files to get the balance of one account, get all accounts with low balances, get large transactions, etc. </a:t>
            </a:r>
          </a:p>
          <a:p>
            <a:pPr lvl="1"/>
            <a:r>
              <a:rPr lang="en-US" altLang="zh-CN" sz="2200" dirty="0"/>
              <a:t>massive data! -&gt; DBMS's carefully tuned for performance </a:t>
            </a:r>
          </a:p>
          <a:p>
            <a:pPr lvl="1">
              <a:defRPr/>
            </a:pPr>
            <a:endParaRPr lang="zh-CN" altLang="en-US" dirty="0"/>
          </a:p>
        </p:txBody>
      </p:sp>
    </p:spTree>
    <p:extLst>
      <p:ext uri="{BB962C8B-B14F-4D97-AF65-F5344CB8AC3E}">
        <p14:creationId xmlns:p14="http://schemas.microsoft.com/office/powerpoint/2010/main" val="1082975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Banking System – A Database Example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lnSpc>
                <a:spcPct val="105000"/>
              </a:lnSpc>
            </a:pPr>
            <a:r>
              <a:rPr lang="en-US" altLang="zh-CN" dirty="0"/>
              <a:t>Multi-user access: many people/programs accessing same database, or even same data, simultaneously. There are concurrency issues and needs careful control. </a:t>
            </a:r>
          </a:p>
          <a:p>
            <a:pPr lvl="1">
              <a:lnSpc>
                <a:spcPct val="105000"/>
              </a:lnSpc>
            </a:pPr>
            <a:r>
              <a:rPr lang="en-US" altLang="zh-CN" sz="1700" dirty="0"/>
              <a:t>Alex @ ATM1 (New York): withdraw $100 from account #007</a:t>
            </a:r>
          </a:p>
          <a:p>
            <a:pPr lvl="2">
              <a:lnSpc>
                <a:spcPct val="105000"/>
              </a:lnSpc>
              <a:buFontTx/>
              <a:buNone/>
            </a:pPr>
            <a:r>
              <a:rPr lang="en-US" altLang="zh-CN" b="1" dirty="0">
                <a:solidFill>
                  <a:srgbClr val="0070C0"/>
                </a:solidFill>
                <a:latin typeface="Garamond" pitchFamily="18" charset="0"/>
              </a:rPr>
              <a:t>get balance from database;</a:t>
            </a:r>
          </a:p>
          <a:p>
            <a:pPr lvl="1">
              <a:lnSpc>
                <a:spcPct val="105000"/>
              </a:lnSpc>
              <a:buFontTx/>
              <a:buNone/>
            </a:pPr>
            <a:r>
              <a:rPr lang="en-US" altLang="zh-CN" sz="2000" dirty="0"/>
              <a:t>		if balance &gt;= 100 then balance := balance - 100;</a:t>
            </a:r>
          </a:p>
          <a:p>
            <a:pPr lvl="1">
              <a:lnSpc>
                <a:spcPct val="105000"/>
              </a:lnSpc>
              <a:buFontTx/>
              <a:buNone/>
            </a:pPr>
            <a:r>
              <a:rPr lang="en-US" altLang="zh-CN" sz="2000" dirty="0"/>
              <a:t>		dispense cash;	</a:t>
            </a:r>
          </a:p>
          <a:p>
            <a:pPr lvl="1">
              <a:lnSpc>
                <a:spcPct val="105000"/>
              </a:lnSpc>
              <a:buFontTx/>
              <a:buNone/>
            </a:pPr>
            <a:r>
              <a:rPr lang="en-US" altLang="zh-CN" sz="2000" dirty="0"/>
              <a:t>		put new balance into database; </a:t>
            </a:r>
          </a:p>
          <a:p>
            <a:pPr lvl="1">
              <a:lnSpc>
                <a:spcPct val="105000"/>
              </a:lnSpc>
            </a:pPr>
            <a:r>
              <a:rPr lang="en-US" altLang="zh-CN" sz="1700" dirty="0"/>
              <a:t>Bob @ ATM2 (Tallahassee): withdraw $50 from account #007</a:t>
            </a:r>
          </a:p>
          <a:p>
            <a:pPr lvl="1">
              <a:lnSpc>
                <a:spcPct val="105000"/>
              </a:lnSpc>
              <a:buFontTx/>
              <a:buNone/>
            </a:pPr>
            <a:r>
              <a:rPr lang="en-US" altLang="zh-CN" sz="2000" dirty="0"/>
              <a:t>		</a:t>
            </a:r>
            <a:r>
              <a:rPr lang="en-US" altLang="zh-CN" sz="2000" b="1" dirty="0">
                <a:solidFill>
                  <a:srgbClr val="0070C0"/>
                </a:solidFill>
              </a:rPr>
              <a:t>get balance from database;</a:t>
            </a:r>
          </a:p>
          <a:p>
            <a:pPr lvl="1">
              <a:lnSpc>
                <a:spcPct val="105000"/>
              </a:lnSpc>
              <a:buFontTx/>
              <a:buNone/>
            </a:pPr>
            <a:r>
              <a:rPr lang="en-US" altLang="zh-CN" sz="2000" dirty="0"/>
              <a:t>		if balance &gt;= 50 then balance := balance - 50;		</a:t>
            </a:r>
          </a:p>
          <a:p>
            <a:pPr lvl="1">
              <a:lnSpc>
                <a:spcPct val="105000"/>
              </a:lnSpc>
              <a:buFontTx/>
              <a:buNone/>
            </a:pPr>
            <a:r>
              <a:rPr lang="en-US" altLang="zh-CN" sz="2000" dirty="0"/>
              <a:t>		dispense cash;				</a:t>
            </a:r>
          </a:p>
          <a:p>
            <a:pPr lvl="1">
              <a:lnSpc>
                <a:spcPct val="105000"/>
              </a:lnSpc>
              <a:buFontTx/>
              <a:buNone/>
            </a:pPr>
            <a:r>
              <a:rPr lang="en-US" altLang="zh-CN" sz="2000" dirty="0"/>
              <a:t>		put new balance into database;</a:t>
            </a:r>
          </a:p>
          <a:p>
            <a:pPr lvl="1">
              <a:lnSpc>
                <a:spcPct val="105000"/>
              </a:lnSpc>
            </a:pPr>
            <a:r>
              <a:rPr lang="en-US" altLang="zh-CN" sz="1700" b="1" dirty="0">
                <a:solidFill>
                  <a:srgbClr val="7D0900"/>
                </a:solidFill>
              </a:rPr>
              <a:t>Initial balance = 200. Final balance = ??</a:t>
            </a:r>
            <a:endParaRPr lang="zh-CN" altLang="en-US" dirty="0"/>
          </a:p>
        </p:txBody>
      </p:sp>
    </p:spTree>
    <p:extLst>
      <p:ext uri="{BB962C8B-B14F-4D97-AF65-F5344CB8AC3E}">
        <p14:creationId xmlns:p14="http://schemas.microsoft.com/office/powerpoint/2010/main" val="1846656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Banking System – A Database Example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lnSpcReduction="10000"/>
          </a:bodyPr>
          <a:lstStyle/>
          <a:p>
            <a:pPr>
              <a:lnSpc>
                <a:spcPct val="105000"/>
              </a:lnSpc>
            </a:pPr>
            <a:r>
              <a:rPr lang="en-US" altLang="zh-CN" dirty="0"/>
              <a:t>Can we do it on a regular file system?</a:t>
            </a:r>
          </a:p>
          <a:p>
            <a:pPr lvl="1">
              <a:lnSpc>
                <a:spcPct val="95000"/>
              </a:lnSpc>
            </a:pPr>
            <a:r>
              <a:rPr lang="en-US" altLang="zh-CN" dirty="0"/>
              <a:t>Storing data: file system is limited</a:t>
            </a:r>
          </a:p>
          <a:p>
            <a:pPr lvl="2">
              <a:lnSpc>
                <a:spcPct val="95000"/>
              </a:lnSpc>
            </a:pPr>
            <a:r>
              <a:rPr lang="en-US" altLang="zh-CN" dirty="0"/>
              <a:t>size limit by disk or address space</a:t>
            </a:r>
          </a:p>
          <a:p>
            <a:pPr lvl="2">
              <a:lnSpc>
                <a:spcPct val="95000"/>
              </a:lnSpc>
            </a:pPr>
            <a:r>
              <a:rPr lang="en-US" altLang="zh-CN" dirty="0"/>
              <a:t>when the system crashes, we may lose data</a:t>
            </a:r>
          </a:p>
          <a:p>
            <a:pPr lvl="2">
              <a:lnSpc>
                <a:spcPct val="95000"/>
              </a:lnSpc>
            </a:pPr>
            <a:r>
              <a:rPr lang="en-US" altLang="zh-CN" dirty="0"/>
              <a:t>password/file-based authorization insufficient</a:t>
            </a:r>
          </a:p>
          <a:p>
            <a:pPr lvl="1">
              <a:lnSpc>
                <a:spcPct val="95000"/>
              </a:lnSpc>
            </a:pPr>
            <a:r>
              <a:rPr lang="en-US" altLang="zh-CN" dirty="0"/>
              <a:t>Query/update:</a:t>
            </a:r>
          </a:p>
          <a:p>
            <a:pPr lvl="2">
              <a:lnSpc>
                <a:spcPct val="95000"/>
              </a:lnSpc>
            </a:pPr>
            <a:r>
              <a:rPr lang="en-US" altLang="zh-CN" dirty="0"/>
              <a:t>need to write a new C++/Java program for every new query</a:t>
            </a:r>
          </a:p>
          <a:p>
            <a:pPr lvl="2">
              <a:lnSpc>
                <a:spcPct val="95000"/>
              </a:lnSpc>
            </a:pPr>
            <a:r>
              <a:rPr lang="en-US" altLang="zh-CN" dirty="0"/>
              <a:t>need to worry about performance</a:t>
            </a:r>
          </a:p>
          <a:p>
            <a:pPr lvl="1">
              <a:lnSpc>
                <a:spcPct val="95000"/>
              </a:lnSpc>
              <a:buFont typeface="Arial" pitchFamily="34" charset="0"/>
              <a:buChar char="•"/>
              <a:defRPr/>
            </a:pPr>
            <a:r>
              <a:rPr lang="en-US" altLang="zh-CN" dirty="0"/>
              <a:t>Concurrency: limited protection</a:t>
            </a:r>
          </a:p>
          <a:p>
            <a:pPr lvl="2">
              <a:lnSpc>
                <a:spcPct val="95000"/>
              </a:lnSpc>
              <a:buFont typeface="Arial" pitchFamily="34" charset="0"/>
              <a:buChar char="–"/>
              <a:defRPr/>
            </a:pPr>
            <a:r>
              <a:rPr lang="en-US" altLang="zh-CN" dirty="0"/>
              <a:t>need to worry about interfering with other users</a:t>
            </a:r>
          </a:p>
          <a:p>
            <a:pPr lvl="2">
              <a:lnSpc>
                <a:spcPct val="95000"/>
              </a:lnSpc>
              <a:buFont typeface="Arial" pitchFamily="34" charset="0"/>
              <a:buChar char="–"/>
              <a:defRPr/>
            </a:pPr>
            <a:r>
              <a:rPr lang="en-US" altLang="zh-CN" dirty="0"/>
              <a:t>need to offer different views to different users (e.g. registrar, students, professors)</a:t>
            </a:r>
          </a:p>
          <a:p>
            <a:pPr lvl="1">
              <a:lnSpc>
                <a:spcPct val="95000"/>
              </a:lnSpc>
              <a:buFont typeface="Arial" pitchFamily="34" charset="0"/>
              <a:buChar char="•"/>
              <a:defRPr/>
            </a:pPr>
            <a:r>
              <a:rPr lang="en-US" altLang="zh-CN" dirty="0"/>
              <a:t>Schema change:</a:t>
            </a:r>
          </a:p>
          <a:p>
            <a:pPr lvl="2">
              <a:lnSpc>
                <a:spcPct val="95000"/>
              </a:lnSpc>
              <a:buFont typeface="Arial" pitchFamily="34" charset="0"/>
              <a:buChar char="–"/>
              <a:defRPr/>
            </a:pPr>
            <a:r>
              <a:rPr lang="en-US" altLang="zh-CN" dirty="0"/>
              <a:t>entails changing file formats</a:t>
            </a:r>
          </a:p>
          <a:p>
            <a:pPr lvl="2">
              <a:lnSpc>
                <a:spcPct val="95000"/>
              </a:lnSpc>
              <a:buFont typeface="Arial" pitchFamily="34" charset="0"/>
              <a:buChar char="–"/>
              <a:defRPr/>
            </a:pPr>
            <a:r>
              <a:rPr lang="en-US" altLang="zh-CN" dirty="0"/>
              <a:t>need to rewrite virtually all applications</a:t>
            </a:r>
          </a:p>
          <a:p>
            <a:pPr>
              <a:lnSpc>
                <a:spcPct val="95000"/>
              </a:lnSpc>
              <a:defRPr/>
            </a:pPr>
            <a:r>
              <a:rPr lang="en-US" altLang="zh-CN" dirty="0">
                <a:solidFill>
                  <a:srgbClr val="C00000"/>
                </a:solidFill>
              </a:rPr>
              <a:t>This is what motivates DBMS!</a:t>
            </a:r>
          </a:p>
          <a:p>
            <a:pPr lvl="1">
              <a:lnSpc>
                <a:spcPct val="105000"/>
              </a:lnSpc>
            </a:pPr>
            <a:endParaRPr lang="zh-CN" altLang="en-US" dirty="0"/>
          </a:p>
        </p:txBody>
      </p:sp>
    </p:spTree>
    <p:extLst>
      <p:ext uri="{BB962C8B-B14F-4D97-AF65-F5344CB8AC3E}">
        <p14:creationId xmlns:p14="http://schemas.microsoft.com/office/powerpoint/2010/main" val="1157581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DBMS Architecture</a:t>
            </a:r>
            <a:endParaRPr lang="zh-CN" altLang="en-US" dirty="0"/>
          </a:p>
        </p:txBody>
      </p:sp>
      <p:sp>
        <p:nvSpPr>
          <p:cNvPr id="4" name="Slide Number Placeholder 3"/>
          <p:cNvSpPr>
            <a:spLocks noGrp="1"/>
          </p:cNvSpPr>
          <p:nvPr>
            <p:ph type="sldNum" sz="quarter" idx="10"/>
          </p:nvPr>
        </p:nvSpPr>
        <p:spPr/>
        <p:txBody>
          <a:bodyPr/>
          <a:lstStyle/>
          <a:p>
            <a:pPr>
              <a:defRPr/>
            </a:pPr>
            <a:fld id="{0A970603-986F-41E1-A763-220BA9CA5E18}" type="slidenum">
              <a:rPr lang="zh-CN" altLang="en-US" smtClean="0"/>
              <a:pPr>
                <a:defRPr/>
              </a:pPr>
              <a:t>9</a:t>
            </a:fld>
            <a:r>
              <a:rPr lang="zh-CN" altLang="en-US"/>
              <a:t> </a:t>
            </a:r>
            <a:endParaRPr lang="zh-CN" altLang="en-US" dirty="0"/>
          </a:p>
        </p:txBody>
      </p:sp>
      <p:sp>
        <p:nvSpPr>
          <p:cNvPr id="5" name="Footer Placeholder 4"/>
          <p:cNvSpPr txBox="1">
            <a:spLocks/>
          </p:cNvSpPr>
          <p:nvPr/>
        </p:nvSpPr>
        <p:spPr>
          <a:xfrm>
            <a:off x="4252392" y="6448252"/>
            <a:ext cx="2895600" cy="365125"/>
          </a:xfrm>
          <a:prstGeom prst="rect">
            <a:avLst/>
          </a:prstGeom>
        </p:spPr>
        <p:txBody>
          <a:bodyPr/>
          <a:ls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a:lstStyle>
          <a:p>
            <a:pPr>
              <a:defRPr/>
            </a:pPr>
            <a:r>
              <a:rPr lang="en-US"/>
              <a:t>CS411</a:t>
            </a:r>
          </a:p>
        </p:txBody>
      </p:sp>
      <p:sp>
        <p:nvSpPr>
          <p:cNvPr id="6" name="Rectangle 2"/>
          <p:cNvSpPr>
            <a:spLocks noChangeArrowheads="1"/>
          </p:cNvSpPr>
          <p:nvPr/>
        </p:nvSpPr>
        <p:spPr bwMode="auto">
          <a:xfrm>
            <a:off x="5481117" y="4206702"/>
            <a:ext cx="4205288" cy="1698625"/>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zh-CN" altLang="zh-CN"/>
          </a:p>
        </p:txBody>
      </p:sp>
      <p:sp>
        <p:nvSpPr>
          <p:cNvPr id="7" name="Text Box 4"/>
          <p:cNvSpPr txBox="1">
            <a:spLocks noChangeArrowheads="1"/>
          </p:cNvSpPr>
          <p:nvPr/>
        </p:nvSpPr>
        <p:spPr bwMode="auto">
          <a:xfrm>
            <a:off x="2617267" y="3827289"/>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Query Executor</a:t>
            </a:r>
          </a:p>
        </p:txBody>
      </p:sp>
      <p:sp>
        <p:nvSpPr>
          <p:cNvPr id="8" name="Text Box 5"/>
          <p:cNvSpPr txBox="1">
            <a:spLocks noChangeArrowheads="1"/>
          </p:cNvSpPr>
          <p:nvPr/>
        </p:nvSpPr>
        <p:spPr bwMode="auto">
          <a:xfrm>
            <a:off x="2617267" y="4954414"/>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Buffer Manager</a:t>
            </a:r>
          </a:p>
        </p:txBody>
      </p:sp>
      <p:sp>
        <p:nvSpPr>
          <p:cNvPr id="9" name="Text Box 6"/>
          <p:cNvSpPr txBox="1">
            <a:spLocks noChangeArrowheads="1"/>
          </p:cNvSpPr>
          <p:nvPr/>
        </p:nvSpPr>
        <p:spPr bwMode="auto">
          <a:xfrm>
            <a:off x="2617267" y="5519564"/>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Storage Manager</a:t>
            </a:r>
          </a:p>
        </p:txBody>
      </p:sp>
      <p:sp>
        <p:nvSpPr>
          <p:cNvPr id="10" name="AutoShape 7"/>
          <p:cNvSpPr>
            <a:spLocks noChangeArrowheads="1"/>
          </p:cNvSpPr>
          <p:nvPr/>
        </p:nvSpPr>
        <p:spPr bwMode="auto">
          <a:xfrm>
            <a:off x="2726805" y="6172026"/>
            <a:ext cx="2286000" cy="584200"/>
          </a:xfrm>
          <a:prstGeom prst="can">
            <a:avLst>
              <a:gd name="adj" fmla="val 25000"/>
            </a:avLst>
          </a:prstGeom>
          <a:solidFill>
            <a:schemeClr val="folHlink"/>
          </a:solidFill>
          <a:ln w="9525">
            <a:solidFill>
              <a:schemeClr val="accent1"/>
            </a:solidFill>
            <a:miter lim="800000"/>
            <a:headEnd type="none" w="sm" len="sm"/>
            <a:tailEnd type="none" w="sm" len="sm"/>
          </a:ln>
        </p:spPr>
        <p:txBody>
          <a:bodyPr wrap="none" anchor="ctr"/>
          <a:lstStyle/>
          <a:p>
            <a:pPr algn="ctr"/>
            <a:r>
              <a:rPr lang="en-US" altLang="zh-CN" dirty="0">
                <a:solidFill>
                  <a:schemeClr val="bg1"/>
                </a:solidFill>
              </a:rPr>
              <a:t>Storage</a:t>
            </a:r>
          </a:p>
        </p:txBody>
      </p:sp>
      <p:sp>
        <p:nvSpPr>
          <p:cNvPr id="11" name="Text Box 8"/>
          <p:cNvSpPr txBox="1">
            <a:spLocks noChangeArrowheads="1"/>
          </p:cNvSpPr>
          <p:nvPr/>
        </p:nvSpPr>
        <p:spPr bwMode="auto">
          <a:xfrm>
            <a:off x="5471593" y="2136601"/>
            <a:ext cx="2143125" cy="376238"/>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Transaction Manager</a:t>
            </a:r>
          </a:p>
        </p:txBody>
      </p:sp>
      <p:sp>
        <p:nvSpPr>
          <p:cNvPr id="12" name="Text Box 9"/>
          <p:cNvSpPr txBox="1">
            <a:spLocks noChangeArrowheads="1"/>
          </p:cNvSpPr>
          <p:nvPr/>
        </p:nvSpPr>
        <p:spPr bwMode="auto">
          <a:xfrm>
            <a:off x="8312327" y="3190702"/>
            <a:ext cx="1300357" cy="646331"/>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b="1" dirty="0">
                <a:solidFill>
                  <a:srgbClr val="7D0900"/>
                </a:solidFill>
              </a:rPr>
              <a:t>Logging &amp; </a:t>
            </a:r>
          </a:p>
          <a:p>
            <a:pPr algn="ctr"/>
            <a:r>
              <a:rPr lang="en-US" altLang="zh-CN" sz="1800" b="1" dirty="0">
                <a:solidFill>
                  <a:srgbClr val="7D0900"/>
                </a:solidFill>
              </a:rPr>
              <a:t>Recovery</a:t>
            </a:r>
          </a:p>
        </p:txBody>
      </p:sp>
      <p:sp>
        <p:nvSpPr>
          <p:cNvPr id="13" name="Text Box 10"/>
          <p:cNvSpPr txBox="1">
            <a:spLocks noChangeArrowheads="1"/>
          </p:cNvSpPr>
          <p:nvPr/>
        </p:nvSpPr>
        <p:spPr bwMode="auto">
          <a:xfrm>
            <a:off x="5700192" y="3190702"/>
            <a:ext cx="1752600" cy="650875"/>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Concurrency Control</a:t>
            </a:r>
          </a:p>
        </p:txBody>
      </p:sp>
      <p:sp>
        <p:nvSpPr>
          <p:cNvPr id="14" name="Oval 11"/>
          <p:cNvSpPr>
            <a:spLocks noChangeArrowheads="1"/>
          </p:cNvSpPr>
          <p:nvPr/>
        </p:nvSpPr>
        <p:spPr bwMode="auto">
          <a:xfrm>
            <a:off x="5547792" y="4587702"/>
            <a:ext cx="2209800" cy="1108075"/>
          </a:xfrm>
          <a:prstGeom prst="ellipse">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CN"/>
              <a:t>Buffer: </a:t>
            </a:r>
          </a:p>
          <a:p>
            <a:pPr algn="ctr"/>
            <a:r>
              <a:rPr lang="en-US" altLang="zh-CN"/>
              <a:t>data, indexes, log, etc</a:t>
            </a:r>
          </a:p>
        </p:txBody>
      </p:sp>
      <p:sp>
        <p:nvSpPr>
          <p:cNvPr id="15" name="Oval 12"/>
          <p:cNvSpPr>
            <a:spLocks noChangeArrowheads="1"/>
          </p:cNvSpPr>
          <p:nvPr/>
        </p:nvSpPr>
        <p:spPr bwMode="auto">
          <a:xfrm>
            <a:off x="7909992" y="4435302"/>
            <a:ext cx="1366838" cy="650875"/>
          </a:xfrm>
          <a:prstGeom prst="ellipse">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CN"/>
              <a:t>Lock Tables</a:t>
            </a:r>
          </a:p>
        </p:txBody>
      </p:sp>
      <p:sp>
        <p:nvSpPr>
          <p:cNvPr id="16" name="Text Box 13"/>
          <p:cNvSpPr txBox="1">
            <a:spLocks noChangeArrowheads="1"/>
          </p:cNvSpPr>
          <p:nvPr/>
        </p:nvSpPr>
        <p:spPr bwMode="auto">
          <a:xfrm>
            <a:off x="7671868" y="5273501"/>
            <a:ext cx="1952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a:t>Main Memory</a:t>
            </a:r>
          </a:p>
        </p:txBody>
      </p:sp>
      <p:sp>
        <p:nvSpPr>
          <p:cNvPr id="17" name="Text Box 14"/>
          <p:cNvSpPr txBox="1">
            <a:spLocks noChangeArrowheads="1"/>
          </p:cNvSpPr>
          <p:nvPr/>
        </p:nvSpPr>
        <p:spPr bwMode="auto">
          <a:xfrm>
            <a:off x="3684812" y="1146001"/>
            <a:ext cx="4643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dirty="0">
                <a:solidFill>
                  <a:srgbClr val="7D0900"/>
                </a:solidFill>
              </a:rPr>
              <a:t>User/Web Forms/Applications/DBA</a:t>
            </a:r>
          </a:p>
        </p:txBody>
      </p:sp>
      <p:sp>
        <p:nvSpPr>
          <p:cNvPr id="18" name="Line 15"/>
          <p:cNvSpPr>
            <a:spLocks noChangeShapeType="1"/>
          </p:cNvSpPr>
          <p:nvPr/>
        </p:nvSpPr>
        <p:spPr bwMode="auto">
          <a:xfrm flipV="1">
            <a:off x="1741488" y="1934990"/>
            <a:ext cx="8737600" cy="9525"/>
          </a:xfrm>
          <a:prstGeom prst="line">
            <a:avLst/>
          </a:prstGeom>
          <a:noFill/>
          <a:ln w="190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 name="Line 16"/>
          <p:cNvSpPr>
            <a:spLocks noChangeShapeType="1"/>
          </p:cNvSpPr>
          <p:nvPr/>
        </p:nvSpPr>
        <p:spPr bwMode="auto">
          <a:xfrm flipV="1">
            <a:off x="1741488" y="6043440"/>
            <a:ext cx="8737600" cy="9525"/>
          </a:xfrm>
          <a:prstGeom prst="line">
            <a:avLst/>
          </a:prstGeom>
          <a:noFill/>
          <a:ln w="19050">
            <a:solidFill>
              <a:schemeClr val="tx1"/>
            </a:solidFill>
            <a:miter lim="800000"/>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 name="Line 17"/>
          <p:cNvSpPr>
            <a:spLocks noChangeShapeType="1"/>
          </p:cNvSpPr>
          <p:nvPr/>
        </p:nvSpPr>
        <p:spPr bwMode="auto">
          <a:xfrm>
            <a:off x="3785667" y="1566690"/>
            <a:ext cx="0" cy="509587"/>
          </a:xfrm>
          <a:prstGeom prst="line">
            <a:avLst/>
          </a:prstGeom>
          <a:noFill/>
          <a:ln w="38100">
            <a:solidFill>
              <a:schemeClr val="tx1"/>
            </a:solidFill>
            <a:miter lim="800000"/>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 name="Text Box 18"/>
          <p:cNvSpPr txBox="1">
            <a:spLocks noChangeArrowheads="1"/>
          </p:cNvSpPr>
          <p:nvPr/>
        </p:nvSpPr>
        <p:spPr bwMode="auto">
          <a:xfrm>
            <a:off x="3823768" y="1638126"/>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1800" b="1" dirty="0">
                <a:solidFill>
                  <a:srgbClr val="7D0900"/>
                </a:solidFill>
              </a:rPr>
              <a:t>query</a:t>
            </a:r>
          </a:p>
        </p:txBody>
      </p:sp>
      <p:sp>
        <p:nvSpPr>
          <p:cNvPr id="22" name="Line 19"/>
          <p:cNvSpPr>
            <a:spLocks noChangeShapeType="1"/>
          </p:cNvSpPr>
          <p:nvPr/>
        </p:nvSpPr>
        <p:spPr bwMode="auto">
          <a:xfrm>
            <a:off x="6355830" y="1566690"/>
            <a:ext cx="0" cy="509587"/>
          </a:xfrm>
          <a:prstGeom prst="line">
            <a:avLst/>
          </a:prstGeom>
          <a:noFill/>
          <a:ln w="38100">
            <a:solidFill>
              <a:schemeClr val="tx1"/>
            </a:solidFill>
            <a:miter lim="800000"/>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 name="Text Box 20"/>
          <p:cNvSpPr txBox="1">
            <a:spLocks noChangeArrowheads="1"/>
          </p:cNvSpPr>
          <p:nvPr/>
        </p:nvSpPr>
        <p:spPr bwMode="auto">
          <a:xfrm>
            <a:off x="6393930" y="1638126"/>
            <a:ext cx="13003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1800" b="1" dirty="0">
                <a:solidFill>
                  <a:srgbClr val="7D0900"/>
                </a:solidFill>
              </a:rPr>
              <a:t>transaction</a:t>
            </a:r>
          </a:p>
        </p:txBody>
      </p:sp>
      <p:sp>
        <p:nvSpPr>
          <p:cNvPr id="24" name="Text Box 21"/>
          <p:cNvSpPr txBox="1">
            <a:spLocks noChangeArrowheads="1"/>
          </p:cNvSpPr>
          <p:nvPr/>
        </p:nvSpPr>
        <p:spPr bwMode="auto">
          <a:xfrm>
            <a:off x="2639492" y="3263726"/>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Query Optimizer</a:t>
            </a:r>
          </a:p>
        </p:txBody>
      </p:sp>
      <p:sp>
        <p:nvSpPr>
          <p:cNvPr id="25" name="Text Box 22"/>
          <p:cNvSpPr txBox="1">
            <a:spLocks noChangeArrowheads="1"/>
          </p:cNvSpPr>
          <p:nvPr/>
        </p:nvSpPr>
        <p:spPr bwMode="auto">
          <a:xfrm>
            <a:off x="2639492" y="2700164"/>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Query Rewriter</a:t>
            </a:r>
          </a:p>
        </p:txBody>
      </p:sp>
      <p:sp>
        <p:nvSpPr>
          <p:cNvPr id="26" name="Text Box 23"/>
          <p:cNvSpPr txBox="1">
            <a:spLocks noChangeArrowheads="1"/>
          </p:cNvSpPr>
          <p:nvPr/>
        </p:nvSpPr>
        <p:spPr bwMode="auto">
          <a:xfrm>
            <a:off x="2639492" y="2136601"/>
            <a:ext cx="22860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Query Parser</a:t>
            </a:r>
          </a:p>
        </p:txBody>
      </p:sp>
      <p:sp>
        <p:nvSpPr>
          <p:cNvPr id="27" name="Text Box 24"/>
          <p:cNvSpPr txBox="1">
            <a:spLocks noChangeArrowheads="1"/>
          </p:cNvSpPr>
          <p:nvPr/>
        </p:nvSpPr>
        <p:spPr bwMode="auto">
          <a:xfrm>
            <a:off x="2423592" y="4409901"/>
            <a:ext cx="12954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Records</a:t>
            </a:r>
          </a:p>
        </p:txBody>
      </p:sp>
      <p:sp>
        <p:nvSpPr>
          <p:cNvPr id="28" name="Text Box 25"/>
          <p:cNvSpPr txBox="1">
            <a:spLocks noChangeArrowheads="1"/>
          </p:cNvSpPr>
          <p:nvPr/>
        </p:nvSpPr>
        <p:spPr bwMode="auto">
          <a:xfrm>
            <a:off x="5150917" y="6295851"/>
            <a:ext cx="39789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zh-CN" sz="1800" b="1">
                <a:solidFill>
                  <a:srgbClr val="7D0900"/>
                </a:solidFill>
                <a:latin typeface="Tahoma" pitchFamily="34" charset="0"/>
              </a:rPr>
              <a:t>data, metadata, indexes, log, etc</a:t>
            </a:r>
          </a:p>
        </p:txBody>
      </p:sp>
      <p:sp>
        <p:nvSpPr>
          <p:cNvPr id="29" name="Text Box 26"/>
          <p:cNvSpPr txBox="1">
            <a:spLocks noChangeArrowheads="1"/>
          </p:cNvSpPr>
          <p:nvPr/>
        </p:nvSpPr>
        <p:spPr bwMode="auto">
          <a:xfrm>
            <a:off x="8129068" y="2136601"/>
            <a:ext cx="1609725" cy="376238"/>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a:t>DDL Processor</a:t>
            </a:r>
          </a:p>
        </p:txBody>
      </p:sp>
      <p:sp>
        <p:nvSpPr>
          <p:cNvPr id="30" name="Line 27"/>
          <p:cNvSpPr>
            <a:spLocks noChangeShapeType="1"/>
          </p:cNvSpPr>
          <p:nvPr/>
        </p:nvSpPr>
        <p:spPr bwMode="auto">
          <a:xfrm>
            <a:off x="8100492" y="1566690"/>
            <a:ext cx="0" cy="509587"/>
          </a:xfrm>
          <a:prstGeom prst="line">
            <a:avLst/>
          </a:prstGeom>
          <a:noFill/>
          <a:ln w="38100">
            <a:solidFill>
              <a:schemeClr val="tx1"/>
            </a:solidFill>
            <a:miter lim="800000"/>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1" name="Text Box 28"/>
          <p:cNvSpPr txBox="1">
            <a:spLocks noChangeArrowheads="1"/>
          </p:cNvSpPr>
          <p:nvPr/>
        </p:nvSpPr>
        <p:spPr bwMode="auto">
          <a:xfrm>
            <a:off x="8138593" y="1638126"/>
            <a:ext cx="17813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1800" b="1" dirty="0">
                <a:solidFill>
                  <a:srgbClr val="7D0900"/>
                </a:solidFill>
              </a:rPr>
              <a:t>DDL commands</a:t>
            </a:r>
          </a:p>
        </p:txBody>
      </p:sp>
      <p:sp>
        <p:nvSpPr>
          <p:cNvPr id="32" name="Text Box 29"/>
          <p:cNvSpPr txBox="1">
            <a:spLocks noChangeArrowheads="1"/>
          </p:cNvSpPr>
          <p:nvPr/>
        </p:nvSpPr>
        <p:spPr bwMode="auto">
          <a:xfrm>
            <a:off x="3871392" y="4409901"/>
            <a:ext cx="1295400" cy="406400"/>
          </a:xfrm>
          <a:prstGeom prst="rect">
            <a:avLst/>
          </a:prstGeom>
          <a:noFill/>
          <a:ln w="952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1800" b="1" dirty="0">
                <a:solidFill>
                  <a:srgbClr val="7D0900"/>
                </a:solidFill>
              </a:rPr>
              <a:t>Indexes</a:t>
            </a:r>
          </a:p>
        </p:txBody>
      </p:sp>
    </p:spTree>
    <p:extLst>
      <p:ext uri="{BB962C8B-B14F-4D97-AF65-F5344CB8AC3E}">
        <p14:creationId xmlns:p14="http://schemas.microsoft.com/office/powerpoint/2010/main" val="3604396518"/>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3844</TotalTime>
  <Words>2495</Words>
  <Application>Microsoft Macintosh PowerPoint</Application>
  <PresentationFormat>Widescreen</PresentationFormat>
  <Paragraphs>427</Paragraphs>
  <Slides>42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Arial</vt:lpstr>
      <vt:lpstr>Cambria Math</vt:lpstr>
      <vt:lpstr>Courier New</vt:lpstr>
      <vt:lpstr>Garamond</vt:lpstr>
      <vt:lpstr>Tahoma</vt:lpstr>
      <vt:lpstr>Times</vt:lpstr>
      <vt:lpstr>Times New Roman</vt:lpstr>
      <vt:lpstr>Tw Cen MT</vt:lpstr>
      <vt:lpstr>Wingdings</vt:lpstr>
      <vt:lpstr>myCOP4521</vt:lpstr>
      <vt:lpstr>Document</vt:lpstr>
      <vt:lpstr>Lecture 10 Introduction to Database</vt:lpstr>
      <vt:lpstr>Acknowledgement</vt:lpstr>
      <vt:lpstr>Database</vt:lpstr>
      <vt:lpstr>Database Management System (DBMS)</vt:lpstr>
      <vt:lpstr>Banking System – A Motivating Example for Database</vt:lpstr>
      <vt:lpstr>Banking System – A Database Example</vt:lpstr>
      <vt:lpstr>Banking System – A Database Example</vt:lpstr>
      <vt:lpstr>Banking System – A Database Example</vt:lpstr>
      <vt:lpstr>DBMS Architecture</vt:lpstr>
      <vt:lpstr>Data Structuring: Model, Schema, Data</vt:lpstr>
      <vt:lpstr>Schema vs. Data</vt:lpstr>
      <vt:lpstr>DDL and DML</vt:lpstr>
      <vt:lpstr>Key Steps in building a (relational) DB application</vt:lpstr>
      <vt:lpstr>Key Steps in building a DB application</vt:lpstr>
      <vt:lpstr>ER Model</vt:lpstr>
      <vt:lpstr>Components of ER model</vt:lpstr>
      <vt:lpstr>(Binary) Relationship</vt:lpstr>
      <vt:lpstr>(Binary) Relationship</vt:lpstr>
      <vt:lpstr>Exercise</vt:lpstr>
      <vt:lpstr>Multiplicity of E/R Relationship</vt:lpstr>
      <vt:lpstr>Multiway relationship</vt:lpstr>
      <vt:lpstr>Convert multiway relationship to Binary</vt:lpstr>
      <vt:lpstr>Relationships: summary</vt:lpstr>
      <vt:lpstr>An ER-Model Example</vt:lpstr>
      <vt:lpstr>Relational Model</vt:lpstr>
      <vt:lpstr>Relational Model</vt:lpstr>
      <vt:lpstr>Relations (Tables)</vt:lpstr>
      <vt:lpstr>An Example Relation</vt:lpstr>
      <vt:lpstr>Relational Schema</vt:lpstr>
      <vt:lpstr>Attribute Domain </vt:lpstr>
      <vt:lpstr>Rules for Relations (Tables)</vt:lpstr>
      <vt:lpstr>Rules for Relations (Tables)</vt:lpstr>
      <vt:lpstr>Relations (Tables) and classes (in OOP)</vt:lpstr>
      <vt:lpstr>Key Attributes</vt:lpstr>
      <vt:lpstr>Candidate Keys</vt:lpstr>
      <vt:lpstr>Foreign Key</vt:lpstr>
      <vt:lpstr>Foreign Key</vt:lpstr>
      <vt:lpstr>Translate ER Diagram into Relations</vt:lpstr>
      <vt:lpstr>Translate ER Diagram into Relations</vt:lpstr>
      <vt:lpstr>Example</vt:lpstr>
      <vt:lpstr>Example</vt:lpstr>
      <vt:lpstr>Structured Query Language (SQL)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23</cp:revision>
  <dcterms:created xsi:type="dcterms:W3CDTF">2022-01-21T13:41:55Z</dcterms:created>
  <dcterms:modified xsi:type="dcterms:W3CDTF">2024-10-21T17:42:28Z</dcterms:modified>
</cp:coreProperties>
</file>