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6" r:id="rId2"/>
    <p:sldId id="360" r:id="rId3"/>
    <p:sldId id="317" r:id="rId4"/>
    <p:sldId id="318" r:id="rId5"/>
    <p:sldId id="319" r:id="rId6"/>
    <p:sldId id="356" r:id="rId7"/>
    <p:sldId id="316" r:id="rId8"/>
    <p:sldId id="289" r:id="rId9"/>
    <p:sldId id="311" r:id="rId10"/>
    <p:sldId id="294" r:id="rId11"/>
    <p:sldId id="320" r:id="rId12"/>
    <p:sldId id="325" r:id="rId13"/>
    <p:sldId id="324" r:id="rId14"/>
    <p:sldId id="361" r:id="rId15"/>
    <p:sldId id="362" r:id="rId16"/>
    <p:sldId id="365" r:id="rId17"/>
    <p:sldId id="259" r:id="rId18"/>
    <p:sldId id="363" r:id="rId19"/>
    <p:sldId id="32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2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processing in CPU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1308" y="1460074"/>
            <a:ext cx="10363826" cy="23721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Vector processing in modern CPU core</a:t>
            </a:r>
          </a:p>
          <a:p>
            <a:r>
              <a:rPr lang="en-US" dirty="0" smtClean="0"/>
              <a:t>SIMD extensions to the x86 instruction set architecture from Intel: MMX, SSE, AVX, AVX2, AVX512,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err="1" smtClean="0"/>
              <a:t>Intrinsics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67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assembler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6377" y="1191653"/>
            <a:ext cx="10363826" cy="518684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movement instructions </a:t>
            </a:r>
          </a:p>
          <a:p>
            <a:pPr lvl="1"/>
            <a:r>
              <a:rPr lang="en-US" dirty="0"/>
              <a:t>moving data in and out of vector registers</a:t>
            </a:r>
          </a:p>
          <a:p>
            <a:r>
              <a:rPr lang="en-US" dirty="0"/>
              <a:t>Arithmetic instructions</a:t>
            </a:r>
          </a:p>
          <a:p>
            <a:pPr lvl="1"/>
            <a:r>
              <a:rPr lang="en-US" dirty="0"/>
              <a:t>Arithmetic operation on multiple data (2 doubles, 4 floats, 16 bytes, </a:t>
            </a:r>
            <a:r>
              <a:rPr lang="en-US" dirty="0" err="1"/>
              <a:t>etc</a:t>
            </a:r>
            <a:r>
              <a:rPr lang="en-US" dirty="0"/>
              <a:t>) </a:t>
            </a:r>
          </a:p>
          <a:p>
            <a:r>
              <a:rPr lang="en-US" dirty="0"/>
              <a:t>Logical instructions</a:t>
            </a:r>
          </a:p>
          <a:p>
            <a:pPr lvl="1"/>
            <a:r>
              <a:rPr lang="en-US" dirty="0"/>
              <a:t>Logical operation on multiple data</a:t>
            </a:r>
          </a:p>
          <a:p>
            <a:r>
              <a:rPr lang="en-US" dirty="0"/>
              <a:t>Comparison instructions</a:t>
            </a:r>
          </a:p>
          <a:p>
            <a:pPr lvl="1"/>
            <a:r>
              <a:rPr lang="en-US" dirty="0"/>
              <a:t>Comparing multiple data</a:t>
            </a:r>
          </a:p>
          <a:p>
            <a:r>
              <a:rPr lang="en-US" dirty="0"/>
              <a:t>Shuffle instructions</a:t>
            </a:r>
          </a:p>
          <a:p>
            <a:pPr lvl="1"/>
            <a:r>
              <a:rPr lang="en-US" dirty="0"/>
              <a:t>move data around SIMD registers</a:t>
            </a:r>
          </a:p>
          <a:p>
            <a:r>
              <a:rPr lang="en-US" dirty="0"/>
              <a:t>Miscellaneous</a:t>
            </a:r>
          </a:p>
          <a:p>
            <a:pPr lvl="1"/>
            <a:r>
              <a:rPr lang="en-US" dirty="0"/>
              <a:t>Data conversion: between x86 and SIMD registers</a:t>
            </a:r>
          </a:p>
          <a:p>
            <a:pPr lvl="1"/>
            <a:r>
              <a:rPr lang="en-US" dirty="0"/>
              <a:t>Cache control: vector may pollute the caches</a:t>
            </a:r>
          </a:p>
          <a:p>
            <a:pPr lvl="1"/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9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AVX assembler instruction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9733" y="1518757"/>
            <a:ext cx="10363826" cy="18414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MOVAPD – Move </a:t>
            </a:r>
            <a:r>
              <a:rPr lang="en-US" sz="2400" dirty="0"/>
              <a:t>Aligned Packed Double-Precision Floating-Point </a:t>
            </a:r>
            <a:r>
              <a:rPr lang="en-US" sz="2400" dirty="0" smtClean="0"/>
              <a:t>Values.</a:t>
            </a:r>
          </a:p>
          <a:p>
            <a:r>
              <a:rPr lang="en-US" sz="2400" dirty="0" smtClean="0"/>
              <a:t>ADDPD - </a:t>
            </a:r>
            <a:r>
              <a:rPr lang="en-US" sz="2400" dirty="0"/>
              <a:t>Add Packed Double-Precision Floating-Point </a:t>
            </a:r>
            <a:r>
              <a:rPr lang="en-US" sz="2400" dirty="0" smtClean="0"/>
              <a:t>Values</a:t>
            </a:r>
          </a:p>
          <a:p>
            <a:r>
              <a:rPr lang="en-US" sz="2400" dirty="0" smtClean="0"/>
              <a:t>CMPPD </a:t>
            </a:r>
            <a:r>
              <a:rPr lang="en-US" sz="2400" dirty="0"/>
              <a:t>- </a:t>
            </a:r>
            <a:r>
              <a:rPr lang="en-US" sz="2400" dirty="0" smtClean="0"/>
              <a:t>Compare </a:t>
            </a:r>
            <a:r>
              <a:rPr lang="en-US" sz="2400" dirty="0"/>
              <a:t>Packed Double-Precision Floating-Point </a:t>
            </a:r>
            <a:r>
              <a:rPr lang="en-US" sz="2400" dirty="0" smtClean="0"/>
              <a:t>Values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497873" y="4131604"/>
            <a:ext cx="1067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Packed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836234" y="3070302"/>
            <a:ext cx="7434" cy="52039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36234" y="3590693"/>
            <a:ext cx="1323278" cy="743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90169" y="3439481"/>
            <a:ext cx="3951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Double-precision floating point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225680" y="3152078"/>
            <a:ext cx="14869" cy="201465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913774" y="2713463"/>
            <a:ext cx="639963" cy="438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3488" y="5250882"/>
            <a:ext cx="6900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Normal operation: MOV, ADD, SUB, AND, OR, CMP, </a:t>
            </a:r>
            <a:r>
              <a:rPr lang="en-US" sz="2400" dirty="0" err="1" smtClean="0"/>
              <a:t>etc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665249" y="3070302"/>
            <a:ext cx="0" cy="134558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17" idx="1"/>
          </p:cNvCxnSpPr>
          <p:nvPr/>
        </p:nvCxnSpPr>
        <p:spPr>
          <a:xfrm>
            <a:off x="1650380" y="4362436"/>
            <a:ext cx="847493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0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</a:t>
            </a:r>
            <a:r>
              <a:rPr lang="en-US" dirty="0"/>
              <a:t>programming in C/C++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6377" y="1308409"/>
            <a:ext cx="10363826" cy="4972317"/>
          </a:xfrm>
        </p:spPr>
        <p:txBody>
          <a:bodyPr>
            <a:normAutofit/>
          </a:bodyPr>
          <a:lstStyle/>
          <a:p>
            <a:r>
              <a:rPr lang="en-US" dirty="0"/>
              <a:t>Map to </a:t>
            </a:r>
            <a:r>
              <a:rPr lang="en-US" i="1" dirty="0" err="1">
                <a:solidFill>
                  <a:srgbClr val="FF0000"/>
                </a:solidFill>
              </a:rPr>
              <a:t>intrinsics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An </a:t>
            </a:r>
            <a:r>
              <a:rPr lang="en-US" i="1" dirty="0"/>
              <a:t>intrinsic</a:t>
            </a:r>
            <a:r>
              <a:rPr lang="en-US" dirty="0"/>
              <a:t> is a function known by the compiler that directly maps to a sequence of one or more assembly language instructions. Intrinsic functions are inherently more efficient than called functions because no calling linkage is required. </a:t>
            </a:r>
          </a:p>
          <a:p>
            <a:pPr lvl="1"/>
            <a:r>
              <a:rPr lang="en-US" dirty="0" err="1"/>
              <a:t>Intrinsics</a:t>
            </a:r>
            <a:r>
              <a:rPr lang="en-US" dirty="0"/>
              <a:t> provides a C/C++ interface to use processor-specific enhancements </a:t>
            </a:r>
          </a:p>
          <a:p>
            <a:pPr lvl="1"/>
            <a:r>
              <a:rPr lang="en-US" dirty="0"/>
              <a:t>Supported by major compilers such as </a:t>
            </a:r>
            <a:r>
              <a:rPr lang="en-US" dirty="0" err="1" smtClean="0"/>
              <a:t>gcc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Documentation: Intel </a:t>
            </a:r>
            <a:r>
              <a:rPr lang="en-US" dirty="0" err="1" smtClean="0"/>
              <a:t>Intrinsics</a:t>
            </a:r>
            <a:r>
              <a:rPr lang="en-US" dirty="0" smtClean="0"/>
              <a:t> </a:t>
            </a:r>
            <a:r>
              <a:rPr lang="en-US" dirty="0"/>
              <a:t>Guide (https://</a:t>
            </a:r>
            <a:r>
              <a:rPr lang="en-US" dirty="0" smtClean="0"/>
              <a:t>www.intel.com/content/www/us/en/docs/intrinsics-guide/index.html#ig_expand=481,957,133,27)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</a:t>
            </a:r>
            <a:r>
              <a:rPr lang="en-US" dirty="0" err="1"/>
              <a:t>intrinsics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33236"/>
            <a:ext cx="10363826" cy="4257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dirty="0"/>
              <a:t>Header files to access SEE </a:t>
            </a:r>
            <a:r>
              <a:rPr lang="en-US" dirty="0" err="1"/>
              <a:t>intrinsics</a:t>
            </a:r>
            <a:endParaRPr lang="en-US" dirty="0"/>
          </a:p>
          <a:p>
            <a:pPr lvl="1"/>
            <a:r>
              <a:rPr lang="en-US" dirty="0"/>
              <a:t>#include &lt;</a:t>
            </a:r>
            <a:r>
              <a:rPr lang="en-US" dirty="0" err="1"/>
              <a:t>mmintrin.h</a:t>
            </a:r>
            <a:r>
              <a:rPr lang="en-US" dirty="0"/>
              <a:t>&gt;    // MMX</a:t>
            </a:r>
          </a:p>
          <a:p>
            <a:pPr lvl="1"/>
            <a:r>
              <a:rPr lang="en-US" dirty="0"/>
              <a:t>#include &lt;</a:t>
            </a:r>
            <a:r>
              <a:rPr lang="en-US" dirty="0" err="1"/>
              <a:t>xmmintrin.h</a:t>
            </a:r>
            <a:r>
              <a:rPr lang="en-US" dirty="0"/>
              <a:t>&gt;  // SSE</a:t>
            </a:r>
          </a:p>
          <a:p>
            <a:pPr lvl="1"/>
            <a:r>
              <a:rPr lang="en-US" dirty="0"/>
              <a:t>#include &lt;</a:t>
            </a:r>
            <a:r>
              <a:rPr lang="en-US" dirty="0" err="1"/>
              <a:t>emmintrin.h</a:t>
            </a:r>
            <a:r>
              <a:rPr lang="en-US" dirty="0"/>
              <a:t>&gt;  //SSE2</a:t>
            </a:r>
          </a:p>
          <a:p>
            <a:pPr lvl="1"/>
            <a:r>
              <a:rPr lang="en-US" dirty="0"/>
              <a:t>#include &lt;</a:t>
            </a:r>
            <a:r>
              <a:rPr lang="en-US" dirty="0" err="1"/>
              <a:t>pmmintrin.h</a:t>
            </a:r>
            <a:r>
              <a:rPr lang="en-US" dirty="0"/>
              <a:t>&gt; //SSE3</a:t>
            </a:r>
          </a:p>
          <a:p>
            <a:pPr lvl="1"/>
            <a:r>
              <a:rPr lang="en-US" dirty="0"/>
              <a:t>#include &lt;</a:t>
            </a:r>
            <a:r>
              <a:rPr lang="en-US" dirty="0" err="1"/>
              <a:t>tmmintrin.h</a:t>
            </a:r>
            <a:r>
              <a:rPr lang="en-US" dirty="0"/>
              <a:t>&gt;  //SSSE3</a:t>
            </a:r>
          </a:p>
          <a:p>
            <a:pPr lvl="1"/>
            <a:r>
              <a:rPr lang="en-US" dirty="0"/>
              <a:t>#include &lt;</a:t>
            </a:r>
            <a:r>
              <a:rPr lang="en-US" dirty="0" err="1" smtClean="0"/>
              <a:t>smmintrin.h</a:t>
            </a:r>
            <a:r>
              <a:rPr lang="en-US" dirty="0" smtClean="0"/>
              <a:t>&gt; // SSE4.1</a:t>
            </a:r>
          </a:p>
          <a:p>
            <a:pPr lvl="1"/>
            <a:r>
              <a:rPr lang="en-US" dirty="0"/>
              <a:t>#include &lt;</a:t>
            </a:r>
            <a:r>
              <a:rPr lang="en-US" dirty="0" err="1"/>
              <a:t>immintrin.h</a:t>
            </a:r>
            <a:r>
              <a:rPr lang="en-US" dirty="0" smtClean="0"/>
              <a:t>&gt; // AVX, AVX2</a:t>
            </a:r>
            <a:endParaRPr lang="en-US" dirty="0"/>
          </a:p>
          <a:p>
            <a:r>
              <a:rPr lang="en-US" dirty="0" smtClean="0"/>
              <a:t>Not all extensions are supported by all processors. Check 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cpuinfo</a:t>
            </a:r>
            <a:r>
              <a:rPr lang="en-US" dirty="0" smtClean="0"/>
              <a:t> to see what are supported. </a:t>
            </a:r>
            <a:endParaRPr lang="en-US" dirty="0"/>
          </a:p>
          <a:p>
            <a:r>
              <a:rPr lang="en-US" dirty="0"/>
              <a:t>When compile, use  –</a:t>
            </a:r>
            <a:r>
              <a:rPr lang="en-US" dirty="0" err="1"/>
              <a:t>msse</a:t>
            </a:r>
            <a:r>
              <a:rPr lang="en-US" dirty="0"/>
              <a:t>, -mmmx, -</a:t>
            </a:r>
            <a:r>
              <a:rPr lang="en-US" dirty="0" smtClean="0"/>
              <a:t>msse2, -</a:t>
            </a:r>
            <a:r>
              <a:rPr lang="en-US" dirty="0" err="1" smtClean="0"/>
              <a:t>mavx</a:t>
            </a:r>
            <a:r>
              <a:rPr lang="en-US" dirty="0" smtClean="0"/>
              <a:t> </a:t>
            </a:r>
            <a:r>
              <a:rPr lang="en-US" dirty="0"/>
              <a:t>(machine dependent code)</a:t>
            </a:r>
          </a:p>
          <a:p>
            <a:pPr lvl="1"/>
            <a:r>
              <a:rPr lang="en-US" dirty="0"/>
              <a:t>Some are default for </a:t>
            </a:r>
            <a:r>
              <a:rPr lang="en-US" dirty="0" err="1"/>
              <a:t>gcc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35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15332"/>
            <a:ext cx="10363826" cy="4375868"/>
          </a:xfrm>
        </p:spPr>
        <p:txBody>
          <a:bodyPr>
            <a:normAutofit/>
          </a:bodyPr>
          <a:lstStyle/>
          <a:p>
            <a:r>
              <a:rPr lang="en-US" dirty="0" smtClean="0"/>
              <a:t>Depending on the extensions used. </a:t>
            </a:r>
          </a:p>
          <a:p>
            <a:pPr lvl="1"/>
            <a:r>
              <a:rPr lang="en-US" dirty="0" smtClean="0"/>
              <a:t>__m128: (SSE) 128-bit packed single-precision floating point</a:t>
            </a:r>
          </a:p>
          <a:p>
            <a:pPr lvl="1"/>
            <a:r>
              <a:rPr lang="en-US" dirty="0" smtClean="0"/>
              <a:t>__m128d: (SSE) 128-bit packed double-precision floating point</a:t>
            </a:r>
          </a:p>
          <a:p>
            <a:pPr lvl="1"/>
            <a:r>
              <a:rPr lang="en-US" dirty="0" smtClean="0"/>
              <a:t>__m128i: (SSE) 128-bit packed integer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__</a:t>
            </a:r>
            <a:r>
              <a:rPr lang="en-US" dirty="0" smtClean="0"/>
              <a:t>m256: (AVX) 256-bit </a:t>
            </a:r>
            <a:r>
              <a:rPr lang="en-US" dirty="0"/>
              <a:t>packed single-precision floating point</a:t>
            </a:r>
          </a:p>
          <a:p>
            <a:pPr lvl="1"/>
            <a:r>
              <a:rPr lang="en-US" dirty="0"/>
              <a:t>__</a:t>
            </a:r>
            <a:r>
              <a:rPr lang="en-US" dirty="0" smtClean="0"/>
              <a:t>m256d</a:t>
            </a:r>
            <a:r>
              <a:rPr lang="en-US" dirty="0"/>
              <a:t>: </a:t>
            </a:r>
            <a:r>
              <a:rPr lang="en-US" dirty="0" smtClean="0"/>
              <a:t>(AVX) 256-bit </a:t>
            </a:r>
            <a:r>
              <a:rPr lang="en-US" dirty="0"/>
              <a:t>packed double-precision floating point</a:t>
            </a:r>
          </a:p>
          <a:p>
            <a:pPr lvl="1"/>
            <a:r>
              <a:rPr lang="en-US" dirty="0"/>
              <a:t>__</a:t>
            </a:r>
            <a:r>
              <a:rPr lang="en-US" dirty="0" smtClean="0"/>
              <a:t>m256i</a:t>
            </a:r>
            <a:r>
              <a:rPr lang="en-US" dirty="0"/>
              <a:t>: </a:t>
            </a:r>
            <a:r>
              <a:rPr lang="en-US" dirty="0" smtClean="0"/>
              <a:t>(AVX) 256-bit </a:t>
            </a:r>
            <a:r>
              <a:rPr lang="en-US" dirty="0"/>
              <a:t>packed integer</a:t>
            </a:r>
          </a:p>
          <a:p>
            <a:pPr lvl="1"/>
            <a:r>
              <a:rPr lang="en-US" dirty="0" smtClean="0"/>
              <a:t> 64bit, 512-bit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1050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intrinsic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15332"/>
            <a:ext cx="10363826" cy="43758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See Intel </a:t>
            </a:r>
            <a:r>
              <a:rPr lang="en-US" dirty="0" err="1" smtClean="0"/>
              <a:t>Intrinsics</a:t>
            </a:r>
            <a:r>
              <a:rPr lang="en-US" dirty="0" smtClean="0"/>
              <a:t> guide for more details</a:t>
            </a:r>
          </a:p>
          <a:p>
            <a:r>
              <a:rPr lang="en-US" dirty="0" smtClean="0"/>
              <a:t>Data </a:t>
            </a:r>
            <a:r>
              <a:rPr lang="en-US" dirty="0"/>
              <a:t>movement and </a:t>
            </a:r>
            <a:r>
              <a:rPr lang="en-US" dirty="0" smtClean="0"/>
              <a:t>initialization</a:t>
            </a:r>
            <a:endParaRPr lang="en-US" dirty="0"/>
          </a:p>
          <a:p>
            <a:pPr lvl="1"/>
            <a:r>
              <a:rPr lang="en-US" dirty="0"/>
              <a:t>__m128d _</a:t>
            </a:r>
            <a:r>
              <a:rPr lang="en-US" dirty="0" err="1"/>
              <a:t>mm_loadu_pd</a:t>
            </a:r>
            <a:r>
              <a:rPr lang="en-US" dirty="0"/>
              <a:t> (double </a:t>
            </a:r>
            <a:r>
              <a:rPr lang="en-US" dirty="0" err="1"/>
              <a:t>const</a:t>
            </a:r>
            <a:r>
              <a:rPr lang="en-US" dirty="0"/>
              <a:t>* </a:t>
            </a:r>
            <a:r>
              <a:rPr lang="en-US" dirty="0" err="1"/>
              <a:t>mem_addr</a:t>
            </a:r>
            <a:r>
              <a:rPr lang="en-US" dirty="0"/>
              <a:t>): </a:t>
            </a:r>
            <a:r>
              <a:rPr lang="en-US" dirty="0" smtClean="0"/>
              <a:t>(SSE) load unaligned </a:t>
            </a:r>
            <a:r>
              <a:rPr lang="en-US" dirty="0"/>
              <a:t>packed </a:t>
            </a:r>
            <a:r>
              <a:rPr lang="en-US" dirty="0" smtClean="0"/>
              <a:t>double-precision </a:t>
            </a:r>
            <a:r>
              <a:rPr lang="en-US" dirty="0"/>
              <a:t>floating </a:t>
            </a:r>
            <a:r>
              <a:rPr lang="en-US" dirty="0" smtClean="0"/>
              <a:t>point</a:t>
            </a:r>
          </a:p>
          <a:p>
            <a:pPr lvl="1"/>
            <a:r>
              <a:rPr lang="nn-NO" dirty="0"/>
              <a:t>__m256i _mm256_load_si256 (__m256i const * mem_addr)</a:t>
            </a:r>
            <a:r>
              <a:rPr lang="en-US" dirty="0" smtClean="0"/>
              <a:t>: (</a:t>
            </a:r>
            <a:r>
              <a:rPr lang="en-US" dirty="0"/>
              <a:t>AVX) Load 256-bits of integer data from memory into </a:t>
            </a:r>
            <a:r>
              <a:rPr lang="en-US" dirty="0" err="1"/>
              <a:t>dst</a:t>
            </a:r>
            <a:r>
              <a:rPr lang="en-US" dirty="0"/>
              <a:t>. </a:t>
            </a:r>
            <a:r>
              <a:rPr lang="en-US" dirty="0" err="1"/>
              <a:t>mem_addr</a:t>
            </a:r>
            <a:r>
              <a:rPr lang="en-US" dirty="0"/>
              <a:t> must be aligned on a 32-byte boundary or a general-protection exception may be generated.</a:t>
            </a:r>
            <a:endParaRPr lang="en-US" dirty="0" smtClean="0"/>
          </a:p>
          <a:p>
            <a:r>
              <a:rPr lang="en-US" dirty="0" smtClean="0"/>
              <a:t>Arithmetic </a:t>
            </a:r>
            <a:r>
              <a:rPr lang="en-US" dirty="0" err="1" smtClean="0"/>
              <a:t>intrinsics</a:t>
            </a:r>
            <a:endParaRPr lang="en-US" dirty="0" smtClean="0"/>
          </a:p>
          <a:p>
            <a:pPr lvl="1"/>
            <a:r>
              <a:rPr lang="en-US" dirty="0"/>
              <a:t>__m256d _mm256_add_pd (__m256d a, __m256d b): (AVX) Add packed double-precision (64-bit) floating-point elements in a and b, and store the results in </a:t>
            </a:r>
            <a:r>
              <a:rPr lang="en-US" dirty="0" err="1"/>
              <a:t>dst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See ex1.c and </a:t>
            </a:r>
            <a:r>
              <a:rPr lang="en-US" dirty="0" err="1" smtClean="0"/>
              <a:t>sapxy.c</a:t>
            </a:r>
            <a:r>
              <a:rPr lang="en-US" dirty="0" smtClean="0"/>
              <a:t> for examples.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2558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performance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We have used </a:t>
            </a:r>
            <a:r>
              <a:rPr lang="en-US" dirty="0" err="1" smtClean="0"/>
              <a:t>gettimeofday</a:t>
            </a:r>
            <a:r>
              <a:rPr lang="en-US" dirty="0" smtClean="0"/>
              <a:t>() – the precision is in microseconds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Sufficient most of the time.</a:t>
            </a:r>
          </a:p>
          <a:p>
            <a:r>
              <a:rPr lang="en-US" dirty="0"/>
              <a:t> </a:t>
            </a:r>
            <a:r>
              <a:rPr lang="en-US" dirty="0" smtClean="0"/>
              <a:t>To get nanosecond precision, use </a:t>
            </a:r>
            <a:r>
              <a:rPr lang="en-US" dirty="0" err="1" smtClean="0"/>
              <a:t>clock_gettime</a:t>
            </a:r>
            <a:r>
              <a:rPr lang="en-US" dirty="0" smtClean="0"/>
              <a:t>()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The hardware tick counter, </a:t>
            </a:r>
            <a:r>
              <a:rPr lang="en-US" dirty="0" err="1" smtClean="0"/>
              <a:t>rdtsc</a:t>
            </a:r>
            <a:r>
              <a:rPr lang="en-US" dirty="0" smtClean="0"/>
              <a:t>, used to be good. No longer reliable. </a:t>
            </a:r>
          </a:p>
          <a:p>
            <a:r>
              <a:rPr lang="en-US" dirty="0" smtClean="0"/>
              <a:t>See ex1_clock.c and </a:t>
            </a:r>
            <a:r>
              <a:rPr lang="en-US" dirty="0" err="1" smtClean="0"/>
              <a:t>sapxy_clock.c</a:t>
            </a:r>
            <a:r>
              <a:rPr lang="en-US" dirty="0" smtClean="0"/>
              <a:t> for examples</a:t>
            </a:r>
          </a:p>
          <a:p>
            <a:r>
              <a:rPr lang="en-US" dirty="0" smtClean="0"/>
              <a:t>Compile </a:t>
            </a:r>
            <a:r>
              <a:rPr lang="en-US" dirty="0" err="1" smtClean="0"/>
              <a:t>sapxy_clock.c</a:t>
            </a:r>
            <a:r>
              <a:rPr lang="en-US" dirty="0" smtClean="0"/>
              <a:t> with</a:t>
            </a:r>
            <a:r>
              <a:rPr lang="en-US" dirty="0" smtClean="0"/>
              <a:t> </a:t>
            </a:r>
            <a:r>
              <a:rPr lang="en-US" dirty="0" err="1" smtClean="0"/>
              <a:t>gcc</a:t>
            </a:r>
            <a:r>
              <a:rPr lang="en-US" dirty="0" smtClean="0"/>
              <a:t> flags: ‘-O2’, ‘-O3’, and ‘-O3 –</a:t>
            </a:r>
            <a:r>
              <a:rPr lang="en-US" dirty="0" err="1" smtClean="0"/>
              <a:t>mavx</a:t>
            </a:r>
            <a:r>
              <a:rPr lang="en-US" dirty="0" smtClean="0"/>
              <a:t>’, </a:t>
            </a:r>
            <a:r>
              <a:rPr lang="en-US" dirty="0" smtClean="0"/>
              <a:t>explain the timing results.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09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alignments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48937"/>
            <a:ext cx="10363826" cy="5062653"/>
          </a:xfrm>
        </p:spPr>
        <p:txBody>
          <a:bodyPr>
            <a:normAutofit/>
          </a:bodyPr>
          <a:lstStyle/>
          <a:p>
            <a:r>
              <a:rPr lang="en-US" dirty="0"/>
              <a:t> Data alignment issue</a:t>
            </a:r>
          </a:p>
          <a:p>
            <a:pPr lvl="1"/>
            <a:r>
              <a:rPr lang="en-US" dirty="0"/>
              <a:t>Some </a:t>
            </a:r>
            <a:r>
              <a:rPr lang="en-US" dirty="0" err="1"/>
              <a:t>intrinsics</a:t>
            </a:r>
            <a:r>
              <a:rPr lang="en-US" dirty="0"/>
              <a:t> may require memory to be aligned to </a:t>
            </a:r>
            <a:r>
              <a:rPr lang="en-US" dirty="0" smtClean="0"/>
              <a:t>16, 32  </a:t>
            </a:r>
            <a:r>
              <a:rPr lang="en-US" dirty="0"/>
              <a:t>bytes.</a:t>
            </a:r>
          </a:p>
          <a:p>
            <a:pPr lvl="2"/>
            <a:r>
              <a:rPr lang="en-US" dirty="0"/>
              <a:t>May not work when memory is not aligned.</a:t>
            </a:r>
          </a:p>
          <a:p>
            <a:pPr lvl="1"/>
            <a:r>
              <a:rPr lang="en-US" dirty="0"/>
              <a:t>See sapxy1.c</a:t>
            </a:r>
          </a:p>
          <a:p>
            <a:r>
              <a:rPr lang="en-US" dirty="0"/>
              <a:t>Writing more generic SSE routine</a:t>
            </a:r>
          </a:p>
          <a:p>
            <a:pPr lvl="1"/>
            <a:r>
              <a:rPr lang="en-US" dirty="0"/>
              <a:t>Check memory alignment</a:t>
            </a:r>
          </a:p>
          <a:p>
            <a:pPr lvl="1"/>
            <a:r>
              <a:rPr lang="en-US" dirty="0"/>
              <a:t>Slow path may not have any performance benefit with SSE</a:t>
            </a:r>
          </a:p>
          <a:p>
            <a:pPr lvl="1"/>
            <a:r>
              <a:rPr lang="en-US" dirty="0"/>
              <a:t> See sapxy2.c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31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 with SSE2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48937"/>
            <a:ext cx="10363826" cy="5062653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See lect9/</a:t>
            </a:r>
            <a:r>
              <a:rPr lang="en-US" dirty="0" err="1" smtClean="0"/>
              <a:t>my_mm_sse.c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62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86107"/>
            <a:ext cx="10363826" cy="5025483"/>
          </a:xfrm>
        </p:spPr>
        <p:txBody>
          <a:bodyPr>
            <a:normAutofit/>
          </a:bodyPr>
          <a:lstStyle/>
          <a:p>
            <a:r>
              <a:rPr lang="en-US" dirty="0" smtClean="0"/>
              <a:t>Contemporary </a:t>
            </a:r>
            <a:r>
              <a:rPr lang="en-US" dirty="0"/>
              <a:t>CPUs have SIMD support for vector </a:t>
            </a:r>
            <a:r>
              <a:rPr lang="en-US" dirty="0" smtClean="0"/>
              <a:t>operations</a:t>
            </a:r>
            <a:endParaRPr lang="en-US" dirty="0"/>
          </a:p>
          <a:p>
            <a:r>
              <a:rPr lang="en-US" dirty="0" smtClean="0"/>
              <a:t>Vector extension </a:t>
            </a:r>
            <a:r>
              <a:rPr lang="en-US" dirty="0"/>
              <a:t>can be accessed at high level languages through </a:t>
            </a:r>
            <a:r>
              <a:rPr lang="en-US" dirty="0">
                <a:solidFill>
                  <a:srgbClr val="FF0000"/>
                </a:solidFill>
              </a:rPr>
              <a:t>intrinsic functions.</a:t>
            </a:r>
          </a:p>
          <a:p>
            <a:r>
              <a:rPr lang="en-US" dirty="0" smtClean="0"/>
              <a:t>Programming with SIMD extensions needs </a:t>
            </a:r>
            <a:r>
              <a:rPr lang="en-US" dirty="0"/>
              <a:t>to </a:t>
            </a:r>
            <a:r>
              <a:rPr lang="en-US" dirty="0" smtClean="0"/>
              <a:t>be </a:t>
            </a:r>
            <a:r>
              <a:rPr lang="en-US" dirty="0"/>
              <a:t>careful about memory alignments</a:t>
            </a:r>
          </a:p>
          <a:p>
            <a:pPr lvl="1"/>
            <a:r>
              <a:rPr lang="en-US" dirty="0"/>
              <a:t>Both for correctness and for performance.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85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1308" y="1460074"/>
            <a:ext cx="10363826" cy="23721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data parallel architecture</a:t>
            </a:r>
          </a:p>
          <a:p>
            <a:r>
              <a:rPr lang="en-US" dirty="0"/>
              <a:t>Applying the same instruction to many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/>
              <a:t>SIMD and vector architectures offer </a:t>
            </a:r>
            <a:r>
              <a:rPr lang="en-US" dirty="0" smtClean="0"/>
              <a:t>higher </a:t>
            </a:r>
            <a:r>
              <a:rPr lang="en-US" dirty="0"/>
              <a:t>performance for </a:t>
            </a:r>
            <a:r>
              <a:rPr lang="en-US" dirty="0">
                <a:solidFill>
                  <a:srgbClr val="FF0000"/>
                </a:solidFill>
              </a:rPr>
              <a:t>vector operations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SIMD logic has been built in contemporary CPUs. Check 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cpuinfo</a:t>
            </a:r>
            <a:r>
              <a:rPr lang="en-US" dirty="0" smtClean="0"/>
              <a:t>, look for mmx, </a:t>
            </a:r>
            <a:r>
              <a:rPr lang="en-US" dirty="0" err="1" smtClean="0"/>
              <a:t>sse</a:t>
            </a:r>
            <a:r>
              <a:rPr lang="en-US" dirty="0" smtClean="0"/>
              <a:t>, </a:t>
            </a:r>
            <a:r>
              <a:rPr lang="en-US" dirty="0" err="1" smtClean="0"/>
              <a:t>avx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4035" y="3876982"/>
            <a:ext cx="5762625" cy="253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86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Scalar processing and vector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6174" y="1415332"/>
            <a:ext cx="10162051" cy="1457766"/>
          </a:xfrm>
        </p:spPr>
        <p:txBody>
          <a:bodyPr>
            <a:normAutofit/>
          </a:bodyPr>
          <a:lstStyle/>
          <a:p>
            <a:r>
              <a:rPr lang="en-US" dirty="0" smtClean="0"/>
              <a:t> Vector processing is a form of data parallelism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Same operation simultaneous executes on multiple elements of a vector.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871" y="3090108"/>
            <a:ext cx="8721000" cy="240250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523141" y="5263376"/>
            <a:ext cx="185854" cy="156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vector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4859" y="1753785"/>
            <a:ext cx="5374887" cy="4655488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Vector addition Z = X + Y</a:t>
            </a:r>
          </a:p>
          <a:p>
            <a:pPr lvl="1"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&lt;n; </a:t>
            </a:r>
            <a:r>
              <a:rPr lang="en-US" dirty="0" err="1"/>
              <a:t>i</a:t>
            </a:r>
            <a:r>
              <a:rPr lang="en-US" dirty="0"/>
              <a:t>++) z[</a:t>
            </a:r>
            <a:r>
              <a:rPr lang="en-US" dirty="0" err="1"/>
              <a:t>i</a:t>
            </a:r>
            <a:r>
              <a:rPr lang="en-US" dirty="0"/>
              <a:t>] = x[</a:t>
            </a:r>
            <a:r>
              <a:rPr lang="en-US" dirty="0" err="1"/>
              <a:t>i</a:t>
            </a:r>
            <a:r>
              <a:rPr lang="en-US" dirty="0"/>
              <a:t>] + y[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Vector scaling  Y = a * X      </a:t>
            </a:r>
          </a:p>
          <a:p>
            <a:pPr lvl="1">
              <a:buNone/>
            </a:pPr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&lt;n; </a:t>
            </a:r>
            <a:r>
              <a:rPr lang="en-US" dirty="0" err="1"/>
              <a:t>i</a:t>
            </a:r>
            <a:r>
              <a:rPr lang="en-US" dirty="0"/>
              <a:t>++) y[</a:t>
            </a:r>
            <a:r>
              <a:rPr lang="en-US" dirty="0" err="1"/>
              <a:t>i</a:t>
            </a:r>
            <a:r>
              <a:rPr lang="en-US" dirty="0"/>
              <a:t>] = a*x[</a:t>
            </a:r>
            <a:r>
              <a:rPr lang="en-US" dirty="0" err="1"/>
              <a:t>i</a:t>
            </a:r>
            <a:r>
              <a:rPr lang="en-US" dirty="0"/>
              <a:t>];  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Dot product </a:t>
            </a:r>
          </a:p>
          <a:p>
            <a:pPr marL="342900" lvl="1" indent="-342900">
              <a:buNone/>
            </a:pPr>
            <a:r>
              <a:rPr lang="en-US" dirty="0"/>
              <a:t>     for(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&lt;n; </a:t>
            </a:r>
            <a:r>
              <a:rPr lang="en-US" dirty="0" err="1"/>
              <a:t>i</a:t>
            </a:r>
            <a:r>
              <a:rPr lang="en-US" dirty="0"/>
              <a:t>++) r += x[</a:t>
            </a:r>
            <a:r>
              <a:rPr lang="en-US" dirty="0" err="1"/>
              <a:t>i</a:t>
            </a:r>
            <a:r>
              <a:rPr lang="en-US" dirty="0"/>
              <a:t>]*y[</a:t>
            </a:r>
            <a:r>
              <a:rPr lang="en-US" dirty="0" err="1"/>
              <a:t>i</a:t>
            </a:r>
            <a:r>
              <a:rPr lang="en-US" dirty="0"/>
              <a:t>];</a:t>
            </a: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14799"/>
              </p:ext>
            </p:extLst>
          </p:nvPr>
        </p:nvGraphicFramePr>
        <p:xfrm>
          <a:off x="7963830" y="1689410"/>
          <a:ext cx="203062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3" imgW="1473200" imgH="939800" progId="Equation.3">
                  <p:embed/>
                </p:oleObj>
              </mc:Choice>
              <mc:Fallback>
                <p:oleObj name="Equation" r:id="rId3" imgW="1473200" imgH="9398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3830" y="1689410"/>
                        <a:ext cx="2030627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041956"/>
              </p:ext>
            </p:extLst>
          </p:nvPr>
        </p:nvGraphicFramePr>
        <p:xfrm>
          <a:off x="7963830" y="3258888"/>
          <a:ext cx="1574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5" imgW="1143000" imgH="939800" progId="Equation.3">
                  <p:embed/>
                </p:oleObj>
              </mc:Choice>
              <mc:Fallback>
                <p:oleObj name="Equation" r:id="rId5" imgW="1143000" imgH="939800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3830" y="3258888"/>
                        <a:ext cx="15748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452375"/>
              </p:ext>
            </p:extLst>
          </p:nvPr>
        </p:nvGraphicFramePr>
        <p:xfrm>
          <a:off x="6370194" y="4892741"/>
          <a:ext cx="36242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7" imgW="2628900" imgH="939800" progId="Equation.3">
                  <p:embed/>
                </p:oleObj>
              </mc:Choice>
              <mc:Fallback>
                <p:oleObj name="Equation" r:id="rId7" imgW="2628900" imgH="939800" progId="Equation.3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0194" y="4892741"/>
                        <a:ext cx="362426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9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Scalar processing .vs. SIMD processing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802888" y="1374021"/>
                <a:ext cx="10377641" cy="80356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 smtClean="0"/>
                  <a:t>: For </a:t>
                </a:r>
                <a:r>
                  <a:rPr lang="en-US" dirty="0"/>
                  <a:t>(</a:t>
                </a:r>
                <a:r>
                  <a:rPr lang="en-US" dirty="0" err="1"/>
                  <a:t>i</a:t>
                </a:r>
                <a:r>
                  <a:rPr lang="en-US" dirty="0"/>
                  <a:t>=0;i&lt;n; </a:t>
                </a:r>
                <a:r>
                  <a:rPr lang="en-US" dirty="0" err="1"/>
                  <a:t>i</a:t>
                </a:r>
                <a:r>
                  <a:rPr lang="en-US" dirty="0"/>
                  <a:t>++) c[</a:t>
                </a:r>
                <a:r>
                  <a:rPr lang="en-US" dirty="0" err="1"/>
                  <a:t>i</a:t>
                </a:r>
                <a:r>
                  <a:rPr lang="en-US" dirty="0"/>
                  <a:t>] = a[</a:t>
                </a:r>
                <a:r>
                  <a:rPr lang="en-US" dirty="0" err="1"/>
                  <a:t>i</a:t>
                </a:r>
                <a:r>
                  <a:rPr lang="en-US" dirty="0"/>
                  <a:t>] + b[</a:t>
                </a:r>
                <a:r>
                  <a:rPr lang="en-US" dirty="0" err="1"/>
                  <a:t>i</a:t>
                </a:r>
                <a:r>
                  <a:rPr lang="en-US" dirty="0"/>
                  <a:t>]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802888" y="1374021"/>
                <a:ext cx="10377641" cy="80356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16926" y="2312175"/>
            <a:ext cx="3494049" cy="366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9.0 8.0 7.0 6.0 5.0 4.0 3.0 2.0 1.0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49966" y="2312174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78927" y="2312174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787805" y="2312174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24200" y="2324341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03342" y="2312174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69473" y="2324341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33747" y="2335476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07313" y="2324341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16927" y="3040485"/>
            <a:ext cx="34940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1.01.0</a:t>
            </a:r>
            <a:endParaRPr lang="en-US" dirty="0" smtClean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40674" y="3040485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01230" y="3030739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87805" y="3030739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40927" y="3030739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03342" y="3066112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69473" y="3052652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30030" y="3052652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90587" y="3040485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19505" y="2520142"/>
            <a:ext cx="76976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Scalar</a:t>
            </a:r>
          </a:p>
          <a:p>
            <a:r>
              <a:rPr lang="en-US" dirty="0"/>
              <a:t> </a:t>
            </a:r>
            <a:r>
              <a:rPr lang="en-US" dirty="0" smtClean="0"/>
              <a:t>  +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4" idx="3"/>
            <a:endCxn id="22" idx="1"/>
          </p:cNvCxnSpPr>
          <p:nvPr/>
        </p:nvCxnSpPr>
        <p:spPr>
          <a:xfrm>
            <a:off x="5110975" y="2495527"/>
            <a:ext cx="208530" cy="347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3"/>
            <a:endCxn id="22" idx="1"/>
          </p:cNvCxnSpPr>
          <p:nvPr/>
        </p:nvCxnSpPr>
        <p:spPr>
          <a:xfrm flipV="1">
            <a:off x="5110975" y="2843308"/>
            <a:ext cx="208530" cy="381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65127" y="2649240"/>
            <a:ext cx="34215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10  9.0 </a:t>
            </a:r>
            <a:r>
              <a:rPr lang="en-US" dirty="0"/>
              <a:t>8</a:t>
            </a:r>
            <a:r>
              <a:rPr lang="en-US" dirty="0" smtClean="0"/>
              <a:t>.0 </a:t>
            </a:r>
            <a:r>
              <a:rPr lang="en-US" dirty="0"/>
              <a:t>7</a:t>
            </a:r>
            <a:r>
              <a:rPr lang="en-US" dirty="0" smtClean="0"/>
              <a:t>.0 </a:t>
            </a:r>
            <a:r>
              <a:rPr lang="en-US" dirty="0"/>
              <a:t>6</a:t>
            </a:r>
            <a:r>
              <a:rPr lang="en-US" dirty="0" smtClean="0"/>
              <a:t>.0 </a:t>
            </a:r>
            <a:r>
              <a:rPr lang="en-US" dirty="0"/>
              <a:t>5</a:t>
            </a:r>
            <a:r>
              <a:rPr lang="en-US" dirty="0" smtClean="0"/>
              <a:t>.0 </a:t>
            </a:r>
            <a:r>
              <a:rPr lang="en-US" dirty="0"/>
              <a:t>4</a:t>
            </a:r>
            <a:r>
              <a:rPr lang="en-US" dirty="0" smtClean="0"/>
              <a:t>.0 </a:t>
            </a:r>
            <a:r>
              <a:rPr lang="en-US" dirty="0"/>
              <a:t>3</a:t>
            </a:r>
            <a:r>
              <a:rPr lang="en-US" dirty="0" smtClean="0"/>
              <a:t>.0 </a:t>
            </a:r>
            <a:r>
              <a:rPr lang="en-US" dirty="0"/>
              <a:t>2</a:t>
            </a:r>
            <a:r>
              <a:rPr lang="en-US" dirty="0" smtClean="0"/>
              <a:t>.0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646127" y="2649240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56864" y="2661407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443440" y="2649240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817005" y="2649240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51541" y="2649240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517673" y="2658642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911683" y="2658642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240645" y="2671153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2" idx="3"/>
            <a:endCxn id="25" idx="1"/>
          </p:cNvCxnSpPr>
          <p:nvPr/>
        </p:nvCxnSpPr>
        <p:spPr>
          <a:xfrm flipV="1">
            <a:off x="6089268" y="2833906"/>
            <a:ext cx="175859" cy="9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083527" y="232754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527" y="2327543"/>
                <a:ext cx="382669" cy="369332"/>
              </a:xfrm>
              <a:prstGeom prst="rect">
                <a:avLst/>
              </a:prstGeom>
              <a:blipFill>
                <a:blip r:embed="rId3"/>
                <a:stretch>
                  <a:fillRect t="-23333" r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083527" y="3040485"/>
                <a:ext cx="378886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527" y="3040485"/>
                <a:ext cx="378886" cy="4103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725462" y="2157213"/>
                <a:ext cx="3618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5462" y="2157213"/>
                <a:ext cx="361894" cy="369332"/>
              </a:xfrm>
              <a:prstGeom prst="rect">
                <a:avLst/>
              </a:prstGeom>
              <a:blipFill>
                <a:blip r:embed="rId5"/>
                <a:stretch>
                  <a:fillRect t="-23333" r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5508424" y="4336137"/>
            <a:ext cx="66877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SIMD</a:t>
            </a:r>
          </a:p>
          <a:p>
            <a:r>
              <a:rPr lang="en-US" dirty="0"/>
              <a:t> </a:t>
            </a:r>
            <a:r>
              <a:rPr lang="en-US" dirty="0" smtClean="0"/>
              <a:t>  +</a:t>
            </a:r>
          </a:p>
          <a:p>
            <a:r>
              <a:rPr lang="en-US" dirty="0"/>
              <a:t> </a:t>
            </a:r>
            <a:r>
              <a:rPr lang="en-US" dirty="0" smtClean="0"/>
              <a:t>  +</a:t>
            </a:r>
          </a:p>
          <a:p>
            <a:r>
              <a:rPr lang="en-US" dirty="0" smtClean="0"/>
              <a:t>   +</a:t>
            </a:r>
          </a:p>
          <a:p>
            <a:r>
              <a:rPr lang="en-US" dirty="0" smtClean="0"/>
              <a:t>   +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03342" y="3606994"/>
            <a:ext cx="92204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5.0  1.0</a:t>
            </a:r>
          </a:p>
          <a:p>
            <a:r>
              <a:rPr lang="en-US" dirty="0" smtClean="0"/>
              <a:t>6.0  2.0</a:t>
            </a:r>
          </a:p>
          <a:p>
            <a:r>
              <a:rPr lang="en-US" dirty="0" smtClean="0"/>
              <a:t>7.0  3.0</a:t>
            </a:r>
          </a:p>
          <a:p>
            <a:r>
              <a:rPr lang="en-US" dirty="0" smtClean="0"/>
              <a:t>8.0  4.0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503341" y="5275960"/>
            <a:ext cx="92204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.0  1.0</a:t>
            </a:r>
          </a:p>
          <a:p>
            <a:r>
              <a:rPr lang="en-US" dirty="0"/>
              <a:t>1</a:t>
            </a:r>
            <a:r>
              <a:rPr lang="en-US" dirty="0" smtClean="0"/>
              <a:t>.0  1.0</a:t>
            </a:r>
          </a:p>
          <a:p>
            <a:r>
              <a:rPr lang="en-US" dirty="0"/>
              <a:t>1</a:t>
            </a:r>
            <a:r>
              <a:rPr lang="en-US" dirty="0" smtClean="0"/>
              <a:t>.0  1.0</a:t>
            </a:r>
          </a:p>
          <a:p>
            <a:r>
              <a:rPr lang="en-US" dirty="0"/>
              <a:t>1</a:t>
            </a:r>
            <a:r>
              <a:rPr lang="en-US" dirty="0" smtClean="0"/>
              <a:t>.0  1.0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3503342" y="3932663"/>
            <a:ext cx="922047" cy="14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499516" y="4205437"/>
            <a:ext cx="922047" cy="14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99516" y="4498286"/>
            <a:ext cx="922047" cy="14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499517" y="6173775"/>
            <a:ext cx="922047" cy="14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507164" y="5868689"/>
            <a:ext cx="922047" cy="14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499518" y="5581046"/>
            <a:ext cx="922047" cy="14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9" idx="0"/>
            <a:endCxn id="39" idx="2"/>
          </p:cNvCxnSpPr>
          <p:nvPr/>
        </p:nvCxnSpPr>
        <p:spPr>
          <a:xfrm>
            <a:off x="3964366" y="3606994"/>
            <a:ext cx="0" cy="12003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960539" y="5283393"/>
            <a:ext cx="0" cy="12003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67777" y="4613135"/>
            <a:ext cx="92204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.0  </a:t>
            </a:r>
            <a:r>
              <a:rPr lang="en-US" dirty="0"/>
              <a:t>2</a:t>
            </a:r>
            <a:r>
              <a:rPr lang="en-US" dirty="0" smtClean="0"/>
              <a:t>.0</a:t>
            </a:r>
          </a:p>
          <a:p>
            <a:r>
              <a:rPr lang="en-US" dirty="0"/>
              <a:t>7</a:t>
            </a:r>
            <a:r>
              <a:rPr lang="en-US" dirty="0" smtClean="0"/>
              <a:t>.0  3.0</a:t>
            </a:r>
          </a:p>
          <a:p>
            <a:r>
              <a:rPr lang="en-US" dirty="0"/>
              <a:t>8</a:t>
            </a:r>
            <a:r>
              <a:rPr lang="en-US" dirty="0" smtClean="0"/>
              <a:t>.0  </a:t>
            </a:r>
            <a:r>
              <a:rPr lang="en-US" dirty="0"/>
              <a:t>4</a:t>
            </a:r>
            <a:r>
              <a:rPr lang="en-US" dirty="0" smtClean="0"/>
              <a:t>.0</a:t>
            </a:r>
          </a:p>
          <a:p>
            <a:r>
              <a:rPr lang="en-US" dirty="0" smtClean="0"/>
              <a:t>9.0  5.0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7267777" y="4938804"/>
            <a:ext cx="922047" cy="14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263951" y="5211578"/>
            <a:ext cx="922047" cy="14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263951" y="5504427"/>
            <a:ext cx="922047" cy="14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1" idx="0"/>
            <a:endCxn id="51" idx="2"/>
          </p:cNvCxnSpPr>
          <p:nvPr/>
        </p:nvCxnSpPr>
        <p:spPr>
          <a:xfrm>
            <a:off x="7728801" y="4613135"/>
            <a:ext cx="0" cy="12003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421563" y="3761678"/>
            <a:ext cx="1332466" cy="1045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417844" y="4037055"/>
            <a:ext cx="1332466" cy="1045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429107" y="4328704"/>
            <a:ext cx="1332466" cy="1045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432825" y="4588024"/>
            <a:ext cx="1332466" cy="1045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4425388" y="4807323"/>
            <a:ext cx="1324922" cy="634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4421616" y="5094690"/>
            <a:ext cx="1324922" cy="634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429107" y="5369122"/>
            <a:ext cx="1324922" cy="634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4440369" y="5659751"/>
            <a:ext cx="1324922" cy="634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991708" y="4807323"/>
            <a:ext cx="1204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991708" y="5074823"/>
            <a:ext cx="1204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991708" y="5355401"/>
            <a:ext cx="1204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991708" y="5619365"/>
            <a:ext cx="1204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083527" y="4020771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527" y="4020771"/>
                <a:ext cx="382669" cy="369332"/>
              </a:xfrm>
              <a:prstGeom prst="rect">
                <a:avLst/>
              </a:prstGeom>
              <a:blipFill>
                <a:blip r:embed="rId6"/>
                <a:stretch>
                  <a:fillRect t="-23333" r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083527" y="5519296"/>
                <a:ext cx="378886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527" y="5519296"/>
                <a:ext cx="378886" cy="4103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7505976" y="4037055"/>
                <a:ext cx="3618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976" y="4037055"/>
                <a:ext cx="361894" cy="369332"/>
              </a:xfrm>
              <a:prstGeom prst="rect">
                <a:avLst/>
              </a:prstGeom>
              <a:blipFill>
                <a:blip r:embed="rId8"/>
                <a:stretch>
                  <a:fillRect t="-22951" r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91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x86 architecture SIMD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1308" y="1753785"/>
            <a:ext cx="10363826" cy="46554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Both current AMD and Intel’s x86 processors have ISA and microarchitecture support SIMD operations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x86 </a:t>
            </a:r>
            <a:r>
              <a:rPr lang="en-US" dirty="0"/>
              <a:t>SIMD support</a:t>
            </a:r>
          </a:p>
          <a:p>
            <a:pPr lvl="1"/>
            <a:r>
              <a:rPr lang="en-US" dirty="0" smtClean="0"/>
              <a:t>Intel: MMX, SSE (Streaming SIMD extensions), </a:t>
            </a:r>
            <a:r>
              <a:rPr lang="en-US" dirty="0"/>
              <a:t>SSE2, SSE3, SSE4, </a:t>
            </a:r>
            <a:r>
              <a:rPr lang="en-US" dirty="0" smtClean="0"/>
              <a:t>AVX (Advanced Vector Extensions), AVX2, AVX512</a:t>
            </a:r>
            <a:endParaRPr lang="en-US" dirty="0"/>
          </a:p>
          <a:p>
            <a:pPr lvl="2"/>
            <a:r>
              <a:rPr lang="en-US" dirty="0"/>
              <a:t>See the flag field in /</a:t>
            </a:r>
            <a:r>
              <a:rPr lang="en-US" dirty="0" err="1"/>
              <a:t>proc</a:t>
            </a:r>
            <a:r>
              <a:rPr lang="en-US" dirty="0"/>
              <a:t>/</a:t>
            </a:r>
            <a:r>
              <a:rPr lang="en-US" dirty="0" err="1"/>
              <a:t>cpuinfo</a:t>
            </a:r>
            <a:endParaRPr lang="en-US" dirty="0"/>
          </a:p>
          <a:p>
            <a:pPr lvl="1"/>
            <a:r>
              <a:rPr lang="en-US" dirty="0" smtClean="0"/>
              <a:t>AMD CPU supports most, but a bit behind. No AVX512 yet?</a:t>
            </a:r>
            <a:endParaRPr lang="en-US" dirty="0"/>
          </a:p>
          <a:p>
            <a:r>
              <a:rPr lang="en-US" dirty="0"/>
              <a:t>Micro architecture support</a:t>
            </a:r>
          </a:p>
          <a:p>
            <a:pPr lvl="1"/>
            <a:r>
              <a:rPr lang="en-US" dirty="0"/>
              <a:t>Many functional units</a:t>
            </a:r>
          </a:p>
          <a:p>
            <a:pPr lvl="1"/>
            <a:r>
              <a:rPr lang="en-US" dirty="0" smtClean="0"/>
              <a:t>64-bit, 128-bit, 256-bit, 512-bit </a:t>
            </a:r>
            <a:r>
              <a:rPr lang="en-US" dirty="0" smtClean="0">
                <a:solidFill>
                  <a:srgbClr val="FF0000"/>
                </a:solidFill>
              </a:rPr>
              <a:t>vector registers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438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Intel’s SIMD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1308" y="1753785"/>
            <a:ext cx="10363826" cy="46554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MMX (1997)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64-bit vector operations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Data types: 8-, 16-, 32-bit integers</a:t>
            </a:r>
          </a:p>
          <a:p>
            <a:r>
              <a:rPr lang="en-US" dirty="0" smtClean="0"/>
              <a:t>SSE (Streaming SIMD Extensions, 1999)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128-bit vector operations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Data types</a:t>
            </a:r>
          </a:p>
          <a:p>
            <a:pPr lvl="2"/>
            <a:r>
              <a:rPr lang="en-US" dirty="0" smtClean="0"/>
              <a:t> 8-, 16-, 32-, 64-bit integers</a:t>
            </a:r>
          </a:p>
          <a:p>
            <a:pPr lvl="2"/>
            <a:r>
              <a:rPr lang="en-US" dirty="0" smtClean="0"/>
              <a:t>32- and 64-bit floats</a:t>
            </a:r>
          </a:p>
          <a:p>
            <a:r>
              <a:rPr lang="en-US" dirty="0" smtClean="0"/>
              <a:t>AVX (Advanced Vector </a:t>
            </a:r>
            <a:r>
              <a:rPr lang="en-US" dirty="0" err="1" smtClean="0"/>
              <a:t>eXtensions</a:t>
            </a:r>
            <a:r>
              <a:rPr lang="en-US" dirty="0" smtClean="0"/>
              <a:t>, 2011)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256-bit vector operations</a:t>
            </a:r>
          </a:p>
          <a:p>
            <a:r>
              <a:rPr lang="en-US" dirty="0" smtClean="0"/>
              <a:t>AVX-512(2016)</a:t>
            </a:r>
          </a:p>
          <a:p>
            <a:pPr lvl="1"/>
            <a:r>
              <a:rPr lang="en-US" dirty="0" smtClean="0"/>
              <a:t>512-bit vector operations</a:t>
            </a:r>
          </a:p>
          <a:p>
            <a:pPr lvl="2"/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522" y="2079702"/>
            <a:ext cx="4343400" cy="3107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86493" y="5613587"/>
            <a:ext cx="185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Klimovitski</a:t>
            </a:r>
            <a:r>
              <a:rPr lang="en-US" dirty="0" smtClean="0"/>
              <a:t> 2001]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Microarchitecture support for SIMD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6377" y="1191654"/>
            <a:ext cx="10363826" cy="5127370"/>
          </a:xfrm>
        </p:spPr>
        <p:txBody>
          <a:bodyPr>
            <a:normAutofit/>
          </a:bodyPr>
          <a:lstStyle/>
          <a:p>
            <a:r>
              <a:rPr lang="en-US" dirty="0" smtClean="0"/>
              <a:t>1-per cycle 64-, 128-, 256-, 512-bit operations (multiply, add, shuffle)</a:t>
            </a:r>
          </a:p>
          <a:p>
            <a:r>
              <a:rPr lang="en-US" dirty="0" smtClean="0"/>
              <a:t> Fast loading data from cache to vector registers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3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vector extensions?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6377" y="1526190"/>
            <a:ext cx="10363826" cy="485230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Many levels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Use vendor libraries (</a:t>
            </a:r>
            <a:r>
              <a:rPr lang="en-US" dirty="0" err="1" smtClean="0"/>
              <a:t>e.g</a:t>
            </a:r>
            <a:r>
              <a:rPr lang="en-US" dirty="0" smtClean="0"/>
              <a:t> Intel MKL library)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Compiler automatic vectorization feature (mostly in vendor compilers)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se vector </a:t>
            </a:r>
            <a:r>
              <a:rPr lang="en-US" dirty="0" err="1" smtClean="0">
                <a:solidFill>
                  <a:srgbClr val="FF0000"/>
                </a:solidFill>
              </a:rPr>
              <a:t>intrinsics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Like functions that can be called in C/C++ programs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Assembler code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gcc</a:t>
            </a:r>
            <a:r>
              <a:rPr lang="en-US" dirty="0"/>
              <a:t> </a:t>
            </a:r>
            <a:r>
              <a:rPr lang="en-US" dirty="0" smtClean="0"/>
              <a:t>has automatic vectorization support. –O3 or –</a:t>
            </a:r>
            <a:r>
              <a:rPr lang="en-US" dirty="0" err="1" smtClean="0"/>
              <a:t>ftree-vectorize</a:t>
            </a:r>
            <a:r>
              <a:rPr lang="en-US" dirty="0" smtClean="0"/>
              <a:t> and –</a:t>
            </a:r>
            <a:r>
              <a:rPr lang="en-US" dirty="0" err="1" smtClean="0"/>
              <a:t>mavx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Not able to see any differences in my program.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-O3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-ftree-vectorize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13825</TotalTime>
  <Words>1162</Words>
  <Application>Microsoft Office PowerPoint</Application>
  <PresentationFormat>Widescreen</PresentationFormat>
  <Paragraphs>169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 Unicode MS</vt:lpstr>
      <vt:lpstr>Arial</vt:lpstr>
      <vt:lpstr>Calibri</vt:lpstr>
      <vt:lpstr>Cambria Math</vt:lpstr>
      <vt:lpstr>Courier New</vt:lpstr>
      <vt:lpstr>Tw Cen MT</vt:lpstr>
      <vt:lpstr>Wingdings</vt:lpstr>
      <vt:lpstr>Droplet</vt:lpstr>
      <vt:lpstr>Equation</vt:lpstr>
      <vt:lpstr>Vector processing in CPU core</vt:lpstr>
      <vt:lpstr>SIMD architectures</vt:lpstr>
      <vt:lpstr>Scalar processing and vector processing</vt:lpstr>
      <vt:lpstr>Examples of vector operation</vt:lpstr>
      <vt:lpstr>Scalar processing .vs. SIMD processing</vt:lpstr>
      <vt:lpstr>x86 architecture SIMD support</vt:lpstr>
      <vt:lpstr>Intel’s SIMD extensions</vt:lpstr>
      <vt:lpstr>Microarchitecture support for SIMD processing</vt:lpstr>
      <vt:lpstr>How to use vector extensions?</vt:lpstr>
      <vt:lpstr>SIMD assembler instructions</vt:lpstr>
      <vt:lpstr>AVX assembler instruction examples</vt:lpstr>
      <vt:lpstr>SIMD programming in C/C++</vt:lpstr>
      <vt:lpstr>SIMD intrinsics</vt:lpstr>
      <vt:lpstr>Data types</vt:lpstr>
      <vt:lpstr>Example intrinsic routines</vt:lpstr>
      <vt:lpstr>High performance timer</vt:lpstr>
      <vt:lpstr>Data alignments</vt:lpstr>
      <vt:lpstr>Matrix multiplication with SSE2</vt:lpstr>
      <vt:lpstr>Summary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226</cp:revision>
  <dcterms:created xsi:type="dcterms:W3CDTF">2021-08-12T15:51:09Z</dcterms:created>
  <dcterms:modified xsi:type="dcterms:W3CDTF">2022-02-02T13:08:17Z</dcterms:modified>
</cp:coreProperties>
</file>