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59" r:id="rId2"/>
    <p:sldId id="360" r:id="rId3"/>
    <p:sldId id="335" r:id="rId4"/>
    <p:sldId id="336" r:id="rId5"/>
    <p:sldId id="337" r:id="rId6"/>
    <p:sldId id="338" r:id="rId7"/>
    <p:sldId id="339" r:id="rId8"/>
    <p:sldId id="340" r:id="rId9"/>
    <p:sldId id="358" r:id="rId10"/>
    <p:sldId id="357" r:id="rId11"/>
    <p:sldId id="341" r:id="rId12"/>
    <p:sldId id="342" r:id="rId13"/>
    <p:sldId id="343" r:id="rId14"/>
    <p:sldId id="344" r:id="rId15"/>
    <p:sldId id="345" r:id="rId16"/>
    <p:sldId id="346" r:id="rId17"/>
    <p:sldId id="361" r:id="rId18"/>
    <p:sldId id="347" r:id="rId19"/>
    <p:sldId id="348" r:id="rId20"/>
    <p:sldId id="349" r:id="rId21"/>
    <p:sldId id="350" r:id="rId22"/>
    <p:sldId id="351" r:id="rId23"/>
    <p:sldId id="352" r:id="rId24"/>
    <p:sldId id="354" r:id="rId25"/>
    <p:sldId id="35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302" y="-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Affine loops</a:t>
            </a:r>
          </a:p>
          <a:p>
            <a:r>
              <a:rPr lang="en-US" dirty="0" smtClean="0"/>
              <a:t>Dependence analysis, what does it do?</a:t>
            </a:r>
          </a:p>
          <a:p>
            <a:r>
              <a:rPr lang="en-US" dirty="0" smtClean="0"/>
              <a:t>How we do dependence analysis?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1145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6620" y="939747"/>
            <a:ext cx="693245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or 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= 0; </a:t>
            </a:r>
            <a:r>
              <a:rPr lang="en-US" sz="2400" dirty="0" err="1" smtClean="0"/>
              <a:t>i</a:t>
            </a:r>
            <a:r>
              <a:rPr lang="en-US" sz="2400" dirty="0" smtClean="0"/>
              <a:t>&lt;n; </a:t>
            </a:r>
            <a:r>
              <a:rPr lang="en-US" sz="2400" dirty="0" err="1" smtClean="0"/>
              <a:t>i</a:t>
            </a:r>
            <a:r>
              <a:rPr lang="en-US" sz="2400" dirty="0" smtClean="0"/>
              <a:t>++)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for (</a:t>
            </a:r>
            <a:r>
              <a:rPr lang="en-US" sz="2400" dirty="0" err="1" smtClean="0"/>
              <a:t>int</a:t>
            </a:r>
            <a:r>
              <a:rPr lang="en-US" sz="2400" dirty="0" smtClean="0"/>
              <a:t> j=0; j&lt;n; </a:t>
            </a:r>
            <a:r>
              <a:rPr lang="en-US" sz="2400" dirty="0" err="1" smtClean="0"/>
              <a:t>j++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for (</a:t>
            </a:r>
            <a:r>
              <a:rPr lang="en-US" sz="2400" dirty="0" err="1" smtClean="0"/>
              <a:t>int</a:t>
            </a:r>
            <a:r>
              <a:rPr lang="en-US" sz="2400" dirty="0" smtClean="0"/>
              <a:t> k=0; k&lt;n; k++)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S1: a[i+1][j][k-2] = a[</a:t>
            </a:r>
            <a:r>
              <a:rPr lang="en-US" sz="2400" dirty="0" err="1" smtClean="0"/>
              <a:t>i</a:t>
            </a:r>
            <a:r>
              <a:rPr lang="en-US" sz="2400" dirty="0" smtClean="0"/>
              <a:t>][j][k] + 1;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S2: a[i+1][j-1][k+2] = c[</a:t>
            </a:r>
            <a:r>
              <a:rPr lang="en-US" sz="2400" dirty="0" err="1" smtClean="0"/>
              <a:t>i</a:t>
            </a:r>
            <a:r>
              <a:rPr lang="en-US" sz="2400" dirty="0" smtClean="0"/>
              <a:t>][j][k] + d[</a:t>
            </a:r>
            <a:r>
              <a:rPr lang="en-US" sz="2400" dirty="0" err="1" smtClean="0"/>
              <a:t>i</a:t>
            </a:r>
            <a:r>
              <a:rPr lang="en-US" sz="2400" dirty="0" smtClean="0"/>
              <a:t>][j][k];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}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56619" y="3980313"/>
            <a:ext cx="693245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or 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k</a:t>
            </a:r>
            <a:r>
              <a:rPr lang="en-US" sz="2400" dirty="0" smtClean="0"/>
              <a:t> = 0; </a:t>
            </a:r>
            <a:r>
              <a:rPr lang="en-US" sz="2400" dirty="0"/>
              <a:t>k</a:t>
            </a:r>
            <a:r>
              <a:rPr lang="en-US" sz="2400" dirty="0" smtClean="0"/>
              <a:t>&lt;n; </a:t>
            </a:r>
            <a:r>
              <a:rPr lang="en-US" sz="2400" dirty="0"/>
              <a:t>k</a:t>
            </a:r>
            <a:r>
              <a:rPr lang="en-US" sz="2400" dirty="0" smtClean="0"/>
              <a:t>++)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for 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=0; </a:t>
            </a:r>
            <a:r>
              <a:rPr lang="en-US" sz="2400" dirty="0" err="1"/>
              <a:t>i</a:t>
            </a:r>
            <a:r>
              <a:rPr lang="en-US" sz="2400" dirty="0" smtClean="0"/>
              <a:t>&lt;n; </a:t>
            </a:r>
            <a:r>
              <a:rPr lang="en-US" sz="2400" dirty="0" err="1"/>
              <a:t>i</a:t>
            </a:r>
            <a:r>
              <a:rPr lang="en-US" sz="2400" dirty="0" smtClean="0"/>
              <a:t>++)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for (</a:t>
            </a:r>
            <a:r>
              <a:rPr lang="en-US" sz="2400" dirty="0" err="1" smtClean="0"/>
              <a:t>int</a:t>
            </a:r>
            <a:r>
              <a:rPr lang="en-US" sz="2400" dirty="0" smtClean="0"/>
              <a:t> j=0; j&lt;n; </a:t>
            </a:r>
            <a:r>
              <a:rPr lang="en-US" sz="2400" dirty="0" err="1" smtClean="0"/>
              <a:t>j++</a:t>
            </a:r>
            <a:r>
              <a:rPr lang="en-US" sz="2400" dirty="0" smtClean="0"/>
              <a:t>)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S1: a[i+1][j][k-2] = a[</a:t>
            </a:r>
            <a:r>
              <a:rPr lang="en-US" sz="2400" dirty="0" err="1" smtClean="0"/>
              <a:t>i</a:t>
            </a:r>
            <a:r>
              <a:rPr lang="en-US" sz="2400" dirty="0" smtClean="0"/>
              <a:t>][j][k] + 1;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S2: a[i+1][j-1][k+2] = c[</a:t>
            </a:r>
            <a:r>
              <a:rPr lang="en-US" sz="2400" dirty="0" err="1" smtClean="0"/>
              <a:t>i</a:t>
            </a:r>
            <a:r>
              <a:rPr lang="en-US" sz="2400" dirty="0" smtClean="0"/>
              <a:t>][j][k] + d[</a:t>
            </a:r>
            <a:r>
              <a:rPr lang="en-US" sz="2400" dirty="0" err="1" smtClean="0"/>
              <a:t>i</a:t>
            </a:r>
            <a:r>
              <a:rPr lang="en-US" sz="2400" dirty="0" smtClean="0"/>
              <a:t>][j][k];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}</a:t>
            </a:r>
            <a:endParaRPr lang="en-US" sz="2400" dirty="0"/>
          </a:p>
        </p:txBody>
      </p:sp>
      <p:sp>
        <p:nvSpPr>
          <p:cNvPr id="4" name="Down Arrow 3"/>
          <p:cNvSpPr/>
          <p:nvPr/>
        </p:nvSpPr>
        <p:spPr>
          <a:xfrm>
            <a:off x="4466007" y="3324260"/>
            <a:ext cx="713678" cy="579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04663" y="1170579"/>
            <a:ext cx="33233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this legal?</a:t>
            </a:r>
          </a:p>
          <a:p>
            <a:r>
              <a:rPr lang="en-US" dirty="0" smtClean="0"/>
              <a:t>Distance vectors for the loop</a:t>
            </a:r>
          </a:p>
          <a:p>
            <a:r>
              <a:rPr lang="en-US" dirty="0" smtClean="0"/>
              <a:t>[1, 0, -2], [1, -1, 2], and [0, 1, -4].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50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Unimodular</a:t>
            </a:r>
            <a:r>
              <a:rPr lang="en-US" altLang="en-US" dirty="0"/>
              <a:t> </a:t>
            </a:r>
            <a:r>
              <a:rPr lang="en-US" altLang="en-US" dirty="0" smtClean="0"/>
              <a:t>transformations: </a:t>
            </a:r>
            <a:r>
              <a:rPr lang="en-US" altLang="en-US" dirty="0"/>
              <a:t>loop reversal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76036" y="2214694"/>
            <a:ext cx="358143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</a:t>
            </a:r>
            <a:r>
              <a:rPr lang="en-US" altLang="en-US" sz="2400" dirty="0" err="1"/>
              <a:t>i</a:t>
            </a:r>
            <a:r>
              <a:rPr lang="en-US" altLang="en-US" sz="2400" dirty="0" smtClean="0"/>
              <a:t>++)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for (j=0; j &lt; n; </a:t>
            </a:r>
            <a:r>
              <a:rPr lang="en-US" altLang="en-US" sz="2400" dirty="0" err="1"/>
              <a:t>j++</a:t>
            </a:r>
            <a:r>
              <a:rPr lang="en-US" altLang="en-US" sz="2400" dirty="0"/>
              <a:t>) </a:t>
            </a:r>
          </a:p>
          <a:p>
            <a:pPr eaLnBrk="1" hangingPunct="1"/>
            <a:r>
              <a:rPr lang="en-US" altLang="en-US" sz="2400" dirty="0"/>
              <a:t>       </a:t>
            </a:r>
            <a:r>
              <a:rPr lang="en-US" altLang="en-US" sz="2400" dirty="0" smtClean="0"/>
              <a:t>a(</a:t>
            </a:r>
            <a:r>
              <a:rPr lang="en-US" altLang="en-US" sz="2400" dirty="0" err="1" smtClean="0"/>
              <a:t>i,j</a:t>
            </a:r>
            <a:r>
              <a:rPr lang="en-US" altLang="en-US" sz="2400" dirty="0"/>
              <a:t>) = </a:t>
            </a:r>
            <a:r>
              <a:rPr lang="en-US" altLang="en-US" sz="2400" dirty="0" smtClean="0"/>
              <a:t>a(i-1</a:t>
            </a:r>
            <a:r>
              <a:rPr lang="en-US" altLang="en-US" sz="2400" dirty="0"/>
              <a:t>, j) + 1.0;</a:t>
            </a:r>
          </a:p>
        </p:txBody>
      </p:sp>
      <p:sp>
        <p:nvSpPr>
          <p:cNvPr id="4" name="Text Box 1029"/>
          <p:cNvSpPr txBox="1">
            <a:spLocks noChangeArrowheads="1"/>
          </p:cNvSpPr>
          <p:nvPr/>
        </p:nvSpPr>
        <p:spPr bwMode="auto">
          <a:xfrm>
            <a:off x="6460836" y="2214694"/>
            <a:ext cx="354937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/>
              <a:t>i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</a:t>
            </a:r>
            <a:r>
              <a:rPr lang="en-US" altLang="en-US" sz="2400" dirty="0" err="1"/>
              <a:t>j</a:t>
            </a:r>
            <a:r>
              <a:rPr lang="en-US" altLang="en-US" sz="2400" dirty="0" err="1" smtClean="0"/>
              <a:t>++</a:t>
            </a:r>
            <a:r>
              <a:rPr lang="en-US" altLang="en-US" sz="2400" dirty="0" smtClean="0"/>
              <a:t>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for </a:t>
            </a:r>
            <a:r>
              <a:rPr lang="en-US" altLang="en-US" sz="2400" dirty="0" smtClean="0"/>
              <a:t>(</a:t>
            </a:r>
            <a:r>
              <a:rPr lang="en-US" altLang="en-US" sz="2400" dirty="0" smtClean="0"/>
              <a:t>j=n; </a:t>
            </a:r>
            <a:r>
              <a:rPr lang="en-US" altLang="en-US" sz="2400" dirty="0" smtClean="0"/>
              <a:t>j &gt;=0;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--) 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   a(</a:t>
            </a:r>
            <a:r>
              <a:rPr lang="en-US" altLang="en-US" sz="2400" dirty="0" err="1"/>
              <a:t>i,j</a:t>
            </a:r>
            <a:r>
              <a:rPr lang="en-US" altLang="en-US" sz="2400" dirty="0"/>
              <a:t>) = a(i-1, j) + </a:t>
            </a:r>
            <a:r>
              <a:rPr lang="en-US" altLang="en-US" sz="2400" dirty="0" smtClean="0"/>
              <a:t>1.0;</a:t>
            </a:r>
            <a:endParaRPr lang="en-US" alt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4941455" y="2586182"/>
            <a:ext cx="1302327" cy="461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855001"/>
              </p:ext>
            </p:extLst>
          </p:nvPr>
        </p:nvGraphicFramePr>
        <p:xfrm>
          <a:off x="3770746" y="3943928"/>
          <a:ext cx="15065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3" imgW="838200" imgH="457200" progId="Equation.3">
                  <p:embed/>
                </p:oleObj>
              </mc:Choice>
              <mc:Fallback>
                <p:oleObj name="Equation" r:id="rId3" imgW="838200" imgH="457200" progId="Equation.3">
                  <p:embed/>
                  <p:pic>
                    <p:nvPicPr>
                      <p:cNvPr id="3074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0746" y="3943928"/>
                        <a:ext cx="150653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596840"/>
              </p:ext>
            </p:extLst>
          </p:nvPr>
        </p:nvGraphicFramePr>
        <p:xfrm>
          <a:off x="6513946" y="4020128"/>
          <a:ext cx="9128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Equation" r:id="rId5" imgW="508000" imgH="457200" progId="Equation.3">
                  <p:embed/>
                </p:oleObj>
              </mc:Choice>
              <mc:Fallback>
                <p:oleObj name="Equation" r:id="rId5" imgW="508000" imgH="457200" progId="Equation.3">
                  <p:embed/>
                  <p:pic>
                    <p:nvPicPr>
                      <p:cNvPr id="30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946" y="4020128"/>
                        <a:ext cx="91281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258513"/>
              </p:ext>
            </p:extLst>
          </p:nvPr>
        </p:nvGraphicFramePr>
        <p:xfrm>
          <a:off x="4151746" y="5163128"/>
          <a:ext cx="26939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7" imgW="1498600" imgH="457200" progId="Equation.3">
                  <p:embed/>
                </p:oleObj>
              </mc:Choice>
              <mc:Fallback>
                <p:oleObj name="Equation" r:id="rId7" imgW="1498600" imgH="457200" progId="Equation.3">
                  <p:embed/>
                  <p:pic>
                    <p:nvPicPr>
                      <p:cNvPr id="30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746" y="5163128"/>
                        <a:ext cx="269398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5814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Unimodular</a:t>
            </a:r>
            <a:r>
              <a:rPr lang="en-US" altLang="en-US" dirty="0"/>
              <a:t> </a:t>
            </a:r>
            <a:r>
              <a:rPr lang="en-US" altLang="en-US" dirty="0" smtClean="0"/>
              <a:t>transformations: </a:t>
            </a:r>
            <a:r>
              <a:rPr lang="en-US" altLang="en-US" dirty="0"/>
              <a:t>loop skewing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334655" y="2479963"/>
            <a:ext cx="324800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++)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for (j=0; j &lt; n; </a:t>
            </a:r>
            <a:r>
              <a:rPr lang="en-US" altLang="en-US" sz="2400" dirty="0" err="1"/>
              <a:t>j++</a:t>
            </a:r>
            <a:r>
              <a:rPr lang="en-US" altLang="en-US" sz="2400" dirty="0"/>
              <a:t>) </a:t>
            </a:r>
          </a:p>
          <a:p>
            <a:pPr eaLnBrk="1" hangingPunct="1"/>
            <a:r>
              <a:rPr lang="en-US" altLang="en-US" sz="2400" dirty="0"/>
              <a:t>       </a:t>
            </a:r>
            <a:r>
              <a:rPr lang="en-US" altLang="en-US" sz="2400" dirty="0" smtClean="0"/>
              <a:t>a(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) 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a(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 </a:t>
            </a:r>
            <a:r>
              <a:rPr lang="en-US" altLang="en-US" sz="2400" dirty="0"/>
              <a:t>j) + 1.0;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959600" y="2479963"/>
            <a:ext cx="346441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++)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for (</a:t>
            </a:r>
            <a:r>
              <a:rPr lang="en-US" altLang="en-US" sz="2400" dirty="0" smtClean="0"/>
              <a:t>j=i+1</a:t>
            </a:r>
            <a:r>
              <a:rPr lang="en-US" altLang="en-US" sz="2400" dirty="0"/>
              <a:t>; j &lt;</a:t>
            </a:r>
            <a:r>
              <a:rPr lang="en-US" altLang="en-US" sz="2400" dirty="0" err="1"/>
              <a:t>i+n</a:t>
            </a:r>
            <a:r>
              <a:rPr lang="en-US" altLang="en-US" sz="2400" dirty="0"/>
              <a:t>; </a:t>
            </a:r>
            <a:r>
              <a:rPr lang="en-US" altLang="en-US" sz="2400" dirty="0" err="1"/>
              <a:t>j++</a:t>
            </a:r>
            <a:r>
              <a:rPr lang="en-US" altLang="en-US" sz="2400" dirty="0"/>
              <a:t>) </a:t>
            </a:r>
          </a:p>
          <a:p>
            <a:pPr eaLnBrk="1" hangingPunct="1"/>
            <a:r>
              <a:rPr lang="en-US" altLang="en-US" sz="2400" dirty="0"/>
              <a:t>       a(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) = a(j) + 1.0;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747491" y="2900218"/>
            <a:ext cx="1865745" cy="397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061391"/>
              </p:ext>
            </p:extLst>
          </p:nvPr>
        </p:nvGraphicFramePr>
        <p:xfrm>
          <a:off x="5070764" y="4470400"/>
          <a:ext cx="16510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723586" imgH="457002" progId="Equation.3">
                  <p:embed/>
                </p:oleObj>
              </mc:Choice>
              <mc:Fallback>
                <p:oleObj name="Equation" r:id="rId3" imgW="723586" imgH="457002" progId="Equation.3">
                  <p:embed/>
                  <p:pic>
                    <p:nvPicPr>
                      <p:cNvPr id="4098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764" y="4470400"/>
                        <a:ext cx="1651000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3398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43055" y="1566408"/>
            <a:ext cx="6234545" cy="42247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Takes two adjacent loops that have the same iteration space and combines the body.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Legal when there are no flow, anti- and output dependences in the fused loop.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Increase the loop body, reduce loop overheads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Increase the chance of instruction scheduling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May improve </a:t>
            </a:r>
            <a:r>
              <a:rPr lang="en-US" altLang="en-US" dirty="0" smtClean="0"/>
              <a:t>locality</a:t>
            </a:r>
            <a:endParaRPr lang="en-US" alt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31397" y="1731385"/>
            <a:ext cx="2544286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++) 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</a:t>
            </a:r>
            <a:r>
              <a:rPr lang="en-US" altLang="en-US" sz="2400" dirty="0" smtClean="0"/>
              <a:t>a(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) </a:t>
            </a:r>
            <a:r>
              <a:rPr lang="en-US" altLang="en-US" sz="2400" dirty="0"/>
              <a:t>= 1.0;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smtClean="0"/>
              <a:t>for </a:t>
            </a:r>
            <a:r>
              <a:rPr lang="en-US" altLang="en-US" sz="2400" dirty="0"/>
              <a:t>(j=0; j&lt;n; </a:t>
            </a:r>
            <a:r>
              <a:rPr lang="en-US" altLang="en-US" sz="2400" dirty="0" err="1"/>
              <a:t>j++</a:t>
            </a:r>
            <a:r>
              <a:rPr lang="en-US" altLang="en-US" sz="2400" dirty="0"/>
              <a:t>)</a:t>
            </a:r>
          </a:p>
          <a:p>
            <a:pPr eaLnBrk="1" hangingPunct="1"/>
            <a:r>
              <a:rPr lang="en-US" altLang="en-US" sz="2400" dirty="0"/>
              <a:t>    b(j) = 1.0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831397" y="4479636"/>
            <a:ext cx="2629246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++) </a:t>
            </a:r>
            <a:r>
              <a:rPr lang="en-US" altLang="en-US" sz="2400" dirty="0"/>
              <a:t>{</a:t>
            </a:r>
          </a:p>
          <a:p>
            <a:pPr eaLnBrk="1" hangingPunct="1"/>
            <a:r>
              <a:rPr lang="en-US" altLang="en-US" sz="2400" dirty="0"/>
              <a:t>    </a:t>
            </a:r>
            <a:r>
              <a:rPr lang="en-US" altLang="en-US" sz="2400" dirty="0" smtClean="0"/>
              <a:t>a(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) </a:t>
            </a:r>
            <a:r>
              <a:rPr lang="en-US" altLang="en-US" sz="2400" dirty="0"/>
              <a:t>= 1.0;</a:t>
            </a:r>
          </a:p>
          <a:p>
            <a:pPr eaLnBrk="1" hangingPunct="1"/>
            <a:r>
              <a:rPr lang="en-US" altLang="en-US" sz="2400" dirty="0"/>
              <a:t>    b(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) = 1.0;</a:t>
            </a:r>
          </a:p>
          <a:p>
            <a:pPr eaLnBrk="1" hangingPunct="1"/>
            <a:r>
              <a:rPr lang="en-US" altLang="en-US" sz="2400" dirty="0"/>
              <a:t>}</a:t>
            </a:r>
          </a:p>
        </p:txBody>
      </p:sp>
      <p:sp>
        <p:nvSpPr>
          <p:cNvPr id="7" name="Down Arrow 6"/>
          <p:cNvSpPr/>
          <p:nvPr/>
        </p:nvSpPr>
        <p:spPr>
          <a:xfrm>
            <a:off x="2964873" y="3768436"/>
            <a:ext cx="452582" cy="628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94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043055" y="1566408"/>
            <a:ext cx="6234545" cy="4224792"/>
          </a:xfrm>
        </p:spPr>
        <p:txBody>
          <a:bodyPr/>
          <a:lstStyle/>
          <a:p>
            <a:r>
              <a:rPr lang="en-US" altLang="en-US" dirty="0"/>
              <a:t>Takes one loop and </a:t>
            </a:r>
            <a:r>
              <a:rPr lang="en-US" altLang="en-US" dirty="0" smtClean="0"/>
              <a:t>partitions </a:t>
            </a:r>
            <a:r>
              <a:rPr lang="en-US" altLang="en-US" dirty="0"/>
              <a:t>it into two loops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/>
            <a:r>
              <a:rPr lang="en-US" altLang="en-US" dirty="0"/>
              <a:t>Why</a:t>
            </a:r>
          </a:p>
          <a:p>
            <a:pPr lvl="2"/>
            <a:r>
              <a:rPr lang="en-US" altLang="en-US" dirty="0"/>
              <a:t>Reduce memory trace</a:t>
            </a:r>
          </a:p>
          <a:p>
            <a:pPr lvl="2"/>
            <a:r>
              <a:rPr lang="en-US" altLang="en-US" dirty="0"/>
              <a:t>Improve locality</a:t>
            </a:r>
          </a:p>
          <a:p>
            <a:pPr lvl="2"/>
            <a:r>
              <a:rPr lang="en-US" altLang="en-US" dirty="0"/>
              <a:t>Increase the chance of instruction scheduling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61501" y="4004787"/>
            <a:ext cx="2544286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++) 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</a:t>
            </a:r>
            <a:r>
              <a:rPr lang="en-US" altLang="en-US" sz="2400" dirty="0" smtClean="0"/>
              <a:t>a(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) </a:t>
            </a:r>
            <a:r>
              <a:rPr lang="en-US" altLang="en-US" sz="2400" dirty="0"/>
              <a:t>= 1.0;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++)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</a:t>
            </a:r>
            <a:r>
              <a:rPr lang="en-US" altLang="en-US" sz="2400" dirty="0" smtClean="0"/>
              <a:t>b(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) 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a(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)</a:t>
            </a:r>
            <a:endParaRPr lang="en-US" altLang="en-US" sz="24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876541" y="1807054"/>
            <a:ext cx="2629246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++) </a:t>
            </a:r>
            <a:r>
              <a:rPr lang="en-US" altLang="en-US" sz="2400" dirty="0"/>
              <a:t>{</a:t>
            </a:r>
          </a:p>
          <a:p>
            <a:pPr eaLnBrk="1" hangingPunct="1"/>
            <a:r>
              <a:rPr lang="en-US" altLang="en-US" sz="2400" dirty="0"/>
              <a:t>    </a:t>
            </a:r>
            <a:r>
              <a:rPr lang="en-US" altLang="en-US" sz="2400" dirty="0" smtClean="0"/>
              <a:t>a(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) </a:t>
            </a:r>
            <a:r>
              <a:rPr lang="en-US" altLang="en-US" sz="2400" dirty="0"/>
              <a:t>= 1.0;</a:t>
            </a:r>
          </a:p>
          <a:p>
            <a:pPr eaLnBrk="1" hangingPunct="1"/>
            <a:r>
              <a:rPr lang="en-US" altLang="en-US" sz="2400" dirty="0"/>
              <a:t>    b(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) = </a:t>
            </a:r>
            <a:r>
              <a:rPr lang="en-US" altLang="en-US" sz="2400" dirty="0" smtClean="0"/>
              <a:t>a(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);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}</a:t>
            </a:r>
          </a:p>
        </p:txBody>
      </p:sp>
      <p:sp>
        <p:nvSpPr>
          <p:cNvPr id="7" name="Down Arrow 6"/>
          <p:cNvSpPr/>
          <p:nvPr/>
        </p:nvSpPr>
        <p:spPr>
          <a:xfrm>
            <a:off x="3007353" y="3376714"/>
            <a:ext cx="452582" cy="628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11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2359047"/>
          </a:xfrm>
        </p:spPr>
        <p:txBody>
          <a:bodyPr/>
          <a:lstStyle/>
          <a:p>
            <a:r>
              <a:rPr lang="en-US" altLang="en-US" dirty="0" smtClean="0"/>
              <a:t>Replacing </a:t>
            </a:r>
            <a:r>
              <a:rPr lang="en-US" altLang="en-US" dirty="0"/>
              <a:t>a single loop into two loops.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/>
              <a:t>for(I=0; I&lt;n; I++) … </a:t>
            </a:r>
            <a:r>
              <a:rPr lang="en-US" altLang="en-US" dirty="0">
                <a:sym typeface="Wingdings" panose="05000000000000000000" pitchFamily="2" charset="2"/>
              </a:rPr>
              <a:t> for(I=0; I&lt;n; I+=t) for (ii=I, ii &lt; min(</a:t>
            </a:r>
            <a:r>
              <a:rPr lang="en-US" altLang="en-US" dirty="0" err="1">
                <a:sym typeface="Wingdings" panose="05000000000000000000" pitchFamily="2" charset="2"/>
              </a:rPr>
              <a:t>I+t,n</a:t>
            </a:r>
            <a:r>
              <a:rPr lang="en-US" altLang="en-US" dirty="0">
                <a:sym typeface="Wingdings" panose="05000000000000000000" pitchFamily="2" charset="2"/>
              </a:rPr>
              <a:t>); ii++) …</a:t>
            </a:r>
            <a:endParaRPr lang="en-US" altLang="en-US" dirty="0"/>
          </a:p>
          <a:p>
            <a:pPr lvl="2"/>
            <a:r>
              <a:rPr lang="en-US" altLang="en-US" sz="2400" dirty="0"/>
              <a:t>T is call tile size;</a:t>
            </a:r>
          </a:p>
          <a:p>
            <a:r>
              <a:rPr lang="en-US" altLang="en-US" dirty="0"/>
              <a:t>N-deep nest can be changed into n+1-deep to 2n-deep nest.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4527" y="3953164"/>
            <a:ext cx="309757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f</a:t>
            </a:r>
            <a:r>
              <a:rPr lang="en-US" sz="2400" dirty="0" smtClean="0"/>
              <a:t>or 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=0; </a:t>
            </a:r>
            <a:r>
              <a:rPr lang="en-US" sz="2400" dirty="0" err="1"/>
              <a:t>i</a:t>
            </a:r>
            <a:r>
              <a:rPr lang="en-US" sz="2400" dirty="0"/>
              <a:t>&lt;n; </a:t>
            </a:r>
            <a:r>
              <a:rPr lang="en-US" sz="2400" dirty="0" err="1"/>
              <a:t>i</a:t>
            </a:r>
            <a:r>
              <a:rPr lang="en-US" sz="2400" dirty="0"/>
              <a:t>++)</a:t>
            </a:r>
          </a:p>
          <a:p>
            <a:pPr>
              <a:defRPr/>
            </a:pPr>
            <a:r>
              <a:rPr lang="en-US" sz="2400" dirty="0"/>
              <a:t>   for (j=0; j&lt;n; j++)</a:t>
            </a:r>
          </a:p>
          <a:p>
            <a:pPr>
              <a:defRPr/>
            </a:pPr>
            <a:r>
              <a:rPr lang="en-US" sz="2400" dirty="0"/>
              <a:t>      for (k=0; j&lt;n; k++)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5141" y="3953164"/>
            <a:ext cx="5702459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For (</a:t>
            </a:r>
            <a:r>
              <a:rPr lang="en-US" sz="2400" dirty="0" err="1"/>
              <a:t>i</a:t>
            </a:r>
            <a:r>
              <a:rPr lang="en-US" sz="2400" dirty="0"/>
              <a:t>=0; </a:t>
            </a:r>
            <a:r>
              <a:rPr lang="en-US" sz="2400" dirty="0" err="1"/>
              <a:t>i</a:t>
            </a:r>
            <a:r>
              <a:rPr lang="en-US" sz="2400" dirty="0"/>
              <a:t>&lt;n; </a:t>
            </a:r>
            <a:r>
              <a:rPr lang="en-US" sz="2400" dirty="0" err="1"/>
              <a:t>i</a:t>
            </a:r>
            <a:r>
              <a:rPr lang="en-US" sz="2400" dirty="0"/>
              <a:t>+=t)</a:t>
            </a:r>
          </a:p>
          <a:p>
            <a:pPr>
              <a:defRPr/>
            </a:pPr>
            <a:r>
              <a:rPr lang="en-US" sz="2400" dirty="0"/>
              <a:t>    for (ii=I; ii&lt;min(</a:t>
            </a:r>
            <a:r>
              <a:rPr lang="en-US" sz="2400" dirty="0" err="1"/>
              <a:t>i+t</a:t>
            </a:r>
            <a:r>
              <a:rPr lang="en-US" sz="2400" dirty="0"/>
              <a:t>, n); ii++)</a:t>
            </a:r>
          </a:p>
          <a:p>
            <a:pPr>
              <a:defRPr/>
            </a:pPr>
            <a:r>
              <a:rPr lang="en-US" sz="2400" dirty="0"/>
              <a:t>       for (j=0; j&lt;n; j+=t)</a:t>
            </a:r>
          </a:p>
          <a:p>
            <a:pPr>
              <a:defRPr/>
            </a:pPr>
            <a:r>
              <a:rPr lang="en-US" sz="2400" dirty="0"/>
              <a:t>          for (</a:t>
            </a:r>
            <a:r>
              <a:rPr lang="en-US" sz="2400" dirty="0" err="1"/>
              <a:t>jj</a:t>
            </a:r>
            <a:r>
              <a:rPr lang="en-US" sz="2400" dirty="0"/>
              <a:t>=j; </a:t>
            </a:r>
            <a:r>
              <a:rPr lang="en-US" sz="2400" dirty="0" err="1"/>
              <a:t>jj</a:t>
            </a:r>
            <a:r>
              <a:rPr lang="en-US" sz="2400" dirty="0"/>
              <a:t> &lt; min(</a:t>
            </a:r>
            <a:r>
              <a:rPr lang="en-US" sz="2400" dirty="0" err="1"/>
              <a:t>j+t</a:t>
            </a:r>
            <a:r>
              <a:rPr lang="en-US" sz="2400" dirty="0"/>
              <a:t>, n); </a:t>
            </a:r>
            <a:r>
              <a:rPr lang="en-US" sz="2400" dirty="0" err="1"/>
              <a:t>jj</a:t>
            </a:r>
            <a:r>
              <a:rPr lang="en-US" sz="2400" dirty="0"/>
              <a:t>++)</a:t>
            </a:r>
          </a:p>
          <a:p>
            <a:pPr>
              <a:defRPr/>
            </a:pPr>
            <a:r>
              <a:rPr lang="en-US" sz="2400" dirty="0"/>
              <a:t>             for (k=0; j&lt;n; k+=t)</a:t>
            </a:r>
          </a:p>
          <a:p>
            <a:pPr>
              <a:defRPr/>
            </a:pPr>
            <a:r>
              <a:rPr lang="en-US" sz="2400" dirty="0"/>
              <a:t>                for (</a:t>
            </a:r>
            <a:r>
              <a:rPr lang="en-US" sz="2400" dirty="0" err="1"/>
              <a:t>kk</a:t>
            </a:r>
            <a:r>
              <a:rPr lang="en-US" sz="2400" dirty="0"/>
              <a:t> = k; </a:t>
            </a:r>
            <a:r>
              <a:rPr lang="en-US" sz="2400" dirty="0" err="1"/>
              <a:t>kk</a:t>
            </a:r>
            <a:r>
              <a:rPr lang="en-US" sz="2400" dirty="0"/>
              <a:t>&lt;min(</a:t>
            </a:r>
            <a:r>
              <a:rPr lang="en-US" sz="2400" dirty="0" err="1"/>
              <a:t>k+t</a:t>
            </a:r>
            <a:r>
              <a:rPr lang="en-US" sz="2400" dirty="0"/>
              <a:t>, n); </a:t>
            </a:r>
            <a:r>
              <a:rPr lang="en-US" sz="2400" dirty="0" err="1"/>
              <a:t>kk</a:t>
            </a:r>
            <a:r>
              <a:rPr lang="en-US" sz="2400" dirty="0"/>
              <a:t>++)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455278" y="4382355"/>
            <a:ext cx="886691" cy="341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24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2359047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When using with loop interchange, loop tiling create inner loops with smaller memory trace – great for locality.</a:t>
            </a:r>
          </a:p>
          <a:p>
            <a:r>
              <a:rPr lang="en-US" altLang="en-US" dirty="0"/>
              <a:t>Loop tiling is one of the most important techniques to optimize for locality</a:t>
            </a:r>
          </a:p>
          <a:p>
            <a:pPr lvl="1"/>
            <a:r>
              <a:rPr lang="en-US" altLang="en-US" dirty="0"/>
              <a:t>Reduce the size of the working set and change the memory reference pattern.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8500" y="3908630"/>
            <a:ext cx="5702459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For (</a:t>
            </a:r>
            <a:r>
              <a:rPr lang="en-US" sz="2400" dirty="0" err="1"/>
              <a:t>i</a:t>
            </a:r>
            <a:r>
              <a:rPr lang="en-US" sz="2400" dirty="0"/>
              <a:t>=0; </a:t>
            </a:r>
            <a:r>
              <a:rPr lang="en-US" sz="2400" dirty="0" err="1"/>
              <a:t>i</a:t>
            </a:r>
            <a:r>
              <a:rPr lang="en-US" sz="2400" dirty="0"/>
              <a:t>&lt;n; </a:t>
            </a:r>
            <a:r>
              <a:rPr lang="en-US" sz="2400" dirty="0" err="1"/>
              <a:t>i</a:t>
            </a:r>
            <a:r>
              <a:rPr lang="en-US" sz="2400" dirty="0"/>
              <a:t>+=t)</a:t>
            </a:r>
          </a:p>
          <a:p>
            <a:pPr>
              <a:defRPr/>
            </a:pPr>
            <a:r>
              <a:rPr lang="en-US" sz="2400" dirty="0"/>
              <a:t>    for (ii=I; ii&lt;min(</a:t>
            </a:r>
            <a:r>
              <a:rPr lang="en-US" sz="2400" dirty="0" err="1"/>
              <a:t>i+t</a:t>
            </a:r>
            <a:r>
              <a:rPr lang="en-US" sz="2400" dirty="0"/>
              <a:t>, n); ii++)</a:t>
            </a:r>
          </a:p>
          <a:p>
            <a:pPr>
              <a:defRPr/>
            </a:pPr>
            <a:r>
              <a:rPr lang="en-US" sz="2400" dirty="0"/>
              <a:t>       for (j=0; j&lt;n; j+=t)</a:t>
            </a:r>
          </a:p>
          <a:p>
            <a:pPr>
              <a:defRPr/>
            </a:pPr>
            <a:r>
              <a:rPr lang="en-US" sz="2400" dirty="0"/>
              <a:t>          for (</a:t>
            </a:r>
            <a:r>
              <a:rPr lang="en-US" sz="2400" dirty="0" err="1"/>
              <a:t>jj</a:t>
            </a:r>
            <a:r>
              <a:rPr lang="en-US" sz="2400" dirty="0"/>
              <a:t>=j; </a:t>
            </a:r>
            <a:r>
              <a:rPr lang="en-US" sz="2400" dirty="0" err="1"/>
              <a:t>jj</a:t>
            </a:r>
            <a:r>
              <a:rPr lang="en-US" sz="2400" dirty="0"/>
              <a:t> &lt; min(</a:t>
            </a:r>
            <a:r>
              <a:rPr lang="en-US" sz="2400" dirty="0" err="1"/>
              <a:t>j+t</a:t>
            </a:r>
            <a:r>
              <a:rPr lang="en-US" sz="2400" dirty="0"/>
              <a:t>, n); </a:t>
            </a:r>
            <a:r>
              <a:rPr lang="en-US" sz="2400" dirty="0" err="1"/>
              <a:t>jj</a:t>
            </a:r>
            <a:r>
              <a:rPr lang="en-US" sz="2400" dirty="0"/>
              <a:t>++)</a:t>
            </a:r>
          </a:p>
          <a:p>
            <a:pPr>
              <a:defRPr/>
            </a:pPr>
            <a:r>
              <a:rPr lang="en-US" sz="2400" dirty="0"/>
              <a:t>             for (k=0; j&lt;n; k+=t)</a:t>
            </a:r>
          </a:p>
          <a:p>
            <a:pPr>
              <a:defRPr/>
            </a:pPr>
            <a:r>
              <a:rPr lang="en-US" sz="2400" dirty="0"/>
              <a:t>                for (</a:t>
            </a:r>
            <a:r>
              <a:rPr lang="en-US" sz="2400" dirty="0" err="1"/>
              <a:t>kk</a:t>
            </a:r>
            <a:r>
              <a:rPr lang="en-US" sz="2400" dirty="0"/>
              <a:t> = k; </a:t>
            </a:r>
            <a:r>
              <a:rPr lang="en-US" sz="2400" dirty="0" err="1"/>
              <a:t>kk</a:t>
            </a:r>
            <a:r>
              <a:rPr lang="en-US" sz="2400" dirty="0"/>
              <a:t>&lt;min(</a:t>
            </a:r>
            <a:r>
              <a:rPr lang="en-US" sz="2400" dirty="0" err="1"/>
              <a:t>k+t</a:t>
            </a:r>
            <a:r>
              <a:rPr lang="en-US" sz="2400" dirty="0"/>
              <a:t>, n); </a:t>
            </a:r>
            <a:r>
              <a:rPr lang="en-US" sz="2400" dirty="0" err="1"/>
              <a:t>kk</a:t>
            </a:r>
            <a:r>
              <a:rPr lang="en-US" sz="2400" dirty="0"/>
              <a:t>++)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80415" y="3908630"/>
            <a:ext cx="5702459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For (</a:t>
            </a:r>
            <a:r>
              <a:rPr lang="en-US" sz="2400" dirty="0" err="1"/>
              <a:t>i</a:t>
            </a:r>
            <a:r>
              <a:rPr lang="en-US" sz="2400" dirty="0"/>
              <a:t>=0; </a:t>
            </a:r>
            <a:r>
              <a:rPr lang="en-US" sz="2400" dirty="0" err="1"/>
              <a:t>i</a:t>
            </a:r>
            <a:r>
              <a:rPr lang="en-US" sz="2400" dirty="0"/>
              <a:t>&lt;n; </a:t>
            </a:r>
            <a:r>
              <a:rPr lang="en-US" sz="2400" dirty="0" err="1"/>
              <a:t>i</a:t>
            </a:r>
            <a:r>
              <a:rPr lang="en-US" sz="2400" dirty="0"/>
              <a:t>+=t)</a:t>
            </a:r>
          </a:p>
          <a:p>
            <a:pPr>
              <a:defRPr/>
            </a:pPr>
            <a:r>
              <a:rPr lang="en-US" sz="2400" dirty="0"/>
              <a:t>    for (j=0; j&lt;n; j+=t)</a:t>
            </a:r>
          </a:p>
          <a:p>
            <a:pPr>
              <a:defRPr/>
            </a:pPr>
            <a:r>
              <a:rPr lang="en-US" sz="2400" dirty="0"/>
              <a:t>        for (k=0; k&lt;n; k+=t)</a:t>
            </a:r>
          </a:p>
          <a:p>
            <a:pPr>
              <a:defRPr/>
            </a:pPr>
            <a:r>
              <a:rPr lang="en-US" sz="2400" dirty="0"/>
              <a:t>           for (ii=I; ii&lt;min(</a:t>
            </a:r>
            <a:r>
              <a:rPr lang="en-US" sz="2400" dirty="0" err="1"/>
              <a:t>i+t</a:t>
            </a:r>
            <a:r>
              <a:rPr lang="en-US" sz="2400" dirty="0"/>
              <a:t>, n); ii++)</a:t>
            </a:r>
          </a:p>
          <a:p>
            <a:pPr>
              <a:defRPr/>
            </a:pPr>
            <a:r>
              <a:rPr lang="en-US" sz="2400" dirty="0"/>
              <a:t>              for (</a:t>
            </a:r>
            <a:r>
              <a:rPr lang="en-US" sz="2400" dirty="0" err="1"/>
              <a:t>jj</a:t>
            </a:r>
            <a:r>
              <a:rPr lang="en-US" sz="2400" dirty="0"/>
              <a:t>=j; </a:t>
            </a:r>
            <a:r>
              <a:rPr lang="en-US" sz="2400" dirty="0" err="1"/>
              <a:t>jj</a:t>
            </a:r>
            <a:r>
              <a:rPr lang="en-US" sz="2400" dirty="0"/>
              <a:t> &lt; min(</a:t>
            </a:r>
            <a:r>
              <a:rPr lang="en-US" sz="2400" dirty="0" err="1"/>
              <a:t>j+t</a:t>
            </a:r>
            <a:r>
              <a:rPr lang="en-US" sz="2400" dirty="0"/>
              <a:t>, n); </a:t>
            </a:r>
            <a:r>
              <a:rPr lang="en-US" sz="2400" dirty="0" err="1"/>
              <a:t>jj</a:t>
            </a:r>
            <a:r>
              <a:rPr lang="en-US" sz="2400" dirty="0"/>
              <a:t>++)</a:t>
            </a:r>
          </a:p>
          <a:p>
            <a:pPr>
              <a:defRPr/>
            </a:pPr>
            <a:r>
              <a:rPr lang="en-US" sz="2400" dirty="0"/>
              <a:t>                for (</a:t>
            </a:r>
            <a:r>
              <a:rPr lang="en-US" sz="2400" dirty="0" err="1"/>
              <a:t>kk</a:t>
            </a:r>
            <a:r>
              <a:rPr lang="en-US" sz="2400" dirty="0"/>
              <a:t> = k; </a:t>
            </a:r>
            <a:r>
              <a:rPr lang="en-US" sz="2400" dirty="0" err="1"/>
              <a:t>kk</a:t>
            </a:r>
            <a:r>
              <a:rPr lang="en-US" sz="2400" dirty="0"/>
              <a:t>&lt;min(</a:t>
            </a:r>
            <a:r>
              <a:rPr lang="en-US" sz="2400" dirty="0" err="1"/>
              <a:t>k+t</a:t>
            </a:r>
            <a:r>
              <a:rPr lang="en-US" sz="2400" dirty="0"/>
              <a:t>, n); </a:t>
            </a:r>
            <a:r>
              <a:rPr lang="en-US" sz="2400" dirty="0" err="1"/>
              <a:t>kk</a:t>
            </a:r>
            <a:r>
              <a:rPr lang="en-US" sz="2400" dirty="0"/>
              <a:t>++)</a:t>
            </a:r>
          </a:p>
        </p:txBody>
      </p:sp>
      <p:sp>
        <p:nvSpPr>
          <p:cNvPr id="8" name="Rectangle 7"/>
          <p:cNvSpPr/>
          <p:nvPr/>
        </p:nvSpPr>
        <p:spPr>
          <a:xfrm>
            <a:off x="7213600" y="5062792"/>
            <a:ext cx="4673600" cy="107015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39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07807"/>
          </a:xfrm>
        </p:spPr>
        <p:txBody>
          <a:bodyPr/>
          <a:lstStyle/>
          <a:p>
            <a:r>
              <a:rPr lang="en-US" dirty="0" smtClean="0"/>
              <a:t>Loop Tiling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2638" y="2489733"/>
            <a:ext cx="393274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For (</a:t>
            </a:r>
            <a:r>
              <a:rPr lang="en-US" sz="2400" dirty="0" err="1"/>
              <a:t>i</a:t>
            </a:r>
            <a:r>
              <a:rPr lang="en-US" sz="2400" dirty="0"/>
              <a:t>=0; </a:t>
            </a:r>
            <a:r>
              <a:rPr lang="en-US" sz="2400" dirty="0" err="1" smtClean="0"/>
              <a:t>i</a:t>
            </a:r>
            <a:r>
              <a:rPr lang="en-US" sz="2400" dirty="0" smtClean="0"/>
              <a:t>&lt;160000; </a:t>
            </a:r>
            <a:r>
              <a:rPr lang="en-US" sz="2400" dirty="0" err="1"/>
              <a:t>i</a:t>
            </a:r>
            <a:r>
              <a:rPr lang="en-US" sz="2400" dirty="0" smtClean="0"/>
              <a:t>++)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     for (j=0; </a:t>
            </a:r>
            <a:r>
              <a:rPr lang="en-US" sz="2400" dirty="0" smtClean="0"/>
              <a:t>j&lt;160000; </a:t>
            </a:r>
            <a:r>
              <a:rPr lang="en-US" sz="2400" dirty="0" err="1"/>
              <a:t>j</a:t>
            </a:r>
            <a:r>
              <a:rPr lang="en-US" sz="2400" dirty="0" err="1" smtClean="0"/>
              <a:t>++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        </a:t>
            </a:r>
            <a:r>
              <a:rPr lang="en-US" sz="2400" dirty="0"/>
              <a:t>a</a:t>
            </a:r>
            <a:r>
              <a:rPr lang="en-US" sz="2400" dirty="0" smtClean="0"/>
              <a:t>[</a:t>
            </a:r>
            <a:r>
              <a:rPr lang="en-US" sz="2400" dirty="0" err="1" smtClean="0"/>
              <a:t>i</a:t>
            </a:r>
            <a:r>
              <a:rPr lang="en-US" sz="2400" dirty="0" smtClean="0"/>
              <a:t>][j] = b[</a:t>
            </a:r>
            <a:r>
              <a:rPr lang="en-US" sz="2400" dirty="0" err="1" smtClean="0"/>
              <a:t>i</a:t>
            </a:r>
            <a:r>
              <a:rPr lang="en-US" sz="2400" dirty="0" smtClean="0"/>
              <a:t>][j] + c[</a:t>
            </a:r>
            <a:r>
              <a:rPr lang="en-US" sz="2400" dirty="0" err="1" smtClean="0"/>
              <a:t>i</a:t>
            </a:r>
            <a:r>
              <a:rPr lang="en-US" sz="2400" dirty="0" smtClean="0"/>
              <a:t>][j];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90100" y="2489733"/>
            <a:ext cx="5069016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For (</a:t>
            </a:r>
            <a:r>
              <a:rPr lang="en-US" sz="2400" dirty="0" err="1"/>
              <a:t>i</a:t>
            </a:r>
            <a:r>
              <a:rPr lang="en-US" sz="2400" dirty="0"/>
              <a:t>=0; </a:t>
            </a:r>
            <a:r>
              <a:rPr lang="en-US" sz="2400" dirty="0" err="1" smtClean="0"/>
              <a:t>i</a:t>
            </a:r>
            <a:r>
              <a:rPr lang="en-US" sz="2400" dirty="0" smtClean="0"/>
              <a:t>&lt;10000; </a:t>
            </a:r>
            <a:r>
              <a:rPr lang="en-US" sz="2400" dirty="0" err="1"/>
              <a:t>i</a:t>
            </a:r>
            <a:r>
              <a:rPr lang="en-US" sz="2400" dirty="0" smtClean="0"/>
              <a:t>+=16)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     for (j=0; </a:t>
            </a:r>
            <a:r>
              <a:rPr lang="en-US" sz="2400" dirty="0" smtClean="0"/>
              <a:t>j&lt;10000; </a:t>
            </a:r>
            <a:r>
              <a:rPr lang="en-US" sz="2400" dirty="0"/>
              <a:t>j</a:t>
            </a:r>
            <a:r>
              <a:rPr lang="en-US" sz="2400" dirty="0" smtClean="0"/>
              <a:t>+=16)</a:t>
            </a:r>
          </a:p>
          <a:p>
            <a:pPr>
              <a:defRPr/>
            </a:pPr>
            <a:r>
              <a:rPr lang="en-US" sz="2400" dirty="0" smtClean="0"/>
              <a:t>            for (ii=I; ii&lt;16; ii++)</a:t>
            </a:r>
          </a:p>
          <a:p>
            <a:pPr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          for (</a:t>
            </a:r>
            <a:r>
              <a:rPr lang="en-US" sz="2400" dirty="0" err="1" smtClean="0"/>
              <a:t>jj</a:t>
            </a:r>
            <a:r>
              <a:rPr lang="en-US" sz="2400" dirty="0" smtClean="0"/>
              <a:t>=j; </a:t>
            </a:r>
            <a:r>
              <a:rPr lang="en-US" sz="2400" dirty="0" err="1" smtClean="0"/>
              <a:t>jj</a:t>
            </a:r>
            <a:r>
              <a:rPr lang="en-US" sz="2400" dirty="0" smtClean="0"/>
              <a:t>&lt;16; </a:t>
            </a:r>
            <a:r>
              <a:rPr lang="en-US" sz="2400" dirty="0" err="1" smtClean="0"/>
              <a:t>jj</a:t>
            </a:r>
            <a:r>
              <a:rPr lang="en-US" sz="2400" dirty="0" smtClean="0"/>
              <a:t>++)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        </a:t>
            </a:r>
            <a:r>
              <a:rPr lang="en-US" sz="2400" dirty="0" smtClean="0"/>
              <a:t>           a</a:t>
            </a:r>
            <a:r>
              <a:rPr lang="en-US" sz="2400" dirty="0" smtClean="0"/>
              <a:t>[ii][</a:t>
            </a:r>
            <a:r>
              <a:rPr lang="en-US" sz="2400" dirty="0" err="1" smtClean="0"/>
              <a:t>jj</a:t>
            </a:r>
            <a:r>
              <a:rPr lang="en-US" sz="2400" dirty="0" smtClean="0"/>
              <a:t>] = b[ii][</a:t>
            </a:r>
            <a:r>
              <a:rPr lang="en-US" sz="2400" dirty="0" err="1" smtClean="0"/>
              <a:t>jj</a:t>
            </a:r>
            <a:r>
              <a:rPr lang="en-US" sz="2400" dirty="0" smtClean="0"/>
              <a:t>] + c[ii][</a:t>
            </a:r>
            <a:r>
              <a:rPr lang="en-US" sz="2400" dirty="0" err="1" smtClean="0"/>
              <a:t>jj</a:t>
            </a:r>
            <a:r>
              <a:rPr lang="en-US" sz="2400" dirty="0" smtClean="0"/>
              <a:t>];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369269" y="3287111"/>
            <a:ext cx="4028090" cy="1079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636172" y="4122683"/>
            <a:ext cx="670035" cy="567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10503" y="4863662"/>
            <a:ext cx="5085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inner loop has a small memory footprint and may</a:t>
            </a:r>
          </a:p>
          <a:p>
            <a:r>
              <a:rPr lang="en-US" dirty="0" smtClean="0"/>
              <a:t>Fit in L1 cache.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188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85164" y="1566408"/>
            <a:ext cx="5292436" cy="4224792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Reduce control overheads.</a:t>
            </a:r>
          </a:p>
          <a:p>
            <a:pPr>
              <a:buFontTx/>
              <a:buChar char="•"/>
            </a:pPr>
            <a:r>
              <a:rPr lang="en-US" altLang="en-US" dirty="0" smtClean="0"/>
              <a:t>Increase </a:t>
            </a:r>
            <a:r>
              <a:rPr lang="en-US" altLang="en-US" dirty="0"/>
              <a:t>chance for instruction scheduling.</a:t>
            </a:r>
          </a:p>
          <a:p>
            <a:pPr>
              <a:buFontTx/>
              <a:buChar char="•"/>
            </a:pPr>
            <a:r>
              <a:rPr lang="en-US" altLang="en-US" dirty="0" smtClean="0"/>
              <a:t>Large </a:t>
            </a:r>
            <a:r>
              <a:rPr lang="en-US" altLang="en-US" dirty="0"/>
              <a:t>body may require more resources (register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 This can be very effective</a:t>
            </a:r>
            <a:r>
              <a:rPr lang="en-US" altLang="en-US" dirty="0" smtClean="0"/>
              <a:t>!!!!</a:t>
            </a:r>
            <a:endParaRPr lang="en-US" alt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13774" y="1934585"/>
            <a:ext cx="417774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&lt;100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++) a(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) </a:t>
            </a:r>
            <a:r>
              <a:rPr lang="en-US" altLang="en-US" sz="2400" dirty="0"/>
              <a:t>= 1.0;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3774" y="3004128"/>
            <a:ext cx="3175869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&lt;100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+=</a:t>
            </a:r>
            <a:r>
              <a:rPr lang="en-US" altLang="en-US" sz="2400" dirty="0"/>
              <a:t>4) {</a:t>
            </a:r>
          </a:p>
          <a:p>
            <a:pPr eaLnBrk="1" hangingPunct="1"/>
            <a:r>
              <a:rPr lang="en-US" altLang="en-US" sz="2400" dirty="0"/>
              <a:t>    </a:t>
            </a:r>
            <a:r>
              <a:rPr lang="en-US" altLang="en-US" sz="2400" dirty="0" smtClean="0"/>
              <a:t>a(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) </a:t>
            </a:r>
            <a:r>
              <a:rPr lang="en-US" altLang="en-US" sz="2400" dirty="0"/>
              <a:t>= 1.0;</a:t>
            </a:r>
          </a:p>
          <a:p>
            <a:pPr eaLnBrk="1" hangingPunct="1"/>
            <a:r>
              <a:rPr lang="en-US" altLang="en-US" sz="2400" dirty="0"/>
              <a:t>    </a:t>
            </a:r>
            <a:r>
              <a:rPr lang="en-US" altLang="en-US" sz="2400" dirty="0" smtClean="0"/>
              <a:t>a(i+1</a:t>
            </a:r>
            <a:r>
              <a:rPr lang="en-US" altLang="en-US" sz="2400" dirty="0"/>
              <a:t>) = 1.0;</a:t>
            </a:r>
          </a:p>
          <a:p>
            <a:pPr eaLnBrk="1" hangingPunct="1"/>
            <a:r>
              <a:rPr lang="en-US" altLang="en-US" sz="2400" dirty="0"/>
              <a:t>    </a:t>
            </a:r>
            <a:r>
              <a:rPr lang="en-US" altLang="en-US" sz="2400" dirty="0" smtClean="0"/>
              <a:t>a(i+2</a:t>
            </a:r>
            <a:r>
              <a:rPr lang="en-US" altLang="en-US" sz="2400" dirty="0"/>
              <a:t>) = 1.0;</a:t>
            </a:r>
          </a:p>
          <a:p>
            <a:pPr eaLnBrk="1" hangingPunct="1"/>
            <a:r>
              <a:rPr lang="en-US" altLang="en-US" sz="2400" dirty="0"/>
              <a:t>    </a:t>
            </a:r>
            <a:r>
              <a:rPr lang="en-US" altLang="en-US" sz="2400" dirty="0" smtClean="0"/>
              <a:t>a(i+3</a:t>
            </a:r>
            <a:r>
              <a:rPr lang="en-US" altLang="en-US" sz="2400" dirty="0"/>
              <a:t>) = 1.0;</a:t>
            </a:r>
          </a:p>
          <a:p>
            <a:pPr eaLnBrk="1" hangingPunct="1"/>
            <a:r>
              <a:rPr lang="en-US" altLang="en-US" sz="2400" dirty="0"/>
              <a:t>}</a:t>
            </a:r>
          </a:p>
        </p:txBody>
      </p:sp>
      <p:sp>
        <p:nvSpPr>
          <p:cNvPr id="6" name="Down Arrow 5"/>
          <p:cNvSpPr/>
          <p:nvPr/>
        </p:nvSpPr>
        <p:spPr>
          <a:xfrm>
            <a:off x="2501708" y="2558473"/>
            <a:ext cx="315383" cy="3417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41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optimization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4714319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Optimizing matrix multiply</a:t>
            </a:r>
            <a:r>
              <a:rPr lang="en-US" dirty="0" smtClean="0"/>
              <a:t>:</a:t>
            </a:r>
            <a:endParaRPr lang="en-US" sz="2400" dirty="0"/>
          </a:p>
          <a:p>
            <a:pPr lvl="2">
              <a:spcBef>
                <a:spcPts val="600"/>
              </a:spcBef>
              <a:buNone/>
              <a:defRPr/>
            </a:pPr>
            <a:r>
              <a:rPr lang="en-US" sz="2200" dirty="0" smtClean="0"/>
              <a:t>for </a:t>
            </a:r>
            <a:r>
              <a:rPr lang="en-US" sz="2200" dirty="0"/>
              <a:t>(</a:t>
            </a:r>
            <a:r>
              <a:rPr lang="en-US" sz="2200" dirty="0" err="1"/>
              <a:t>i</a:t>
            </a:r>
            <a:r>
              <a:rPr lang="en-US" sz="2200" dirty="0"/>
              <a:t>=1; </a:t>
            </a:r>
            <a:r>
              <a:rPr lang="en-US" sz="2200" dirty="0" err="1"/>
              <a:t>i</a:t>
            </a:r>
            <a:r>
              <a:rPr lang="en-US" sz="2200" dirty="0"/>
              <a:t>&lt;=N; </a:t>
            </a:r>
            <a:r>
              <a:rPr lang="en-US" sz="2200" dirty="0" err="1"/>
              <a:t>i</a:t>
            </a:r>
            <a:r>
              <a:rPr lang="en-US" sz="2200" dirty="0"/>
              <a:t>++)</a:t>
            </a:r>
          </a:p>
          <a:p>
            <a:pPr lvl="2">
              <a:spcBef>
                <a:spcPts val="600"/>
              </a:spcBef>
              <a:buNone/>
              <a:defRPr/>
            </a:pPr>
            <a:r>
              <a:rPr lang="en-US" sz="2200" dirty="0"/>
              <a:t>    for (j=1; j&lt;=N; </a:t>
            </a:r>
            <a:r>
              <a:rPr lang="en-US" sz="2200" dirty="0" err="1"/>
              <a:t>j++</a:t>
            </a:r>
            <a:r>
              <a:rPr lang="en-US" sz="2200" dirty="0"/>
              <a:t>)</a:t>
            </a:r>
          </a:p>
          <a:p>
            <a:pPr lvl="2">
              <a:spcBef>
                <a:spcPts val="600"/>
              </a:spcBef>
              <a:buNone/>
              <a:defRPr/>
            </a:pPr>
            <a:r>
              <a:rPr lang="en-US" sz="2200" dirty="0"/>
              <a:t>        for(k=1; k&lt;=N; k++)</a:t>
            </a:r>
          </a:p>
          <a:p>
            <a:pPr lvl="2">
              <a:spcBef>
                <a:spcPts val="600"/>
              </a:spcBef>
              <a:buNone/>
              <a:defRPr/>
            </a:pPr>
            <a:r>
              <a:rPr lang="en-US" sz="2200" dirty="0"/>
              <a:t>            </a:t>
            </a:r>
            <a:r>
              <a:rPr lang="en-US" sz="2200" dirty="0" smtClean="0"/>
              <a:t>c(</a:t>
            </a:r>
            <a:r>
              <a:rPr lang="en-US" sz="2200" dirty="0" err="1" smtClean="0"/>
              <a:t>i</a:t>
            </a:r>
            <a:r>
              <a:rPr lang="en-US" sz="2200" dirty="0" smtClean="0"/>
              <a:t>, </a:t>
            </a:r>
            <a:r>
              <a:rPr lang="en-US" sz="2200" dirty="0"/>
              <a:t>j) = </a:t>
            </a:r>
            <a:r>
              <a:rPr lang="en-US" sz="2200" dirty="0" smtClean="0"/>
              <a:t>c(</a:t>
            </a:r>
            <a:r>
              <a:rPr lang="en-US" sz="2200" dirty="0" err="1" smtClean="0"/>
              <a:t>i</a:t>
            </a:r>
            <a:r>
              <a:rPr lang="en-US" sz="2200" dirty="0" smtClean="0"/>
              <a:t>, </a:t>
            </a:r>
            <a:r>
              <a:rPr lang="en-US" sz="2200" dirty="0"/>
              <a:t>j) + </a:t>
            </a:r>
            <a:r>
              <a:rPr lang="en-US" sz="2200" dirty="0" smtClean="0"/>
              <a:t>A(</a:t>
            </a:r>
            <a:r>
              <a:rPr lang="en-US" sz="2200" dirty="0" err="1" smtClean="0"/>
              <a:t>i</a:t>
            </a:r>
            <a:r>
              <a:rPr lang="en-US" sz="2200" dirty="0" smtClean="0"/>
              <a:t>, </a:t>
            </a:r>
            <a:r>
              <a:rPr lang="en-US" sz="2200" dirty="0"/>
              <a:t>k)*B(k, j</a:t>
            </a:r>
            <a:r>
              <a:rPr lang="en-US" sz="2200" dirty="0" smtClean="0"/>
              <a:t>)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First look: memory references -- c(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/>
              <a:t>j), </a:t>
            </a:r>
            <a:r>
              <a:rPr lang="en-US" dirty="0" smtClean="0"/>
              <a:t>A(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/>
              <a:t>1..N), B(1..N, j)</a:t>
            </a:r>
          </a:p>
          <a:p>
            <a:pPr lvl="2">
              <a:defRPr/>
            </a:pPr>
            <a:r>
              <a:rPr lang="en-US" dirty="0"/>
              <a:t>Spatial locality: memory reference stride = 1 is the </a:t>
            </a:r>
            <a:r>
              <a:rPr lang="en-US" dirty="0" smtClean="0"/>
              <a:t>best</a:t>
            </a:r>
          </a:p>
          <a:p>
            <a:pPr lvl="3">
              <a:defRPr/>
            </a:pPr>
            <a:r>
              <a:rPr lang="en-US" dirty="0"/>
              <a:t> </a:t>
            </a:r>
            <a:r>
              <a:rPr lang="en-US" dirty="0" smtClean="0"/>
              <a:t>What is the default storage scheme in C/C++? Row major or Column major?</a:t>
            </a:r>
          </a:p>
          <a:p>
            <a:pPr lvl="3">
              <a:defRPr/>
            </a:pPr>
            <a:r>
              <a:rPr lang="en-US" dirty="0" smtClean="0"/>
              <a:t> When you flatten the 2 dimension array by yourself (using pointer </a:t>
            </a:r>
            <a:r>
              <a:rPr lang="en-US" dirty="0" err="1" smtClean="0"/>
              <a:t>arithmetics</a:t>
            </a:r>
            <a:r>
              <a:rPr lang="en-US" dirty="0" smtClean="0"/>
              <a:t>), you can use any storage scheme as you see fit. </a:t>
            </a:r>
          </a:p>
          <a:p>
            <a:pPr lvl="3">
              <a:defRPr/>
            </a:pPr>
            <a:r>
              <a:rPr lang="en-US" dirty="0"/>
              <a:t> </a:t>
            </a:r>
            <a:r>
              <a:rPr lang="en-US" dirty="0" smtClean="0"/>
              <a:t>Row major or Column major, either A array or B array has a bag pattern!</a:t>
            </a:r>
            <a:endParaRPr lang="en-US" dirty="0"/>
          </a:p>
          <a:p>
            <a:pPr lvl="2">
              <a:defRPr/>
            </a:pPr>
            <a:r>
              <a:rPr lang="en-US" dirty="0"/>
              <a:t>Temporal locality: hard to reuse cache data since the memory trace is too large.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524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Reordering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A reordering transformation preserves a dependence if it preserves and relative execution order of the source and sink of the dependence.</a:t>
            </a:r>
          </a:p>
          <a:p>
            <a:r>
              <a:rPr lang="en-US" dirty="0"/>
              <a:t> </a:t>
            </a:r>
            <a:r>
              <a:rPr lang="en-US" dirty="0" smtClean="0"/>
              <a:t>Any reordering transformation that preserves every dependence in a program preserves the semantics of the program</a:t>
            </a:r>
          </a:p>
          <a:p>
            <a:r>
              <a:rPr lang="en-US" dirty="0" smtClean="0"/>
              <a:t> Loop optimization:  Finding the reordering transformation that preserves all dependence in the program while achieving better locality!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Find all dependence distance/direction vector in the loops, make sure that the transformations preserves all of them. </a:t>
            </a:r>
          </a:p>
        </p:txBody>
      </p:sp>
    </p:spTree>
    <p:extLst>
      <p:ext uri="{BB962C8B-B14F-4D97-AF65-F5344CB8AC3E}">
        <p14:creationId xmlns:p14="http://schemas.microsoft.com/office/powerpoint/2010/main" val="2497834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optimization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226668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/>
              <a:t>Initial improvement:  increase spatial locality in the inner loop, references to both A and B have a stride 1.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Transpose A before go into this operation  (</a:t>
            </a:r>
            <a:r>
              <a:rPr lang="en-US" dirty="0">
                <a:solidFill>
                  <a:srgbClr val="C00000"/>
                </a:solidFill>
              </a:rPr>
              <a:t>assuming </a:t>
            </a:r>
            <a:r>
              <a:rPr lang="en-US" dirty="0" smtClean="0">
                <a:solidFill>
                  <a:srgbClr val="C00000"/>
                </a:solidFill>
              </a:rPr>
              <a:t>row</a:t>
            </a:r>
            <a:r>
              <a:rPr lang="en-US" dirty="0" smtClean="0">
                <a:solidFill>
                  <a:srgbClr val="C00000"/>
                </a:solidFill>
              </a:rPr>
              <a:t>-major </a:t>
            </a:r>
            <a:r>
              <a:rPr lang="en-US" dirty="0">
                <a:solidFill>
                  <a:srgbClr val="C00000"/>
                </a:solidFill>
              </a:rPr>
              <a:t>storage</a:t>
            </a:r>
            <a:r>
              <a:rPr lang="en-US" dirty="0"/>
              <a:t>).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Compare the speed of</a:t>
            </a:r>
            <a:r>
              <a:rPr lang="en-US" dirty="0" smtClean="0"/>
              <a:t> lect7/</a:t>
            </a:r>
            <a:r>
              <a:rPr lang="en-US" dirty="0" err="1" smtClean="0"/>
              <a:t>my_mm.c</a:t>
            </a:r>
            <a:r>
              <a:rPr lang="en-US" dirty="0" smtClean="0"/>
              <a:t>, </a:t>
            </a:r>
            <a:r>
              <a:rPr lang="en-US" dirty="0" smtClean="0"/>
              <a:t>method 0 and method 1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46055" y="4133272"/>
            <a:ext cx="4788619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dirty="0"/>
              <a:t>Transpose </a:t>
            </a:r>
            <a:r>
              <a:rPr lang="en-US" altLang="en-US" sz="2000" dirty="0"/>
              <a:t>b</a:t>
            </a:r>
            <a:r>
              <a:rPr lang="en-US" altLang="en-US" sz="2000" dirty="0" smtClean="0"/>
              <a:t>  </a:t>
            </a:r>
            <a:r>
              <a:rPr lang="en-US" altLang="en-US" sz="2000" dirty="0"/>
              <a:t>/* for all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, </a:t>
            </a:r>
            <a:r>
              <a:rPr lang="en-US" altLang="en-US" sz="2000" dirty="0"/>
              <a:t>j, </a:t>
            </a:r>
            <a:r>
              <a:rPr lang="en-US" altLang="en-US" sz="2000" dirty="0"/>
              <a:t>w</a:t>
            </a:r>
            <a:r>
              <a:rPr lang="en-US" altLang="en-US" sz="2000" dirty="0" smtClean="0"/>
              <a:t>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, </a:t>
            </a:r>
            <a:r>
              <a:rPr lang="en-US" altLang="en-US" sz="2000" dirty="0"/>
              <a:t>j) = </a:t>
            </a:r>
            <a:r>
              <a:rPr lang="en-US" altLang="en-US" sz="2000" dirty="0"/>
              <a:t>b</a:t>
            </a:r>
            <a:r>
              <a:rPr lang="en-US" altLang="en-US" sz="2000" dirty="0" smtClean="0"/>
              <a:t>(j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) */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For (</a:t>
            </a:r>
            <a:r>
              <a:rPr lang="en-US" altLang="en-US" dirty="0" err="1"/>
              <a:t>i</a:t>
            </a:r>
            <a:r>
              <a:rPr lang="en-US" altLang="en-US" dirty="0"/>
              <a:t>=1; </a:t>
            </a:r>
            <a:r>
              <a:rPr lang="en-US" altLang="en-US" dirty="0" err="1"/>
              <a:t>i</a:t>
            </a:r>
            <a:r>
              <a:rPr lang="en-US" altLang="en-US" dirty="0"/>
              <a:t>&lt;=N; </a:t>
            </a:r>
            <a:r>
              <a:rPr lang="en-US" altLang="en-US" dirty="0" err="1"/>
              <a:t>i</a:t>
            </a:r>
            <a:r>
              <a:rPr lang="en-US" altLang="en-US" dirty="0"/>
              <a:t>++)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    for (j=1; j&lt;=N; </a:t>
            </a:r>
            <a:r>
              <a:rPr lang="en-US" altLang="en-US" dirty="0" err="1"/>
              <a:t>j++</a:t>
            </a:r>
            <a:r>
              <a:rPr lang="en-US" altLang="en-US" dirty="0"/>
              <a:t>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        for(k=1; k&lt;=N; k++)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            </a:t>
            </a:r>
            <a:r>
              <a:rPr lang="en-US" altLang="en-US" dirty="0" smtClean="0"/>
              <a:t>c(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</a:t>
            </a:r>
            <a:r>
              <a:rPr lang="en-US" altLang="en-US" dirty="0"/>
              <a:t>j) = </a:t>
            </a:r>
            <a:r>
              <a:rPr lang="en-US" altLang="en-US" dirty="0" smtClean="0"/>
              <a:t>c(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</a:t>
            </a:r>
            <a:r>
              <a:rPr lang="en-US" altLang="en-US" dirty="0"/>
              <a:t>j) + </a:t>
            </a:r>
            <a:r>
              <a:rPr lang="en-US" altLang="en-US" dirty="0"/>
              <a:t>a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</a:t>
            </a:r>
            <a:r>
              <a:rPr lang="en-US" altLang="en-US" dirty="0"/>
              <a:t>k</a:t>
            </a:r>
            <a:r>
              <a:rPr lang="en-US" altLang="en-US" dirty="0" smtClean="0"/>
              <a:t>)*</a:t>
            </a:r>
            <a:r>
              <a:rPr lang="en-US" altLang="en-US" dirty="0" smtClean="0">
                <a:solidFill>
                  <a:srgbClr val="FF0000"/>
                </a:solidFill>
              </a:rPr>
              <a:t>w(j, </a:t>
            </a:r>
            <a:r>
              <a:rPr lang="en-US" altLang="en-US" dirty="0">
                <a:solidFill>
                  <a:srgbClr val="FF0000"/>
                </a:solidFill>
              </a:rPr>
              <a:t>k</a:t>
            </a:r>
            <a:r>
              <a:rPr lang="en-US" altLang="en-US" dirty="0" smtClean="0">
                <a:solidFill>
                  <a:srgbClr val="FF0000"/>
                </a:solidFill>
              </a:rPr>
              <a:t>)</a:t>
            </a:r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8195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optimization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1361519"/>
          </a:xfrm>
        </p:spPr>
        <p:txBody>
          <a:bodyPr/>
          <a:lstStyle/>
          <a:p>
            <a:r>
              <a:rPr lang="en-US" altLang="en-US" dirty="0"/>
              <a:t>C(</a:t>
            </a:r>
            <a:r>
              <a:rPr lang="en-US" altLang="en-US" dirty="0" err="1"/>
              <a:t>i</a:t>
            </a:r>
            <a:r>
              <a:rPr lang="en-US" altLang="en-US" dirty="0"/>
              <a:t>, j) are repeatedly referenced in the inner loop: scalar replacement (method 2)</a:t>
            </a:r>
            <a:endParaRPr lang="en-US" altLang="en-US" sz="2000" dirty="0"/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33237" y="3456709"/>
            <a:ext cx="3724096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dirty="0"/>
              <a:t>Transpose </a:t>
            </a:r>
            <a:r>
              <a:rPr lang="en-US" altLang="en-US" sz="2000" dirty="0"/>
              <a:t>b</a:t>
            </a: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/>
              <a:t>for </a:t>
            </a:r>
            <a:r>
              <a:rPr lang="en-US" altLang="en-US" dirty="0"/>
              <a:t>(</a:t>
            </a:r>
            <a:r>
              <a:rPr lang="en-US" altLang="en-US" dirty="0" err="1"/>
              <a:t>i</a:t>
            </a:r>
            <a:r>
              <a:rPr lang="en-US" altLang="en-US" dirty="0"/>
              <a:t>=1; </a:t>
            </a:r>
            <a:r>
              <a:rPr lang="en-US" altLang="en-US" dirty="0" err="1"/>
              <a:t>i</a:t>
            </a:r>
            <a:r>
              <a:rPr lang="en-US" altLang="en-US" dirty="0"/>
              <a:t>&lt;=N; </a:t>
            </a:r>
            <a:r>
              <a:rPr lang="en-US" altLang="en-US" dirty="0" err="1"/>
              <a:t>i</a:t>
            </a:r>
            <a:r>
              <a:rPr lang="en-US" altLang="en-US" dirty="0"/>
              <a:t>++)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    for (j=1; j&lt;=N; </a:t>
            </a:r>
            <a:r>
              <a:rPr lang="en-US" altLang="en-US" dirty="0" err="1"/>
              <a:t>j++</a:t>
            </a:r>
            <a:r>
              <a:rPr lang="en-US" altLang="en-US" dirty="0"/>
              <a:t>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        for(k=1; k&lt;=N; k++)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            </a:t>
            </a:r>
            <a:r>
              <a:rPr lang="en-US" altLang="en-US" dirty="0" smtClean="0"/>
              <a:t>c(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</a:t>
            </a:r>
            <a:r>
              <a:rPr lang="en-US" altLang="en-US" dirty="0"/>
              <a:t>j) = </a:t>
            </a:r>
            <a:r>
              <a:rPr lang="en-US" altLang="en-US" dirty="0" smtClean="0"/>
              <a:t>c(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</a:t>
            </a:r>
            <a:r>
              <a:rPr lang="en-US" altLang="en-US" dirty="0"/>
              <a:t>j) + </a:t>
            </a:r>
            <a:r>
              <a:rPr lang="en-US" altLang="en-US" dirty="0" smtClean="0">
                <a:solidFill>
                  <a:srgbClr val="FF0000"/>
                </a:solidFill>
              </a:rPr>
              <a:t>a</a:t>
            </a:r>
            <a:r>
              <a:rPr lang="en-US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err="1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</a:rPr>
              <a:t>, k)*</a:t>
            </a:r>
            <a:r>
              <a:rPr lang="en-US" altLang="en-US" dirty="0" smtClean="0"/>
              <a:t>b</a:t>
            </a:r>
            <a:r>
              <a:rPr lang="en-US" altLang="en-US" dirty="0" smtClean="0"/>
              <a:t>(j, k)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25673" y="3371272"/>
            <a:ext cx="2916183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000" dirty="0"/>
              <a:t>Transpose </a:t>
            </a:r>
            <a:r>
              <a:rPr lang="en-US" altLang="en-US" sz="2000" dirty="0"/>
              <a:t>b</a:t>
            </a: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/>
              <a:t>for </a:t>
            </a:r>
            <a:r>
              <a:rPr lang="en-US" altLang="en-US" dirty="0"/>
              <a:t>(</a:t>
            </a:r>
            <a:r>
              <a:rPr lang="en-US" altLang="en-US" dirty="0" err="1"/>
              <a:t>i</a:t>
            </a:r>
            <a:r>
              <a:rPr lang="en-US" altLang="en-US" dirty="0"/>
              <a:t>=1; </a:t>
            </a:r>
            <a:r>
              <a:rPr lang="en-US" altLang="en-US" dirty="0" err="1"/>
              <a:t>i</a:t>
            </a:r>
            <a:r>
              <a:rPr lang="en-US" altLang="en-US" dirty="0"/>
              <a:t>&lt;=N; </a:t>
            </a:r>
            <a:r>
              <a:rPr lang="en-US" altLang="en-US" dirty="0" err="1"/>
              <a:t>i</a:t>
            </a:r>
            <a:r>
              <a:rPr lang="en-US" altLang="en-US" dirty="0"/>
              <a:t>++)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    for (j=1; j&lt;=N; </a:t>
            </a:r>
            <a:r>
              <a:rPr lang="en-US" altLang="en-US" dirty="0" err="1"/>
              <a:t>j++</a:t>
            </a:r>
            <a:r>
              <a:rPr lang="en-US" altLang="en-US" dirty="0"/>
              <a:t>) {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        t = </a:t>
            </a:r>
            <a:r>
              <a:rPr lang="en-US" altLang="en-US" dirty="0" smtClean="0"/>
              <a:t>c(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</a:t>
            </a:r>
            <a:r>
              <a:rPr lang="en-US" altLang="en-US" dirty="0"/>
              <a:t>j);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        for(k=1; k&lt;=N; k++)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            t = t + </a:t>
            </a:r>
            <a:r>
              <a:rPr lang="en-US" altLang="en-US" dirty="0" smtClean="0">
                <a:solidFill>
                  <a:srgbClr val="FF0000"/>
                </a:solidFill>
              </a:rPr>
              <a:t>a</a:t>
            </a:r>
            <a:r>
              <a:rPr lang="en-US" altLang="en-US" dirty="0" smtClean="0">
                <a:solidFill>
                  <a:srgbClr val="FF0000"/>
                </a:solidFill>
              </a:rPr>
              <a:t>(</a:t>
            </a:r>
            <a:r>
              <a:rPr lang="en-US" altLang="en-US" dirty="0" err="1" smtClean="0">
                <a:solidFill>
                  <a:srgbClr val="FF0000"/>
                </a:solidFill>
              </a:rPr>
              <a:t>i</a:t>
            </a:r>
            <a:r>
              <a:rPr lang="en-US" altLang="en-US" dirty="0" smtClean="0">
                <a:solidFill>
                  <a:srgbClr val="FF0000"/>
                </a:solidFill>
              </a:rPr>
              <a:t>, k)*</a:t>
            </a:r>
            <a:r>
              <a:rPr lang="en-US" altLang="en-US" dirty="0" smtClean="0"/>
              <a:t>b</a:t>
            </a:r>
            <a:r>
              <a:rPr lang="en-US" altLang="en-US" dirty="0" smtClean="0"/>
              <a:t>(</a:t>
            </a:r>
            <a:r>
              <a:rPr lang="en-US" altLang="en-US" dirty="0" smtClean="0"/>
              <a:t>j, </a:t>
            </a:r>
            <a:r>
              <a:rPr lang="en-US" altLang="en-US" dirty="0" smtClean="0"/>
              <a:t>k);</a:t>
            </a: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         </a:t>
            </a:r>
            <a:r>
              <a:rPr lang="en-US" altLang="en-US" dirty="0" smtClean="0"/>
              <a:t>c(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</a:t>
            </a:r>
            <a:r>
              <a:rPr lang="en-US" altLang="en-US" dirty="0"/>
              <a:t>j) = t;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      }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0204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optimization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92675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3000" dirty="0"/>
              <a:t>Inner loops memory footprint is too large: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sz="2600" dirty="0"/>
              <a:t>A(1..N, </a:t>
            </a:r>
            <a:r>
              <a:rPr lang="en-US" sz="2600" dirty="0" err="1"/>
              <a:t>i</a:t>
            </a:r>
            <a:r>
              <a:rPr lang="en-US" sz="2600" dirty="0"/>
              <a:t>), B(1..N, </a:t>
            </a:r>
            <a:r>
              <a:rPr lang="en-US" sz="2600" dirty="0" err="1"/>
              <a:t>i</a:t>
            </a:r>
            <a:r>
              <a:rPr lang="en-US" sz="2600" dirty="0"/>
              <a:t>)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sz="2200" dirty="0"/>
              <a:t>Loop tiling + loop interchange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/>
              <a:t>Memory footprint in the inner loop A(1..t, </a:t>
            </a:r>
            <a:r>
              <a:rPr lang="en-US" sz="1800" dirty="0" err="1"/>
              <a:t>i</a:t>
            </a:r>
            <a:r>
              <a:rPr lang="en-US" sz="1800" dirty="0"/>
              <a:t>), B(1..t, </a:t>
            </a:r>
            <a:r>
              <a:rPr lang="en-US" sz="1800" dirty="0" err="1"/>
              <a:t>i</a:t>
            </a:r>
            <a:r>
              <a:rPr lang="en-US" sz="1800" dirty="0"/>
              <a:t>)</a:t>
            </a:r>
          </a:p>
          <a:p>
            <a:pPr lvl="2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/>
              <a:t>Using blocking, one can tune the performance for the memory hierarchy:</a:t>
            </a:r>
          </a:p>
          <a:p>
            <a:pPr lvl="3">
              <a:lnSpc>
                <a:spcPct val="90000"/>
              </a:lnSpc>
              <a:buFont typeface="Arial" charset="0"/>
              <a:buChar char="–"/>
              <a:defRPr/>
            </a:pPr>
            <a:r>
              <a:rPr lang="en-US" sz="1400" dirty="0"/>
              <a:t>Innermost loop fits in register; second innermost loop fits in L2 cache, …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600" dirty="0"/>
              <a:t>Method </a:t>
            </a:r>
            <a:r>
              <a:rPr lang="en-US" sz="2600" dirty="0" smtClean="0"/>
              <a:t>4</a:t>
            </a:r>
          </a:p>
          <a:p>
            <a:pPr lvl="3">
              <a:lnSpc>
                <a:spcPct val="90000"/>
              </a:lnSpc>
              <a:buNone/>
              <a:defRPr/>
            </a:pPr>
            <a:r>
              <a:rPr lang="en-US" dirty="0"/>
              <a:t>for (j=1; j&lt;=N; j+=t)</a:t>
            </a:r>
          </a:p>
          <a:p>
            <a:pPr lvl="3">
              <a:lnSpc>
                <a:spcPct val="90000"/>
              </a:lnSpc>
              <a:buNone/>
              <a:defRPr/>
            </a:pPr>
            <a:r>
              <a:rPr lang="en-US" dirty="0"/>
              <a:t>        for(k=1; k&lt;=N; k+=t)</a:t>
            </a:r>
          </a:p>
          <a:p>
            <a:pPr lvl="3">
              <a:lnSpc>
                <a:spcPct val="90000"/>
              </a:lnSpc>
              <a:buNone/>
              <a:defRPr/>
            </a:pPr>
            <a:r>
              <a:rPr lang="en-US" dirty="0"/>
              <a:t>             for(I=1; </a:t>
            </a:r>
            <a:r>
              <a:rPr lang="en-US" dirty="0" err="1"/>
              <a:t>i</a:t>
            </a:r>
            <a:r>
              <a:rPr lang="en-US" dirty="0"/>
              <a:t>&lt;=N; </a:t>
            </a:r>
            <a:r>
              <a:rPr lang="en-US" dirty="0" err="1"/>
              <a:t>i</a:t>
            </a:r>
            <a:r>
              <a:rPr lang="en-US" dirty="0"/>
              <a:t>+=t) </a:t>
            </a:r>
          </a:p>
          <a:p>
            <a:pPr lvl="3">
              <a:lnSpc>
                <a:spcPct val="90000"/>
              </a:lnSpc>
              <a:buNone/>
              <a:defRPr/>
            </a:pPr>
            <a:r>
              <a:rPr lang="en-US" dirty="0"/>
              <a:t>                 for (ii=I; ii&lt;=min(I+t-1, N); ii++)</a:t>
            </a:r>
          </a:p>
          <a:p>
            <a:pPr lvl="3">
              <a:lnSpc>
                <a:spcPct val="90000"/>
              </a:lnSpc>
              <a:buNone/>
              <a:defRPr/>
            </a:pPr>
            <a:r>
              <a:rPr lang="en-US" dirty="0"/>
              <a:t>                     for (</a:t>
            </a:r>
            <a:r>
              <a:rPr lang="en-US" dirty="0" err="1"/>
              <a:t>jj</a:t>
            </a:r>
            <a:r>
              <a:rPr lang="en-US" dirty="0"/>
              <a:t> = j; </a:t>
            </a:r>
            <a:r>
              <a:rPr lang="en-US" dirty="0" err="1"/>
              <a:t>jj</a:t>
            </a:r>
            <a:r>
              <a:rPr lang="en-US" dirty="0"/>
              <a:t>&lt;=min(j+t-1,N);</a:t>
            </a:r>
            <a:r>
              <a:rPr lang="en-US" dirty="0" err="1"/>
              <a:t>jj</a:t>
            </a:r>
            <a:r>
              <a:rPr lang="en-US" dirty="0"/>
              <a:t>++) {</a:t>
            </a:r>
          </a:p>
          <a:p>
            <a:pPr lvl="3">
              <a:lnSpc>
                <a:spcPct val="90000"/>
              </a:lnSpc>
              <a:buNone/>
              <a:defRPr/>
            </a:pPr>
            <a:r>
              <a:rPr lang="en-US" dirty="0"/>
              <a:t>                          t = c(ii, </a:t>
            </a:r>
            <a:r>
              <a:rPr lang="en-US" dirty="0" err="1"/>
              <a:t>jj</a:t>
            </a:r>
            <a:r>
              <a:rPr lang="en-US" dirty="0"/>
              <a:t>);</a:t>
            </a:r>
          </a:p>
          <a:p>
            <a:pPr lvl="3">
              <a:lnSpc>
                <a:spcPct val="90000"/>
              </a:lnSpc>
              <a:buNone/>
              <a:defRPr/>
            </a:pPr>
            <a:r>
              <a:rPr lang="en-US" dirty="0"/>
              <a:t>                          for(</a:t>
            </a:r>
            <a:r>
              <a:rPr lang="en-US" dirty="0" err="1"/>
              <a:t>kk</a:t>
            </a:r>
            <a:r>
              <a:rPr lang="en-US" dirty="0"/>
              <a:t>=k; </a:t>
            </a:r>
            <a:r>
              <a:rPr lang="en-US" dirty="0" err="1"/>
              <a:t>kk</a:t>
            </a:r>
            <a:r>
              <a:rPr lang="en-US" dirty="0"/>
              <a:t> &lt;=min(k+t-1, N); </a:t>
            </a:r>
            <a:r>
              <a:rPr lang="en-US" dirty="0" err="1"/>
              <a:t>kk</a:t>
            </a:r>
            <a:r>
              <a:rPr lang="en-US" dirty="0"/>
              <a:t>++)</a:t>
            </a:r>
          </a:p>
          <a:p>
            <a:pPr lvl="3">
              <a:lnSpc>
                <a:spcPct val="90000"/>
              </a:lnSpc>
              <a:buNone/>
              <a:defRPr/>
            </a:pPr>
            <a:r>
              <a:rPr lang="en-US" dirty="0"/>
              <a:t>                               t = t + A(</a:t>
            </a:r>
            <a:r>
              <a:rPr lang="en-US" dirty="0" err="1"/>
              <a:t>kk</a:t>
            </a:r>
            <a:r>
              <a:rPr lang="en-US" dirty="0"/>
              <a:t>, ii)*B(</a:t>
            </a:r>
            <a:r>
              <a:rPr lang="en-US" dirty="0" err="1"/>
              <a:t>kk</a:t>
            </a:r>
            <a:r>
              <a:rPr lang="en-US" dirty="0"/>
              <a:t>, </a:t>
            </a:r>
            <a:r>
              <a:rPr lang="en-US" dirty="0" err="1"/>
              <a:t>jj</a:t>
            </a:r>
            <a:r>
              <a:rPr lang="en-US" dirty="0"/>
              <a:t>)</a:t>
            </a:r>
          </a:p>
          <a:p>
            <a:pPr lvl="3">
              <a:lnSpc>
                <a:spcPct val="90000"/>
              </a:lnSpc>
              <a:buNone/>
              <a:defRPr/>
            </a:pPr>
            <a:r>
              <a:rPr lang="en-US" dirty="0"/>
              <a:t>                          c(ii, </a:t>
            </a:r>
            <a:r>
              <a:rPr lang="en-US" dirty="0" err="1"/>
              <a:t>jj</a:t>
            </a:r>
            <a:r>
              <a:rPr lang="en-US" dirty="0"/>
              <a:t>) = t</a:t>
            </a:r>
          </a:p>
          <a:p>
            <a:pPr lvl="3">
              <a:lnSpc>
                <a:spcPct val="90000"/>
              </a:lnSpc>
              <a:buNone/>
              <a:defRPr/>
            </a:pPr>
            <a:r>
              <a:rPr lang="en-US" dirty="0"/>
              <a:t>                     }</a:t>
            </a:r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endParaRPr lang="en-US" sz="2600" dirty="0" smtClean="0"/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endParaRPr lang="en-US" sz="2600" dirty="0"/>
          </a:p>
          <a:p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08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optimization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92675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3600" dirty="0"/>
              <a:t>Loop unrolling (method 5)</a:t>
            </a:r>
            <a:endParaRPr lang="en-US" dirty="0"/>
          </a:p>
          <a:p>
            <a:pPr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   for (j=1; j&lt;=N; j+=t)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       for(k=1; k&lt;=N; k+=t)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            for(I=1; </a:t>
            </a:r>
            <a:r>
              <a:rPr lang="en-US" dirty="0" err="1"/>
              <a:t>i</a:t>
            </a:r>
            <a:r>
              <a:rPr lang="en-US" dirty="0"/>
              <a:t>&lt;=N; </a:t>
            </a:r>
            <a:r>
              <a:rPr lang="en-US" dirty="0" err="1"/>
              <a:t>i</a:t>
            </a:r>
            <a:r>
              <a:rPr lang="en-US" dirty="0"/>
              <a:t>+=t)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                for (ii=I; ii&lt;=min(I+t-1, N); ii++)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                    for (</a:t>
            </a:r>
            <a:r>
              <a:rPr lang="en-US" dirty="0" err="1"/>
              <a:t>jj</a:t>
            </a:r>
            <a:r>
              <a:rPr lang="en-US" dirty="0"/>
              <a:t> = j; </a:t>
            </a:r>
            <a:r>
              <a:rPr lang="en-US" dirty="0" err="1"/>
              <a:t>jj</a:t>
            </a:r>
            <a:r>
              <a:rPr lang="en-US" dirty="0"/>
              <a:t>&lt;=min(j+t-1,N);</a:t>
            </a:r>
            <a:r>
              <a:rPr lang="en-US" dirty="0" err="1"/>
              <a:t>jj</a:t>
            </a:r>
            <a:r>
              <a:rPr lang="en-US" dirty="0"/>
              <a:t>++) {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                         t = c(ii, </a:t>
            </a:r>
            <a:r>
              <a:rPr lang="en-US" dirty="0" err="1"/>
              <a:t>jj</a:t>
            </a:r>
            <a:r>
              <a:rPr lang="en-US" dirty="0"/>
              <a:t>);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                         t = t + A(</a:t>
            </a:r>
            <a:r>
              <a:rPr lang="en-US" dirty="0" err="1"/>
              <a:t>kk</a:t>
            </a:r>
            <a:r>
              <a:rPr lang="en-US" dirty="0"/>
              <a:t>, ii) * B(</a:t>
            </a:r>
            <a:r>
              <a:rPr lang="en-US" dirty="0" err="1"/>
              <a:t>kk</a:t>
            </a:r>
            <a:r>
              <a:rPr lang="en-US" dirty="0"/>
              <a:t>, </a:t>
            </a:r>
            <a:r>
              <a:rPr lang="en-US" dirty="0" err="1"/>
              <a:t>jj</a:t>
            </a:r>
            <a:r>
              <a:rPr lang="en-US" dirty="0"/>
              <a:t>);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                         t = t + A(kk+1, ii) * B(kk+1, </a:t>
            </a:r>
            <a:r>
              <a:rPr lang="en-US" dirty="0" err="1"/>
              <a:t>jj</a:t>
            </a:r>
            <a:r>
              <a:rPr lang="en-US" dirty="0"/>
              <a:t>);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                         ……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                         t = t + A(kk+15, ii) * B(</a:t>
            </a:r>
            <a:r>
              <a:rPr lang="en-US" dirty="0" err="1"/>
              <a:t>kk</a:t>
            </a:r>
            <a:r>
              <a:rPr lang="en-US" dirty="0"/>
              <a:t> + 15, </a:t>
            </a:r>
            <a:r>
              <a:rPr lang="en-US" dirty="0" err="1"/>
              <a:t>jj</a:t>
            </a:r>
            <a:r>
              <a:rPr lang="en-US" dirty="0"/>
              <a:t>);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                         c(ii, </a:t>
            </a:r>
            <a:r>
              <a:rPr lang="en-US" dirty="0" err="1"/>
              <a:t>jj</a:t>
            </a:r>
            <a:r>
              <a:rPr lang="en-US" dirty="0"/>
              <a:t>) = t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dirty="0"/>
              <a:t>                     }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endParaRPr lang="en-US" sz="2600" dirty="0" smtClean="0"/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endParaRPr lang="en-US" sz="2600" dirty="0"/>
          </a:p>
          <a:p>
            <a:endParaRPr lang="en-US" altLang="en-US" sz="2000" dirty="0"/>
          </a:p>
          <a:p>
            <a:endParaRPr lang="en-US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8423564" y="3290804"/>
            <a:ext cx="2209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This assumes the loop can be nicely unrolled, you need to take care of the boundary condition.</a:t>
            </a:r>
          </a:p>
        </p:txBody>
      </p:sp>
    </p:spTree>
    <p:extLst>
      <p:ext uri="{BB962C8B-B14F-4D97-AF65-F5344CB8AC3E}">
        <p14:creationId xmlns:p14="http://schemas.microsoft.com/office/powerpoint/2010/main" val="1437308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Loop optimization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926756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Instruction </a:t>
            </a:r>
            <a:r>
              <a:rPr lang="en-US" dirty="0"/>
              <a:t>scheduling (method 6)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‘+’ would have to wait on the results of ‘*’ in a typical processor.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‘*’ is often deeply pipelined: feed the pipeline with many ‘*’ operation.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Effective for older machine, no longer effective on the current </a:t>
            </a:r>
            <a:r>
              <a:rPr lang="en-US" dirty="0" err="1" smtClean="0"/>
              <a:t>linprog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2200" dirty="0"/>
              <a:t>for (j=1; j&lt;=N; j+=t)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200" dirty="0"/>
              <a:t>        for(k=1; k&lt;=N; k+=t)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200" dirty="0"/>
              <a:t>             for(I=1; </a:t>
            </a:r>
            <a:r>
              <a:rPr lang="en-US" sz="2200" dirty="0" err="1"/>
              <a:t>i</a:t>
            </a:r>
            <a:r>
              <a:rPr lang="en-US" sz="2200" dirty="0"/>
              <a:t>&lt;=N; </a:t>
            </a:r>
            <a:r>
              <a:rPr lang="en-US" sz="2200" dirty="0" err="1"/>
              <a:t>i</a:t>
            </a:r>
            <a:r>
              <a:rPr lang="en-US" sz="2200" dirty="0"/>
              <a:t>+=t)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200" dirty="0"/>
              <a:t>                 for (ii=I; ii&lt;=min(I+t-1, N); ii++)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200" dirty="0"/>
              <a:t>                     for (</a:t>
            </a:r>
            <a:r>
              <a:rPr lang="en-US" sz="2200" dirty="0" err="1"/>
              <a:t>jj</a:t>
            </a:r>
            <a:r>
              <a:rPr lang="en-US" sz="2200" dirty="0"/>
              <a:t> = j; </a:t>
            </a:r>
            <a:r>
              <a:rPr lang="en-US" sz="2200" dirty="0" err="1"/>
              <a:t>jj</a:t>
            </a:r>
            <a:r>
              <a:rPr lang="en-US" sz="2200" dirty="0"/>
              <a:t>&lt;=min(j+t-1,N);</a:t>
            </a:r>
            <a:r>
              <a:rPr lang="en-US" sz="2200" dirty="0" err="1"/>
              <a:t>jj</a:t>
            </a:r>
            <a:r>
              <a:rPr lang="en-US" sz="2200" dirty="0"/>
              <a:t>++) {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200" dirty="0"/>
              <a:t>                          t0 = A(</a:t>
            </a:r>
            <a:r>
              <a:rPr lang="en-US" sz="2200" dirty="0" err="1"/>
              <a:t>kk</a:t>
            </a:r>
            <a:r>
              <a:rPr lang="en-US" sz="2200" dirty="0"/>
              <a:t>, ii) * B(</a:t>
            </a:r>
            <a:r>
              <a:rPr lang="en-US" sz="2200" dirty="0" err="1"/>
              <a:t>kk</a:t>
            </a:r>
            <a:r>
              <a:rPr lang="en-US" sz="2200" dirty="0"/>
              <a:t>, </a:t>
            </a:r>
            <a:r>
              <a:rPr lang="en-US" sz="2200" dirty="0" err="1"/>
              <a:t>jj</a:t>
            </a:r>
            <a:r>
              <a:rPr lang="en-US" sz="2200" dirty="0"/>
              <a:t>);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200" dirty="0"/>
              <a:t>                          t1 = A(kk+1, ii) * B(kk+1, </a:t>
            </a:r>
            <a:r>
              <a:rPr lang="en-US" sz="2200" dirty="0" err="1"/>
              <a:t>jj</a:t>
            </a:r>
            <a:r>
              <a:rPr lang="en-US" sz="2200" dirty="0"/>
              <a:t>);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200" dirty="0"/>
              <a:t>                          ……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200" dirty="0"/>
              <a:t>                          t15 = A(kk+15, ii) * B(</a:t>
            </a:r>
            <a:r>
              <a:rPr lang="en-US" sz="2200" dirty="0" err="1"/>
              <a:t>kk</a:t>
            </a:r>
            <a:r>
              <a:rPr lang="en-US" sz="2200" dirty="0"/>
              <a:t> + 15, </a:t>
            </a:r>
            <a:r>
              <a:rPr lang="en-US" sz="2200" dirty="0" err="1"/>
              <a:t>jj</a:t>
            </a:r>
            <a:r>
              <a:rPr lang="en-US" sz="2200" dirty="0"/>
              <a:t>);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200" dirty="0"/>
              <a:t>                          c(ii, </a:t>
            </a:r>
            <a:r>
              <a:rPr lang="en-US" sz="2200" dirty="0" err="1"/>
              <a:t>jj</a:t>
            </a:r>
            <a:r>
              <a:rPr lang="en-US" sz="2200" dirty="0"/>
              <a:t>) = c(ii, </a:t>
            </a:r>
            <a:r>
              <a:rPr lang="en-US" sz="2200" dirty="0" err="1"/>
              <a:t>jj</a:t>
            </a:r>
            <a:r>
              <a:rPr lang="en-US" sz="2200" dirty="0"/>
              <a:t>) + t0 + t1 + … + t15;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200" dirty="0"/>
              <a:t>                     }</a:t>
            </a:r>
            <a:endParaRPr lang="en-US" dirty="0"/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endParaRPr lang="en-US" sz="2600" dirty="0" smtClean="0"/>
          </a:p>
          <a:p>
            <a:pPr>
              <a:lnSpc>
                <a:spcPct val="90000"/>
              </a:lnSpc>
              <a:buFont typeface="Arial" charset="0"/>
              <a:buChar char="•"/>
              <a:defRPr/>
            </a:pPr>
            <a:endParaRPr lang="en-US" sz="2600" dirty="0"/>
          </a:p>
          <a:p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81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Loop optimization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600201"/>
            <a:ext cx="5181600" cy="4525963"/>
          </a:xfrm>
        </p:spPr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Further locality improve: block order storage of A, B, and C. (method 7)</a:t>
            </a:r>
          </a:p>
          <a:p>
            <a:pPr lvl="1"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200" dirty="0"/>
              <a:t>for (j=1; j&lt;=N; j+=t)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200" dirty="0"/>
              <a:t>        for(k=1; k&lt;=N; k+=t)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200" dirty="0"/>
              <a:t>             for(I=1; </a:t>
            </a:r>
            <a:r>
              <a:rPr lang="en-US" sz="2200" dirty="0" err="1"/>
              <a:t>i</a:t>
            </a:r>
            <a:r>
              <a:rPr lang="en-US" sz="2200" dirty="0"/>
              <a:t>&lt;=N; </a:t>
            </a:r>
            <a:r>
              <a:rPr lang="en-US" sz="2200" dirty="0" err="1"/>
              <a:t>i</a:t>
            </a:r>
            <a:r>
              <a:rPr lang="en-US" sz="2200" dirty="0"/>
              <a:t>+=t)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200" dirty="0"/>
              <a:t>                 for (ii=I; ii&lt;=min(I+t-1, N); ii++)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200" dirty="0"/>
              <a:t>                     for (</a:t>
            </a:r>
            <a:r>
              <a:rPr lang="en-US" sz="2200" dirty="0" err="1"/>
              <a:t>jj</a:t>
            </a:r>
            <a:r>
              <a:rPr lang="en-US" sz="2200" dirty="0"/>
              <a:t> = j; </a:t>
            </a:r>
            <a:r>
              <a:rPr lang="en-US" sz="2200" dirty="0" err="1"/>
              <a:t>jj</a:t>
            </a:r>
            <a:r>
              <a:rPr lang="en-US" sz="2200" dirty="0"/>
              <a:t>&lt;=min(j+t-1,N);</a:t>
            </a:r>
            <a:r>
              <a:rPr lang="en-US" sz="2200" dirty="0" err="1"/>
              <a:t>jj</a:t>
            </a:r>
            <a:r>
              <a:rPr lang="en-US" sz="2200" dirty="0"/>
              <a:t>++) {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200" dirty="0"/>
              <a:t>                          t0 = A(</a:t>
            </a:r>
            <a:r>
              <a:rPr lang="en-US" sz="2200" dirty="0" err="1"/>
              <a:t>kk</a:t>
            </a:r>
            <a:r>
              <a:rPr lang="en-US" sz="2200" dirty="0"/>
              <a:t>, ii) * B(</a:t>
            </a:r>
            <a:r>
              <a:rPr lang="en-US" sz="2200" dirty="0" err="1"/>
              <a:t>kk</a:t>
            </a:r>
            <a:r>
              <a:rPr lang="en-US" sz="2200" dirty="0"/>
              <a:t>, </a:t>
            </a:r>
            <a:r>
              <a:rPr lang="en-US" sz="2200" dirty="0" err="1"/>
              <a:t>jj</a:t>
            </a:r>
            <a:r>
              <a:rPr lang="en-US" sz="2200" dirty="0"/>
              <a:t>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200" dirty="0"/>
              <a:t>                          t1 = A(kk+1, ii) * B(kk+1, </a:t>
            </a:r>
            <a:r>
              <a:rPr lang="en-US" sz="2200" dirty="0" err="1"/>
              <a:t>jj</a:t>
            </a:r>
            <a:r>
              <a:rPr lang="en-US" sz="2200" dirty="0"/>
              <a:t>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200" dirty="0"/>
              <a:t>                          ……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200" dirty="0"/>
              <a:t>                          t15 = A(kk+15, ii) * B(</a:t>
            </a:r>
            <a:r>
              <a:rPr lang="en-US" sz="2200" dirty="0" err="1"/>
              <a:t>kk</a:t>
            </a:r>
            <a:r>
              <a:rPr lang="en-US" sz="2200" dirty="0"/>
              <a:t> + 15, </a:t>
            </a:r>
            <a:r>
              <a:rPr lang="en-US" sz="2200" dirty="0" err="1"/>
              <a:t>jj</a:t>
            </a:r>
            <a:r>
              <a:rPr lang="en-US" sz="2200" dirty="0"/>
              <a:t>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200" dirty="0"/>
              <a:t>                          c(ii, </a:t>
            </a:r>
            <a:r>
              <a:rPr lang="en-US" sz="2200" dirty="0" err="1"/>
              <a:t>jj</a:t>
            </a:r>
            <a:r>
              <a:rPr lang="en-US" sz="2200" dirty="0"/>
              <a:t>) = c(ii, </a:t>
            </a:r>
            <a:r>
              <a:rPr lang="en-US" sz="2200" dirty="0" err="1"/>
              <a:t>jj</a:t>
            </a:r>
            <a:r>
              <a:rPr lang="en-US" sz="2200" dirty="0"/>
              <a:t>) + t0 + t1 + … + t15;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200" dirty="0"/>
              <a:t>                     }</a:t>
            </a:r>
            <a:endParaRPr lang="en-US" dirty="0" smtClean="0"/>
          </a:p>
          <a:p>
            <a:pPr>
              <a:buNone/>
              <a:defRPr/>
            </a:pPr>
            <a:endParaRPr lang="en-US" sz="2400" dirty="0"/>
          </a:p>
          <a:p>
            <a:pPr>
              <a:buNone/>
              <a:defRPr/>
            </a:pPr>
            <a:endParaRPr lang="en-US" sz="2400" dirty="0"/>
          </a:p>
          <a:p>
            <a:pPr>
              <a:buNone/>
              <a:defRPr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8119240" y="2498834"/>
            <a:ext cx="4020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521261" y="2492843"/>
            <a:ext cx="4020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921965" y="2501460"/>
            <a:ext cx="4020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115950" y="2862909"/>
            <a:ext cx="4020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523234" y="2852398"/>
            <a:ext cx="4020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941026" y="2879409"/>
            <a:ext cx="4020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112669" y="3242752"/>
            <a:ext cx="4020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521261" y="3232929"/>
            <a:ext cx="4020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921965" y="3257358"/>
            <a:ext cx="4020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  <a:endParaRPr lang="en-US" dirty="0"/>
          </a:p>
        </p:txBody>
      </p:sp>
      <p:cxnSp>
        <p:nvCxnSpPr>
          <p:cNvPr id="9" name="Straight Arrow Connector 8"/>
          <p:cNvCxnSpPr>
            <a:endCxn id="31" idx="2"/>
          </p:cNvCxnSpPr>
          <p:nvPr/>
        </p:nvCxnSpPr>
        <p:spPr>
          <a:xfrm flipH="1" flipV="1">
            <a:off x="9122976" y="3626690"/>
            <a:ext cx="19060" cy="929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22173" y="4656990"/>
            <a:ext cx="3263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block is a 16x16 sub-matrix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9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Scalar </a:t>
            </a:r>
            <a:r>
              <a:rPr lang="en-US" altLang="en-US" dirty="0"/>
              <a:t>replacement of array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28510" y="1566408"/>
            <a:ext cx="4849090" cy="4224792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Scalar </a:t>
            </a:r>
            <a:r>
              <a:rPr lang="en-US" altLang="en-US" dirty="0" smtClean="0"/>
              <a:t>replacement allows </a:t>
            </a:r>
            <a:r>
              <a:rPr lang="en-US" altLang="en-US" dirty="0"/>
              <a:t>registers to be allocated </a:t>
            </a:r>
            <a:r>
              <a:rPr lang="en-US" altLang="en-US" dirty="0" smtClean="0"/>
              <a:t>to </a:t>
            </a:r>
            <a:r>
              <a:rPr lang="en-US" altLang="en-US" dirty="0"/>
              <a:t>the scalar, which </a:t>
            </a:r>
            <a:r>
              <a:rPr lang="en-US" altLang="en-US" dirty="0" smtClean="0"/>
              <a:t>reduces memory references.</a:t>
            </a:r>
          </a:p>
          <a:p>
            <a:pPr lvl="1"/>
            <a:r>
              <a:rPr lang="en-US" altLang="en-US" dirty="0" smtClean="0"/>
              <a:t> </a:t>
            </a:r>
            <a:r>
              <a:rPr lang="en-US" altLang="en-US" dirty="0"/>
              <a:t>Registers are almost never allocated to array elements</a:t>
            </a:r>
            <a:r>
              <a:rPr lang="en-US" altLang="en-US" dirty="0" smtClean="0"/>
              <a:t>.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Notice in the example that </a:t>
            </a:r>
            <a:r>
              <a:rPr lang="en-US" altLang="en-US" dirty="0" err="1" smtClean="0"/>
              <a:t>ct</a:t>
            </a:r>
            <a:r>
              <a:rPr lang="en-US" altLang="en-US" dirty="0" smtClean="0"/>
              <a:t> creates loop carried dependence.</a:t>
            </a:r>
            <a:endParaRPr lang="en-US" altLang="en-US" dirty="0" smtClean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3774" y="1415332"/>
            <a:ext cx="5081840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=0;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&lt;N;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++)</a:t>
            </a:r>
          </a:p>
          <a:p>
            <a:pPr eaLnBrk="1" hangingPunct="1"/>
            <a:r>
              <a:rPr lang="en-US" altLang="en-US" sz="2400" dirty="0"/>
              <a:t>    for(j=0; j&lt;N; </a:t>
            </a:r>
            <a:r>
              <a:rPr lang="en-US" altLang="en-US" sz="2400" dirty="0" err="1"/>
              <a:t>j++</a:t>
            </a:r>
            <a:r>
              <a:rPr lang="en-US" altLang="en-US" sz="2400" dirty="0"/>
              <a:t>) </a:t>
            </a:r>
          </a:p>
          <a:p>
            <a:pPr eaLnBrk="1" hangingPunct="1"/>
            <a:r>
              <a:rPr lang="en-US" altLang="en-US" sz="2400" dirty="0"/>
              <a:t>        for (k=0; k&lt;N; k++)</a:t>
            </a:r>
          </a:p>
          <a:p>
            <a:pPr eaLnBrk="1" hangingPunct="1"/>
            <a:r>
              <a:rPr lang="en-US" altLang="en-US" sz="2400" dirty="0"/>
              <a:t>            </a:t>
            </a:r>
            <a:r>
              <a:rPr lang="en-US" altLang="en-US" sz="2400" dirty="0" smtClean="0"/>
              <a:t>c(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, </a:t>
            </a:r>
            <a:r>
              <a:rPr lang="en-US" altLang="en-US" sz="2400" dirty="0"/>
              <a:t>j) = </a:t>
            </a:r>
            <a:r>
              <a:rPr lang="en-US" altLang="en-US" sz="2400" dirty="0" smtClean="0"/>
              <a:t>c(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, </a:t>
            </a:r>
            <a:r>
              <a:rPr lang="en-US" altLang="en-US" sz="2400" dirty="0"/>
              <a:t>j) + </a:t>
            </a:r>
            <a:r>
              <a:rPr lang="en-US" altLang="en-US" sz="2400" dirty="0" smtClean="0"/>
              <a:t>a(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, </a:t>
            </a:r>
            <a:r>
              <a:rPr lang="en-US" altLang="en-US" sz="2400" dirty="0"/>
              <a:t>k)* b(k, j);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3774" y="3678804"/>
            <a:ext cx="422583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=0;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&lt;N;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++)</a:t>
            </a:r>
          </a:p>
          <a:p>
            <a:pPr eaLnBrk="1" hangingPunct="1"/>
            <a:r>
              <a:rPr lang="en-US" altLang="en-US" sz="2400" dirty="0"/>
              <a:t>    for(j=0; j&lt;N; </a:t>
            </a:r>
            <a:r>
              <a:rPr lang="en-US" altLang="en-US" sz="2400" dirty="0" err="1"/>
              <a:t>j++</a:t>
            </a:r>
            <a:r>
              <a:rPr lang="en-US" altLang="en-US" sz="2400" dirty="0"/>
              <a:t>)  {</a:t>
            </a:r>
          </a:p>
          <a:p>
            <a:pPr eaLnBrk="1" hangingPunct="1"/>
            <a:r>
              <a:rPr lang="en-US" altLang="en-US" sz="2400" dirty="0"/>
              <a:t>        </a:t>
            </a:r>
            <a:r>
              <a:rPr lang="en-US" altLang="en-US" sz="2400" dirty="0" err="1"/>
              <a:t>ct</a:t>
            </a:r>
            <a:r>
              <a:rPr lang="en-US" altLang="en-US" sz="2400" dirty="0"/>
              <a:t> = </a:t>
            </a:r>
            <a:r>
              <a:rPr lang="en-US" altLang="en-US" sz="2400" dirty="0" smtClean="0"/>
              <a:t>c(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, </a:t>
            </a:r>
            <a:r>
              <a:rPr lang="en-US" altLang="en-US" sz="2400" dirty="0"/>
              <a:t>j)</a:t>
            </a:r>
          </a:p>
          <a:p>
            <a:pPr eaLnBrk="1" hangingPunct="1"/>
            <a:r>
              <a:rPr lang="en-US" altLang="en-US" sz="2400" dirty="0"/>
              <a:t>        for (k=0; k&lt;N; k++) </a:t>
            </a:r>
          </a:p>
          <a:p>
            <a:pPr eaLnBrk="1" hangingPunct="1"/>
            <a:r>
              <a:rPr lang="en-US" altLang="en-US" sz="2400" dirty="0"/>
              <a:t>            </a:t>
            </a:r>
            <a:r>
              <a:rPr lang="en-US" altLang="en-US" sz="2400" dirty="0" err="1"/>
              <a:t>ct</a:t>
            </a:r>
            <a:r>
              <a:rPr lang="en-US" altLang="en-US" sz="2400" dirty="0"/>
              <a:t> = </a:t>
            </a:r>
            <a:r>
              <a:rPr lang="en-US" altLang="en-US" sz="2400" dirty="0" err="1"/>
              <a:t>ct</a:t>
            </a:r>
            <a:r>
              <a:rPr lang="en-US" altLang="en-US" sz="2400" dirty="0"/>
              <a:t> + </a:t>
            </a:r>
            <a:r>
              <a:rPr lang="en-US" altLang="en-US" sz="2400" dirty="0" smtClean="0"/>
              <a:t>a(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, </a:t>
            </a:r>
            <a:r>
              <a:rPr lang="en-US" altLang="en-US" sz="2400" dirty="0"/>
              <a:t>k)* b(k, j);</a:t>
            </a:r>
          </a:p>
          <a:p>
            <a:pPr eaLnBrk="1" hangingPunct="1"/>
            <a:r>
              <a:rPr lang="en-US" altLang="en-US" sz="2400" dirty="0"/>
              <a:t>        </a:t>
            </a:r>
            <a:r>
              <a:rPr lang="en-US" altLang="en-US" sz="2400" dirty="0" smtClean="0"/>
              <a:t>c(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, </a:t>
            </a:r>
            <a:r>
              <a:rPr lang="en-US" altLang="en-US" sz="2400" dirty="0"/>
              <a:t>j) = </a:t>
            </a:r>
            <a:r>
              <a:rPr lang="en-US" altLang="en-US" sz="2400" dirty="0" err="1"/>
              <a:t>ct</a:t>
            </a:r>
            <a:r>
              <a:rPr lang="en-US" altLang="en-US" sz="2400" dirty="0"/>
              <a:t>;</a:t>
            </a:r>
          </a:p>
          <a:p>
            <a:pPr eaLnBrk="1" hangingPunct="1"/>
            <a:r>
              <a:rPr lang="en-US" altLang="en-US" sz="2400" dirty="0"/>
              <a:t>      }</a:t>
            </a:r>
          </a:p>
        </p:txBody>
      </p:sp>
      <p:sp>
        <p:nvSpPr>
          <p:cNvPr id="6" name="Down Arrow 5"/>
          <p:cNvSpPr/>
          <p:nvPr/>
        </p:nvSpPr>
        <p:spPr>
          <a:xfrm>
            <a:off x="3026692" y="3112655"/>
            <a:ext cx="621672" cy="434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2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428510" y="1566408"/>
            <a:ext cx="4849090" cy="4224792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Make the loop index variable starts from 1 (or 0) with a step of 1.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It does </a:t>
            </a:r>
            <a:r>
              <a:rPr lang="en-US" altLang="en-US" dirty="0"/>
              <a:t>not do too much by </a:t>
            </a:r>
            <a:r>
              <a:rPr lang="en-US" altLang="en-US" dirty="0" smtClean="0"/>
              <a:t>itself. But </a:t>
            </a:r>
            <a:r>
              <a:rPr lang="en-US" altLang="en-US" dirty="0"/>
              <a:t>it </a:t>
            </a:r>
            <a:r>
              <a:rPr lang="en-US" altLang="en-US" dirty="0" smtClean="0"/>
              <a:t>simplifies the </a:t>
            </a:r>
            <a:r>
              <a:rPr lang="en-US" altLang="en-US" dirty="0"/>
              <a:t>iteration space </a:t>
            </a:r>
            <a:r>
              <a:rPr lang="en-US" altLang="en-US" dirty="0" smtClean="0"/>
              <a:t>and makes it easier </a:t>
            </a:r>
            <a:r>
              <a:rPr lang="en-US" altLang="en-US" dirty="0"/>
              <a:t>to manipulate, which enables other optimizations.</a:t>
            </a:r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026692" y="3112655"/>
            <a:ext cx="621672" cy="4341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588655" y="1663829"/>
            <a:ext cx="3038011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</a:t>
            </a:r>
            <a:r>
              <a:rPr lang="en-US" altLang="en-US" sz="2400" dirty="0"/>
              <a:t>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=a;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&lt;b</a:t>
            </a:r>
            <a:r>
              <a:rPr lang="en-US" altLang="en-US" sz="2400" dirty="0"/>
              <a:t>;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+= c) {  </a:t>
            </a:r>
          </a:p>
          <a:p>
            <a:pPr eaLnBrk="1" hangingPunct="1"/>
            <a:r>
              <a:rPr lang="en-US" altLang="en-US" sz="2400" dirty="0"/>
              <a:t>   </a:t>
            </a:r>
            <a:r>
              <a:rPr lang="en-US" altLang="en-US" sz="2400" dirty="0" smtClean="0"/>
              <a:t> // loop body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}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588655" y="3678804"/>
            <a:ext cx="3724096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</a:t>
            </a:r>
            <a:r>
              <a:rPr lang="en-US" altLang="en-US" sz="2400" dirty="0"/>
              <a:t>(ii=1; ii</a:t>
            </a:r>
            <a:r>
              <a:rPr lang="en-US" altLang="en-US" sz="2400" dirty="0" smtClean="0"/>
              <a:t>&lt;(b-a)/c; </a:t>
            </a:r>
            <a:r>
              <a:rPr lang="en-US" altLang="en-US" sz="2400" dirty="0"/>
              <a:t>ii++) {  </a:t>
            </a:r>
          </a:p>
          <a:p>
            <a:pPr eaLnBrk="1" hangingPunct="1"/>
            <a:r>
              <a:rPr lang="en-US" altLang="en-US" sz="2400" dirty="0"/>
              <a:t>   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a + (ii-1) </a:t>
            </a:r>
            <a:r>
              <a:rPr lang="en-US" altLang="en-US" sz="2400" dirty="0" smtClean="0"/>
              <a:t>*c;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</a:t>
            </a:r>
            <a:r>
              <a:rPr lang="en-US" altLang="en-US" sz="2400" dirty="0" smtClean="0"/>
              <a:t>// loop body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7357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altLang="en-US" dirty="0"/>
              <a:t>Change the shape </a:t>
            </a:r>
            <a:r>
              <a:rPr lang="en-US" altLang="en-US" dirty="0" smtClean="0"/>
              <a:t>and direction of </a:t>
            </a:r>
            <a:r>
              <a:rPr lang="en-US" altLang="en-US" dirty="0"/>
              <a:t>loop iterations</a:t>
            </a:r>
          </a:p>
          <a:p>
            <a:pPr lvl="1"/>
            <a:r>
              <a:rPr lang="en-US" altLang="en-US" dirty="0" smtClean="0"/>
              <a:t> Change </a:t>
            </a:r>
            <a:r>
              <a:rPr lang="en-US" altLang="en-US" dirty="0"/>
              <a:t>the access pattern</a:t>
            </a:r>
          </a:p>
          <a:p>
            <a:pPr lvl="2"/>
            <a:r>
              <a:rPr lang="en-US" altLang="en-US" dirty="0" smtClean="0"/>
              <a:t> Increase </a:t>
            </a:r>
            <a:r>
              <a:rPr lang="en-US" altLang="en-US" dirty="0"/>
              <a:t>data reuse (locality)</a:t>
            </a:r>
          </a:p>
          <a:p>
            <a:pPr lvl="2"/>
            <a:r>
              <a:rPr lang="en-US" altLang="en-US" dirty="0" smtClean="0"/>
              <a:t> Reduce </a:t>
            </a:r>
            <a:r>
              <a:rPr lang="en-US" altLang="en-US" dirty="0"/>
              <a:t>overheads</a:t>
            </a:r>
          </a:p>
          <a:p>
            <a:pPr lvl="1"/>
            <a:r>
              <a:rPr lang="en-US" altLang="en-US" dirty="0"/>
              <a:t>Valid transformations need to maintain </a:t>
            </a:r>
            <a:r>
              <a:rPr lang="en-US" altLang="en-US" dirty="0" smtClean="0"/>
              <a:t>all loop carried </a:t>
            </a:r>
            <a:r>
              <a:rPr lang="en-US" altLang="en-US" dirty="0"/>
              <a:t>dependence</a:t>
            </a:r>
            <a:r>
              <a:rPr lang="en-US" altLang="en-US" dirty="0" smtClean="0"/>
              <a:t>.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err="1"/>
              <a:t>Unimodular</a:t>
            </a:r>
            <a:r>
              <a:rPr lang="en-US" altLang="en-US" dirty="0"/>
              <a:t> transformations</a:t>
            </a:r>
          </a:p>
          <a:p>
            <a:pPr lvl="2"/>
            <a:r>
              <a:rPr lang="en-US" altLang="en-US" dirty="0"/>
              <a:t>Loop interchange, loop permutation, loop reversal, loop skewing, and many others</a:t>
            </a:r>
          </a:p>
          <a:p>
            <a:pPr lvl="1"/>
            <a:r>
              <a:rPr lang="en-US" altLang="en-US" dirty="0"/>
              <a:t>Loop fusion and  distribution</a:t>
            </a:r>
          </a:p>
          <a:p>
            <a:pPr lvl="1"/>
            <a:r>
              <a:rPr lang="en-US" altLang="en-US" dirty="0"/>
              <a:t>Loop tiling</a:t>
            </a:r>
          </a:p>
          <a:p>
            <a:pPr lvl="1"/>
            <a:r>
              <a:rPr lang="en-US" altLang="en-US" dirty="0"/>
              <a:t>Loop unrolling</a:t>
            </a:r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698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Unimodular</a:t>
            </a:r>
            <a:r>
              <a:rPr lang="en-US" altLang="en-US" dirty="0"/>
              <a:t> transformations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A </a:t>
                </a:r>
                <a:r>
                  <a:rPr lang="en-US" altLang="en-US" dirty="0" err="1"/>
                  <a:t>unimodular</a:t>
                </a:r>
                <a:r>
                  <a:rPr lang="en-US" altLang="en-US" dirty="0"/>
                  <a:t> matrix is a square matrix with all integral components and with a determinant of 1 or –1.</a:t>
                </a:r>
              </a:p>
              <a:p>
                <a:r>
                  <a:rPr lang="en-US" altLang="en-US" dirty="0"/>
                  <a:t>Let the </a:t>
                </a:r>
                <a:r>
                  <a:rPr lang="en-US" altLang="en-US" dirty="0" err="1"/>
                  <a:t>unimodular</a:t>
                </a:r>
                <a:r>
                  <a:rPr lang="en-US" altLang="en-US" dirty="0"/>
                  <a:t> matrix be U, it transforms iteration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2, 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…,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dirty="0" smtClean="0"/>
                  <a:t> </a:t>
                </a:r>
                <a:r>
                  <a:rPr lang="en-US" altLang="en-US" dirty="0"/>
                  <a:t>to iteration 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en-US" altLang="en-US" dirty="0" smtClean="0"/>
                  <a:t>.</a:t>
                </a:r>
                <a:endParaRPr lang="en-US" altLang="en-US" dirty="0"/>
              </a:p>
              <a:p>
                <a:pPr lvl="2"/>
                <a:r>
                  <a:rPr lang="en-US" altLang="en-US" dirty="0" smtClean="0"/>
                  <a:t> A </a:t>
                </a:r>
                <a:r>
                  <a:rPr lang="en-US" altLang="en-US" dirty="0" err="1"/>
                  <a:t>unimodular</a:t>
                </a:r>
                <a:r>
                  <a:rPr lang="en-US" altLang="en-US" dirty="0"/>
                  <a:t> transformation represented by matrix U is legal when applied to a loop nest with a set of distance vector D if and only if for each d in D, </a:t>
                </a:r>
                <a:r>
                  <a:rPr lang="en-US" altLang="en-US" dirty="0" err="1"/>
                  <a:t>Ud</a:t>
                </a:r>
                <a:r>
                  <a:rPr lang="en-US" altLang="en-US" dirty="0"/>
                  <a:t> &gt;= 0.</a:t>
                </a:r>
              </a:p>
              <a:p>
                <a:pPr lvl="3"/>
                <a:r>
                  <a:rPr lang="en-US" altLang="en-US" dirty="0" smtClean="0"/>
                  <a:t> Distance </a:t>
                </a:r>
                <a:r>
                  <a:rPr lang="en-US" altLang="en-US" dirty="0"/>
                  <a:t>vector tells the dependences in the loop</a:t>
                </a:r>
                <a:r>
                  <a:rPr lang="en-US" altLang="en-US" dirty="0" smtClean="0"/>
                  <a:t>.</a:t>
                </a:r>
                <a:endParaRPr lang="en-US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1059" t="-289" r="-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8925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Unimodular</a:t>
            </a:r>
            <a:r>
              <a:rPr lang="en-US" altLang="en-US" dirty="0"/>
              <a:t> </a:t>
            </a:r>
            <a:r>
              <a:rPr lang="en-US" altLang="en-US" dirty="0" smtClean="0"/>
              <a:t>transformations: </a:t>
            </a:r>
            <a:r>
              <a:rPr lang="en-US" altLang="en-US" dirty="0"/>
              <a:t>loop interchange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94088" y="3040381"/>
            <a:ext cx="10363826" cy="646545"/>
          </a:xfrm>
        </p:spPr>
        <p:txBody>
          <a:bodyPr/>
          <a:lstStyle/>
          <a:p>
            <a:r>
              <a:rPr lang="en-US" dirty="0" smtClean="0"/>
              <a:t>Distance vector = [1, 0]</a:t>
            </a:r>
            <a:endParaRPr lang="en-US" dirty="0"/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1194088" y="1611313"/>
            <a:ext cx="336021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++)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for (j=0; j &lt; n; </a:t>
            </a:r>
            <a:r>
              <a:rPr lang="en-US" altLang="en-US" sz="2400" dirty="0" err="1"/>
              <a:t>j++</a:t>
            </a:r>
            <a:r>
              <a:rPr lang="en-US" altLang="en-US" sz="2400" dirty="0"/>
              <a:t>) </a:t>
            </a:r>
          </a:p>
          <a:p>
            <a:pPr eaLnBrk="1" hangingPunct="1"/>
            <a:r>
              <a:rPr lang="en-US" altLang="en-US" sz="2400" dirty="0"/>
              <a:t>       </a:t>
            </a:r>
            <a:r>
              <a:rPr lang="en-US" altLang="en-US" sz="2400" dirty="0" smtClean="0"/>
              <a:t>a(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, j</a:t>
            </a:r>
            <a:r>
              <a:rPr lang="en-US" altLang="en-US" sz="2400" dirty="0"/>
              <a:t>)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a(i-1, j</a:t>
            </a:r>
            <a:r>
              <a:rPr lang="en-US" altLang="en-US" sz="2400" dirty="0"/>
              <a:t>)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+ 1;</a:t>
            </a:r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6433127" y="1611312"/>
            <a:ext cx="3291286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</a:t>
            </a:r>
            <a:r>
              <a:rPr lang="en-US" altLang="en-US" sz="2400" dirty="0"/>
              <a:t>(j=0; j&lt;n; </a:t>
            </a:r>
            <a:r>
              <a:rPr lang="en-US" altLang="en-US" sz="2400" dirty="0" err="1"/>
              <a:t>j++</a:t>
            </a:r>
            <a:r>
              <a:rPr lang="en-US" altLang="en-US" sz="2400" dirty="0"/>
              <a:t>)</a:t>
            </a:r>
          </a:p>
          <a:p>
            <a:pPr eaLnBrk="1" hangingPunct="1"/>
            <a:r>
              <a:rPr lang="en-US" altLang="en-US" sz="2400" dirty="0"/>
              <a:t>    for (</a:t>
            </a:r>
            <a:r>
              <a:rPr lang="en-US" altLang="en-US" sz="2400" dirty="0" err="1"/>
              <a:t>i</a:t>
            </a:r>
            <a:r>
              <a:rPr lang="en-US" altLang="en-US" sz="2400" dirty="0"/>
              <a:t>=0;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&lt; n;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++) </a:t>
            </a:r>
          </a:p>
          <a:p>
            <a:pPr eaLnBrk="1" hangingPunct="1"/>
            <a:r>
              <a:rPr lang="en-US" altLang="en-US" sz="2400" dirty="0"/>
              <a:t>       </a:t>
            </a:r>
            <a:r>
              <a:rPr lang="en-US" altLang="en-US" sz="2400" dirty="0" smtClean="0"/>
              <a:t>a(</a:t>
            </a:r>
            <a:r>
              <a:rPr lang="en-US" altLang="en-US" sz="2400" dirty="0" err="1"/>
              <a:t>i</a:t>
            </a:r>
            <a:r>
              <a:rPr lang="en-US" altLang="en-US" sz="2400" dirty="0" err="1" smtClean="0"/>
              <a:t>,j</a:t>
            </a:r>
            <a:r>
              <a:rPr lang="en-US" altLang="en-US" sz="2400" dirty="0"/>
              <a:t>)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= </a:t>
            </a:r>
            <a:r>
              <a:rPr lang="en-US" altLang="en-US" sz="2400" dirty="0" smtClean="0"/>
              <a:t>a(i-1, j</a:t>
            </a:r>
            <a:r>
              <a:rPr lang="en-US" altLang="en-US" sz="2400" dirty="0"/>
              <a:t>)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+ 1;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849091" y="1967345"/>
            <a:ext cx="1246596" cy="4592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10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308010"/>
              </p:ext>
            </p:extLst>
          </p:nvPr>
        </p:nvGraphicFramePr>
        <p:xfrm>
          <a:off x="1274618" y="3915665"/>
          <a:ext cx="18224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3" imgW="749300" imgH="457200" progId="Equation.3">
                  <p:embed/>
                </p:oleObj>
              </mc:Choice>
              <mc:Fallback>
                <p:oleObj name="Equation" r:id="rId3" imgW="749300" imgH="457200" progId="Equation.3">
                  <p:embed/>
                  <p:pic>
                    <p:nvPicPr>
                      <p:cNvPr id="1026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618" y="3915665"/>
                        <a:ext cx="1822450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61137"/>
              </p:ext>
            </p:extLst>
          </p:nvPr>
        </p:nvGraphicFramePr>
        <p:xfrm>
          <a:off x="3627582" y="3881066"/>
          <a:ext cx="12985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5" imgW="533169" imgH="457002" progId="Equation.3">
                  <p:embed/>
                </p:oleObj>
              </mc:Choice>
              <mc:Fallback>
                <p:oleObj name="Equation" r:id="rId5" imgW="533169" imgH="457002" progId="Equation.3">
                  <p:embed/>
                  <p:pic>
                    <p:nvPicPr>
                      <p:cNvPr id="102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582" y="3881066"/>
                        <a:ext cx="129857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125523"/>
              </p:ext>
            </p:extLst>
          </p:nvPr>
        </p:nvGraphicFramePr>
        <p:xfrm>
          <a:off x="6235103" y="3915665"/>
          <a:ext cx="3490913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7" imgW="1435100" imgH="457200" progId="Equation.3">
                  <p:embed/>
                </p:oleObj>
              </mc:Choice>
              <mc:Fallback>
                <p:oleObj name="Equation" r:id="rId7" imgW="1435100" imgH="457200" progId="Equation.3">
                  <p:embed/>
                  <p:pic>
                    <p:nvPicPr>
                      <p:cNvPr id="1027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5103" y="3915665"/>
                        <a:ext cx="3490913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74618" y="5311975"/>
            <a:ext cx="7906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800" dirty="0" err="1"/>
              <a:t>Ud</a:t>
            </a:r>
            <a:r>
              <a:rPr lang="en-US" altLang="en-US" sz="2800" dirty="0"/>
              <a:t> &gt;= </a:t>
            </a:r>
            <a:r>
              <a:rPr lang="en-US" altLang="en-US" sz="2800" dirty="0" smtClean="0"/>
              <a:t>0, the transformation for this loop nest is legal.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149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Unimodular</a:t>
            </a:r>
            <a:r>
              <a:rPr lang="en-US" altLang="en-US" dirty="0"/>
              <a:t> </a:t>
            </a:r>
            <a:r>
              <a:rPr lang="en-US" altLang="en-US" dirty="0" smtClean="0"/>
              <a:t>transformations: </a:t>
            </a:r>
            <a:r>
              <a:rPr lang="en-US" altLang="en-US" dirty="0"/>
              <a:t>loop permutation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27581" y="1413587"/>
            <a:ext cx="3461204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++)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for (j=0; j &lt; n; </a:t>
            </a:r>
            <a:r>
              <a:rPr lang="en-US" altLang="en-US" sz="2400" dirty="0" err="1"/>
              <a:t>j++</a:t>
            </a:r>
            <a:r>
              <a:rPr lang="en-US" altLang="en-US" sz="2400" dirty="0"/>
              <a:t>) </a:t>
            </a:r>
          </a:p>
          <a:p>
            <a:pPr eaLnBrk="1" hangingPunct="1"/>
            <a:r>
              <a:rPr lang="en-US" altLang="en-US" sz="2400" dirty="0"/>
              <a:t>       for (k=0; k &lt; n; k++)</a:t>
            </a:r>
          </a:p>
          <a:p>
            <a:pPr eaLnBrk="1" hangingPunct="1"/>
            <a:r>
              <a:rPr lang="en-US" altLang="en-US" sz="2400" dirty="0"/>
              <a:t>          for (l=0; l&lt;n; l++)</a:t>
            </a:r>
          </a:p>
          <a:p>
            <a:pPr eaLnBrk="1" hangingPunct="1"/>
            <a:r>
              <a:rPr lang="en-US" altLang="en-US" sz="2400" dirty="0"/>
              <a:t>             </a:t>
            </a:r>
            <a:r>
              <a:rPr lang="en-US" altLang="en-US" sz="2400" dirty="0" smtClean="0"/>
              <a:t> // loop body</a:t>
            </a:r>
            <a:endParaRPr lang="en-US" altLang="en-US" sz="2400" dirty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354053"/>
              </p:ext>
            </p:extLst>
          </p:nvPr>
        </p:nvGraphicFramePr>
        <p:xfrm>
          <a:off x="1527581" y="3903308"/>
          <a:ext cx="2124075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3" imgW="1181100" imgH="914400" progId="Equation.3">
                  <p:embed/>
                </p:oleObj>
              </mc:Choice>
              <mc:Fallback>
                <p:oleObj name="Equation" r:id="rId3" imgW="1181100" imgH="914400" progId="Equation.3">
                  <p:embed/>
                  <p:pic>
                    <p:nvPicPr>
                      <p:cNvPr id="20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581" y="3903308"/>
                        <a:ext cx="2124075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452986"/>
              </p:ext>
            </p:extLst>
          </p:nvPr>
        </p:nvGraphicFramePr>
        <p:xfrm>
          <a:off x="5327733" y="3903308"/>
          <a:ext cx="3355975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5" imgW="1866900" imgH="914400" progId="Equation.3">
                  <p:embed/>
                </p:oleObj>
              </mc:Choice>
              <mc:Fallback>
                <p:oleObj name="Equation" r:id="rId5" imgW="1866900" imgH="914400" progId="Equation.3">
                  <p:embed/>
                  <p:pic>
                    <p:nvPicPr>
                      <p:cNvPr id="205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733" y="3903308"/>
                        <a:ext cx="3355975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519610" y="1413587"/>
            <a:ext cx="3291286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(k=0</a:t>
            </a:r>
            <a:r>
              <a:rPr lang="en-US" altLang="en-US" sz="2400" dirty="0"/>
              <a:t>; k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k</a:t>
            </a:r>
            <a:r>
              <a:rPr lang="en-US" altLang="en-US" sz="2400" dirty="0" smtClean="0"/>
              <a:t>++)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for </a:t>
            </a:r>
            <a:r>
              <a:rPr lang="en-US" altLang="en-US" sz="2400" dirty="0" smtClean="0"/>
              <a:t>(l=0</a:t>
            </a:r>
            <a:r>
              <a:rPr lang="en-US" altLang="en-US" sz="2400" dirty="0"/>
              <a:t>; </a:t>
            </a:r>
            <a:r>
              <a:rPr lang="en-US" altLang="en-US" sz="2400" dirty="0" smtClean="0"/>
              <a:t>l </a:t>
            </a:r>
            <a:r>
              <a:rPr lang="en-US" altLang="en-US" sz="2400" dirty="0"/>
              <a:t>&lt; n; l</a:t>
            </a:r>
            <a:r>
              <a:rPr lang="en-US" altLang="en-US" sz="2400" dirty="0" smtClean="0"/>
              <a:t>++) 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   for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&lt; n;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++)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      for </a:t>
            </a:r>
            <a:r>
              <a:rPr lang="en-US" altLang="en-US" sz="2400" dirty="0" smtClean="0"/>
              <a:t>(j=0</a:t>
            </a:r>
            <a:r>
              <a:rPr lang="en-US" altLang="en-US" sz="2400" dirty="0"/>
              <a:t>; </a:t>
            </a:r>
            <a:r>
              <a:rPr lang="en-US" altLang="en-US" sz="2400" dirty="0" smtClean="0"/>
              <a:t>j&lt;n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j++</a:t>
            </a:r>
            <a:r>
              <a:rPr lang="en-US" altLang="en-US" sz="2400" dirty="0" smtClean="0"/>
              <a:t>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         </a:t>
            </a:r>
            <a:r>
              <a:rPr lang="en-US" altLang="en-US" sz="2400" dirty="0" smtClean="0"/>
              <a:t> // loop body</a:t>
            </a:r>
            <a:endParaRPr lang="en-US" altLang="en-US" sz="2400" dirty="0"/>
          </a:p>
        </p:txBody>
      </p:sp>
      <p:sp>
        <p:nvSpPr>
          <p:cNvPr id="3" name="Right Arrow 2"/>
          <p:cNvSpPr/>
          <p:nvPr/>
        </p:nvSpPr>
        <p:spPr>
          <a:xfrm>
            <a:off x="5431811" y="2146364"/>
            <a:ext cx="768266" cy="5129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40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Unimodular</a:t>
            </a:r>
            <a:r>
              <a:rPr lang="en-US" altLang="en-US" dirty="0"/>
              <a:t> </a:t>
            </a:r>
            <a:r>
              <a:rPr lang="en-US" altLang="en-US" dirty="0" smtClean="0"/>
              <a:t>transformations: </a:t>
            </a:r>
            <a:r>
              <a:rPr lang="en-US" altLang="en-US" dirty="0"/>
              <a:t>loop permutation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11043" y="1367552"/>
            <a:ext cx="3449917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++)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for (j=0; j &lt; n; </a:t>
            </a:r>
            <a:r>
              <a:rPr lang="en-US" altLang="en-US" sz="2400" dirty="0" err="1"/>
              <a:t>j++</a:t>
            </a:r>
            <a:r>
              <a:rPr lang="en-US" altLang="en-US" sz="2400" dirty="0"/>
              <a:t>) </a:t>
            </a:r>
          </a:p>
          <a:p>
            <a:pPr eaLnBrk="1" hangingPunct="1"/>
            <a:r>
              <a:rPr lang="en-US" altLang="en-US" sz="2400" dirty="0"/>
              <a:t>       for (k=0; k &lt; n; k++)</a:t>
            </a:r>
          </a:p>
          <a:p>
            <a:pPr eaLnBrk="1" hangingPunct="1"/>
            <a:r>
              <a:rPr lang="en-US" altLang="en-US" sz="2400" dirty="0"/>
              <a:t>          for (l=0; l&lt;n; l++)</a:t>
            </a:r>
          </a:p>
          <a:p>
            <a:pPr eaLnBrk="1" hangingPunct="1"/>
            <a:r>
              <a:rPr lang="en-US" altLang="en-US" sz="2400" dirty="0"/>
              <a:t>             </a:t>
            </a:r>
            <a:r>
              <a:rPr lang="en-US" altLang="en-US" sz="2400" dirty="0" smtClean="0"/>
              <a:t> // loop body</a:t>
            </a:r>
            <a:endParaRPr lang="en-US" altLang="en-US" sz="24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229226" y="1415332"/>
            <a:ext cx="3291286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smtClean="0"/>
              <a:t>for (k=0</a:t>
            </a:r>
            <a:r>
              <a:rPr lang="en-US" altLang="en-US" sz="2400" dirty="0"/>
              <a:t>; k</a:t>
            </a:r>
            <a:r>
              <a:rPr lang="en-US" altLang="en-US" sz="2400" dirty="0" smtClean="0"/>
              <a:t>&lt;n</a:t>
            </a:r>
            <a:r>
              <a:rPr lang="en-US" altLang="en-US" sz="2400" dirty="0"/>
              <a:t>; k</a:t>
            </a:r>
            <a:r>
              <a:rPr lang="en-US" altLang="en-US" sz="2400" dirty="0" smtClean="0"/>
              <a:t>++)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for </a:t>
            </a:r>
            <a:r>
              <a:rPr lang="en-US" altLang="en-US" sz="2400" dirty="0" smtClean="0"/>
              <a:t>(l=0</a:t>
            </a:r>
            <a:r>
              <a:rPr lang="en-US" altLang="en-US" sz="2400" dirty="0"/>
              <a:t>; </a:t>
            </a:r>
            <a:r>
              <a:rPr lang="en-US" altLang="en-US" sz="2400" dirty="0" smtClean="0"/>
              <a:t>l </a:t>
            </a:r>
            <a:r>
              <a:rPr lang="en-US" altLang="en-US" sz="2400" dirty="0"/>
              <a:t>&lt; n; l</a:t>
            </a:r>
            <a:r>
              <a:rPr lang="en-US" altLang="en-US" sz="2400" dirty="0" smtClean="0"/>
              <a:t>++) 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   for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=0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&lt; n;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++)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      for </a:t>
            </a:r>
            <a:r>
              <a:rPr lang="en-US" altLang="en-US" sz="2400" dirty="0" smtClean="0"/>
              <a:t>(j=0</a:t>
            </a:r>
            <a:r>
              <a:rPr lang="en-US" altLang="en-US" sz="2400" dirty="0"/>
              <a:t>; </a:t>
            </a:r>
            <a:r>
              <a:rPr lang="en-US" altLang="en-US" sz="2400" dirty="0" smtClean="0"/>
              <a:t>j&lt;n</a:t>
            </a:r>
            <a:r>
              <a:rPr lang="en-US" altLang="en-US" sz="2400" dirty="0"/>
              <a:t>; </a:t>
            </a:r>
            <a:r>
              <a:rPr lang="en-US" altLang="en-US" sz="2400" dirty="0" err="1" smtClean="0"/>
              <a:t>j++</a:t>
            </a:r>
            <a:r>
              <a:rPr lang="en-US" altLang="en-US" sz="2400" dirty="0" smtClean="0"/>
              <a:t>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             </a:t>
            </a:r>
            <a:r>
              <a:rPr lang="en-US" altLang="en-US" sz="2400" dirty="0" smtClean="0"/>
              <a:t> // loop body</a:t>
            </a:r>
            <a:endParaRPr lang="en-US" altLang="en-US" sz="2400" dirty="0"/>
          </a:p>
        </p:txBody>
      </p:sp>
      <p:sp>
        <p:nvSpPr>
          <p:cNvPr id="3" name="Right Arrow 2"/>
          <p:cNvSpPr/>
          <p:nvPr/>
        </p:nvSpPr>
        <p:spPr>
          <a:xfrm>
            <a:off x="4460960" y="2113205"/>
            <a:ext cx="768266" cy="5129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851277" y="1653452"/>
                <a:ext cx="3363293" cy="1680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How to derive U?</a:t>
                </a:r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0,0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0,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,0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0,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0,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,0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,0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1277" y="1653452"/>
                <a:ext cx="3363293" cy="1680973"/>
              </a:xfrm>
              <a:prstGeom prst="rect">
                <a:avLst/>
              </a:prstGeom>
              <a:blipFill>
                <a:blip r:embed="rId3"/>
                <a:stretch>
                  <a:fillRect l="-1630" t="-1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11043" y="3654184"/>
                <a:ext cx="8180573" cy="1684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How to derive U?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0,0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0,1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1,0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1,1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0,2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0,3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1,2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1,3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2,0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2,1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3,0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3,1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2,2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2,3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3,2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3,3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0,0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 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0,1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0,2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+ 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0,3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,0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,1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,2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,3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,0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,1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,2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,3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,0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,1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,2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,3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043" y="3654184"/>
                <a:ext cx="8180573" cy="1684372"/>
              </a:xfrm>
              <a:prstGeom prst="rect">
                <a:avLst/>
              </a:prstGeom>
              <a:blipFill>
                <a:blip r:embed="rId4"/>
                <a:stretch>
                  <a:fillRect l="-671" t="-1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96647" y="5581006"/>
                <a:ext cx="7944675" cy="381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Hence,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0,0</m:t>
                        </m:r>
                      </m:sub>
                    </m:sSub>
                    <m:r>
                      <m:rPr>
                        <m:brk m:alnAt="7"/>
                      </m:rP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0,1</m:t>
                        </m:r>
                      </m:sub>
                    </m:sSub>
                    <m:r>
                      <m:rPr>
                        <m:brk m:alnAt="7"/>
                      </m:rP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0,2</m:t>
                        </m:r>
                      </m:sub>
                    </m:sSub>
                    <m:r>
                      <m:rPr>
                        <m:brk m:alnAt="7"/>
                      </m:rP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0,3</m:t>
                        </m:r>
                      </m:sub>
                    </m:sSub>
                    <m:r>
                      <m:rPr>
                        <m:brk m:alnAt="7"/>
                      </m:rPr>
                      <a:rPr lang="en-US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0,2</m:t>
                        </m:r>
                      </m:sub>
                    </m:sSub>
                  </m:oMath>
                </a14:m>
                <a:r>
                  <a:rPr lang="en-US" dirty="0" smtClean="0"/>
                  <a:t> = 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0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= 0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0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647" y="5581006"/>
                <a:ext cx="7944675" cy="381515"/>
              </a:xfrm>
              <a:prstGeom prst="rect">
                <a:avLst/>
              </a:prstGeom>
              <a:blipFill>
                <a:blip r:embed="rId5"/>
                <a:stretch>
                  <a:fillRect l="-613" t="-8065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01832"/>
              </p:ext>
            </p:extLst>
          </p:nvPr>
        </p:nvGraphicFramePr>
        <p:xfrm>
          <a:off x="9667972" y="3814098"/>
          <a:ext cx="2124075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6" imgW="1181100" imgH="914400" progId="Equation.3">
                  <p:embed/>
                </p:oleObj>
              </mc:Choice>
              <mc:Fallback>
                <p:oleObj name="Equation" r:id="rId6" imgW="1181100" imgH="914400" progId="Equation.3">
                  <p:embed/>
                  <p:pic>
                    <p:nvPicPr>
                      <p:cNvPr id="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972" y="3814098"/>
                        <a:ext cx="2124075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622856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10636</TotalTime>
  <Words>2802</Words>
  <Application>Microsoft Office PowerPoint</Application>
  <PresentationFormat>Widescreen</PresentationFormat>
  <Paragraphs>321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Cambria Math</vt:lpstr>
      <vt:lpstr>Courier New</vt:lpstr>
      <vt:lpstr>Tw Cen MT</vt:lpstr>
      <vt:lpstr>Wingdings</vt:lpstr>
      <vt:lpstr>Droplet</vt:lpstr>
      <vt:lpstr>Equation</vt:lpstr>
      <vt:lpstr>Review</vt:lpstr>
      <vt:lpstr>Reordering transformation</vt:lpstr>
      <vt:lpstr>Scalar replacement of array elements</vt:lpstr>
      <vt:lpstr>Loop normalization</vt:lpstr>
      <vt:lpstr>Loop transformations</vt:lpstr>
      <vt:lpstr>Unimodular transformations</vt:lpstr>
      <vt:lpstr>Unimodular transformations: loop interchange</vt:lpstr>
      <vt:lpstr>Unimodular transformations: loop permutation</vt:lpstr>
      <vt:lpstr>Unimodular transformations: loop permutation</vt:lpstr>
      <vt:lpstr>PowerPoint Presentation</vt:lpstr>
      <vt:lpstr>Unimodular transformations: loop reversal</vt:lpstr>
      <vt:lpstr>Unimodular transformations: loop skewing</vt:lpstr>
      <vt:lpstr>Loop fusion</vt:lpstr>
      <vt:lpstr>Loop distribution</vt:lpstr>
      <vt:lpstr>Loop tiling</vt:lpstr>
      <vt:lpstr>Loop tiling</vt:lpstr>
      <vt:lpstr>Loop Tiling example</vt:lpstr>
      <vt:lpstr>Loop unrolling</vt:lpstr>
      <vt:lpstr>Loop optimization in action</vt:lpstr>
      <vt:lpstr>Loop optimization in action</vt:lpstr>
      <vt:lpstr>Loop optimization in action</vt:lpstr>
      <vt:lpstr>Loop optimization in action</vt:lpstr>
      <vt:lpstr>Loop optimization in action</vt:lpstr>
      <vt:lpstr>Loop optimization in action</vt:lpstr>
      <vt:lpstr>Loop optimization in action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208</cp:revision>
  <dcterms:created xsi:type="dcterms:W3CDTF">2021-08-12T15:51:09Z</dcterms:created>
  <dcterms:modified xsi:type="dcterms:W3CDTF">2022-01-21T01:49:29Z</dcterms:modified>
</cp:coreProperties>
</file>