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8" r:id="rId2"/>
    <p:sldId id="345" r:id="rId3"/>
    <p:sldId id="286" r:id="rId4"/>
    <p:sldId id="367" r:id="rId5"/>
    <p:sldId id="379" r:id="rId6"/>
    <p:sldId id="378" r:id="rId7"/>
    <p:sldId id="377" r:id="rId8"/>
    <p:sldId id="370" r:id="rId9"/>
    <p:sldId id="371" r:id="rId10"/>
    <p:sldId id="372" r:id="rId11"/>
    <p:sldId id="373" r:id="rId12"/>
    <p:sldId id="374" r:id="rId13"/>
    <p:sldId id="375" r:id="rId14"/>
    <p:sldId id="346" r:id="rId15"/>
    <p:sldId id="3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CUDA programming II - 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grids and 2D blocks</a:t>
            </a:r>
            <a:endParaRPr lang="en-US" dirty="0"/>
          </a:p>
        </p:txBody>
      </p:sp>
      <p:cxnSp>
        <p:nvCxnSpPr>
          <p:cNvPr id="4" name="Straight Connector 4"/>
          <p:cNvCxnSpPr>
            <a:cxnSpLocks noChangeShapeType="1"/>
          </p:cNvCxnSpPr>
          <p:nvPr/>
        </p:nvCxnSpPr>
        <p:spPr bwMode="auto">
          <a:xfrm>
            <a:off x="3207357" y="1823576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207357" y="6700376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rot="5400000">
            <a:off x="769751" y="4261182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 rot="5400000">
            <a:off x="5798951" y="4261182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9"/>
          <p:cNvCxnSpPr>
            <a:cxnSpLocks noChangeShapeType="1"/>
          </p:cNvCxnSpPr>
          <p:nvPr/>
        </p:nvCxnSpPr>
        <p:spPr bwMode="auto">
          <a:xfrm>
            <a:off x="3207357" y="2966576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23"/>
          <p:cNvCxnSpPr>
            <a:cxnSpLocks noChangeShapeType="1"/>
          </p:cNvCxnSpPr>
          <p:nvPr/>
        </p:nvCxnSpPr>
        <p:spPr bwMode="auto">
          <a:xfrm>
            <a:off x="3207357" y="5557376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24"/>
          <p:cNvCxnSpPr>
            <a:cxnSpLocks noChangeShapeType="1"/>
          </p:cNvCxnSpPr>
          <p:nvPr/>
        </p:nvCxnSpPr>
        <p:spPr bwMode="auto">
          <a:xfrm rot="5400000">
            <a:off x="1912751" y="4261182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27"/>
          <p:cNvCxnSpPr>
            <a:cxnSpLocks noChangeShapeType="1"/>
          </p:cNvCxnSpPr>
          <p:nvPr/>
        </p:nvCxnSpPr>
        <p:spPr bwMode="auto">
          <a:xfrm rot="5400000">
            <a:off x="4655951" y="4261182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3207357" y="1823576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7093557" y="5557376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7082444" y="18537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3207357" y="5557376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8682644" y="3606338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 smtClean="0">
                <a:solidFill>
                  <a:srgbClr val="0000FF"/>
                </a:solidFill>
              </a:rPr>
              <a:t>threadIdx.x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8835044" y="2082338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 smtClean="0">
                <a:solidFill>
                  <a:srgbClr val="0000FF"/>
                </a:solidFill>
              </a:rPr>
              <a:t>threadIdx.y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Rectangle 80"/>
          <p:cNvSpPr>
            <a:spLocks noChangeArrowheads="1"/>
          </p:cNvSpPr>
          <p:nvPr/>
        </p:nvSpPr>
        <p:spPr bwMode="auto">
          <a:xfrm>
            <a:off x="5417157" y="3499976"/>
            <a:ext cx="304800" cy="3048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" name="Straight Arrow Connector 82"/>
          <p:cNvCxnSpPr>
            <a:cxnSpLocks noChangeShapeType="1"/>
          </p:cNvCxnSpPr>
          <p:nvPr/>
        </p:nvCxnSpPr>
        <p:spPr bwMode="auto">
          <a:xfrm>
            <a:off x="3207357" y="3652376"/>
            <a:ext cx="2286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83"/>
          <p:cNvCxnSpPr>
            <a:cxnSpLocks noChangeShapeType="1"/>
          </p:cNvCxnSpPr>
          <p:nvPr/>
        </p:nvCxnSpPr>
        <p:spPr bwMode="auto">
          <a:xfrm rot="5400000">
            <a:off x="4578163" y="2737182"/>
            <a:ext cx="1828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90"/>
          <p:cNvSpPr>
            <a:spLocks noChangeArrowheads="1"/>
          </p:cNvSpPr>
          <p:nvPr/>
        </p:nvSpPr>
        <p:spPr bwMode="auto">
          <a:xfrm>
            <a:off x="2358044" y="1244138"/>
            <a:ext cx="6553200" cy="46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blockIdx.y</a:t>
            </a:r>
            <a:r>
              <a:rPr lang="en-US" sz="2800" b="1" dirty="0">
                <a:solidFill>
                  <a:srgbClr val="0000FF"/>
                </a:solidFill>
              </a:rPr>
              <a:t> * </a:t>
            </a:r>
            <a:r>
              <a:rPr lang="en-US" sz="2800" b="1" dirty="0" err="1">
                <a:solidFill>
                  <a:srgbClr val="0000FF"/>
                </a:solidFill>
              </a:rPr>
              <a:t>blockDim.y</a:t>
            </a:r>
            <a:r>
              <a:rPr lang="en-US" sz="2800" b="1" dirty="0">
                <a:solidFill>
                  <a:srgbClr val="0000FF"/>
                </a:solidFill>
              </a:rPr>
              <a:t> + </a:t>
            </a:r>
            <a:r>
              <a:rPr lang="en-US" sz="2800" b="1" dirty="0" err="1">
                <a:solidFill>
                  <a:srgbClr val="0000FF"/>
                </a:solidFill>
              </a:rPr>
              <a:t>threadIdx.y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2" name="Rectangle 90"/>
          <p:cNvSpPr>
            <a:spLocks noChangeArrowheads="1"/>
          </p:cNvSpPr>
          <p:nvPr/>
        </p:nvSpPr>
        <p:spPr bwMode="auto">
          <a:xfrm>
            <a:off x="2351868" y="4176251"/>
            <a:ext cx="6553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blockIdx.x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* </a:t>
            </a:r>
            <a:r>
              <a:rPr lang="en-US" sz="2800" b="1" dirty="0" err="1" smtClean="0">
                <a:solidFill>
                  <a:srgbClr val="0000FF"/>
                </a:solidFill>
              </a:rPr>
              <a:t>blockDim.x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+ </a:t>
            </a:r>
            <a:r>
              <a:rPr lang="en-US" sz="2800" b="1" dirty="0" err="1" smtClean="0">
                <a:solidFill>
                  <a:srgbClr val="0000FF"/>
                </a:solidFill>
              </a:rPr>
              <a:t>threadIdx.x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82244" y="1777538"/>
            <a:ext cx="6096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567844" y="3682538"/>
            <a:ext cx="533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301644" y="2234738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615844" y="3072938"/>
            <a:ext cx="9906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58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 </a:t>
            </a:r>
            <a:r>
              <a:rPr lang="en-US" dirty="0"/>
              <a:t>2 dimension array into linear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 memory allocated dynamically on device (GPU) and we cannot not use two-dimensional indices (e.g. </a:t>
            </a:r>
            <a:r>
              <a:rPr lang="en-US" b="1" dirty="0">
                <a:solidFill>
                  <a:srgbClr val="0000FF"/>
                </a:solidFill>
              </a:rPr>
              <a:t>A[row][column]</a:t>
            </a:r>
            <a:r>
              <a:rPr lang="en-US" dirty="0"/>
              <a:t>) to access array as we might otherwise. </a:t>
            </a:r>
          </a:p>
          <a:p>
            <a:r>
              <a:rPr lang="en-US" dirty="0"/>
              <a:t>Need to know how array is laid out in memory and then compute distance from the beginning of the array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Row major and column major order storage of multi-dimensional arrays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7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Flattening an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4" name="TextBox 48"/>
          <p:cNvSpPr txBox="1">
            <a:spLocks noChangeArrowheads="1"/>
          </p:cNvSpPr>
          <p:nvPr/>
        </p:nvSpPr>
        <p:spPr bwMode="auto">
          <a:xfrm>
            <a:off x="3438727" y="1563111"/>
            <a:ext cx="2646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Number of columns, N</a:t>
            </a:r>
          </a:p>
        </p:txBody>
      </p:sp>
      <p:cxnSp>
        <p:nvCxnSpPr>
          <p:cNvPr id="5" name="Straight Arrow Connector 83"/>
          <p:cNvCxnSpPr>
            <a:cxnSpLocks noChangeShapeType="1"/>
          </p:cNvCxnSpPr>
          <p:nvPr/>
        </p:nvCxnSpPr>
        <p:spPr bwMode="auto">
          <a:xfrm>
            <a:off x="3057727" y="1944111"/>
            <a:ext cx="3048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4"/>
          <p:cNvSpPr txBox="1">
            <a:spLocks noChangeArrowheads="1"/>
          </p:cNvSpPr>
          <p:nvPr/>
        </p:nvSpPr>
        <p:spPr bwMode="auto">
          <a:xfrm>
            <a:off x="3057727" y="2020311"/>
            <a:ext cx="10048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column</a:t>
            </a:r>
          </a:p>
        </p:txBody>
      </p:sp>
      <p:cxnSp>
        <p:nvCxnSpPr>
          <p:cNvPr id="7" name="Straight Connector 67"/>
          <p:cNvCxnSpPr>
            <a:cxnSpLocks noChangeShapeType="1"/>
          </p:cNvCxnSpPr>
          <p:nvPr/>
        </p:nvCxnSpPr>
        <p:spPr bwMode="auto">
          <a:xfrm>
            <a:off x="3072014" y="2629911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3"/>
          <p:cNvCxnSpPr>
            <a:cxnSpLocks noChangeShapeType="1"/>
          </p:cNvCxnSpPr>
          <p:nvPr/>
        </p:nvCxnSpPr>
        <p:spPr bwMode="auto">
          <a:xfrm rot="5400000">
            <a:off x="1510708" y="4191217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74"/>
          <p:cNvCxnSpPr>
            <a:cxnSpLocks noChangeShapeType="1"/>
          </p:cNvCxnSpPr>
          <p:nvPr/>
        </p:nvCxnSpPr>
        <p:spPr bwMode="auto">
          <a:xfrm>
            <a:off x="3072014" y="3163311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5"/>
          <p:cNvCxnSpPr>
            <a:cxnSpLocks noChangeShapeType="1"/>
          </p:cNvCxnSpPr>
          <p:nvPr/>
        </p:nvCxnSpPr>
        <p:spPr bwMode="auto">
          <a:xfrm>
            <a:off x="3072014" y="5220711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76"/>
          <p:cNvCxnSpPr>
            <a:cxnSpLocks noChangeShapeType="1"/>
          </p:cNvCxnSpPr>
          <p:nvPr/>
        </p:nvCxnSpPr>
        <p:spPr bwMode="auto">
          <a:xfrm rot="5400000">
            <a:off x="4101508" y="4191217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77"/>
          <p:cNvCxnSpPr>
            <a:cxnSpLocks noChangeShapeType="1"/>
          </p:cNvCxnSpPr>
          <p:nvPr/>
        </p:nvCxnSpPr>
        <p:spPr bwMode="auto">
          <a:xfrm rot="5400000">
            <a:off x="1967908" y="4191217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78"/>
          <p:cNvCxnSpPr>
            <a:cxnSpLocks noChangeShapeType="1"/>
          </p:cNvCxnSpPr>
          <p:nvPr/>
        </p:nvCxnSpPr>
        <p:spPr bwMode="auto">
          <a:xfrm rot="5400000">
            <a:off x="4558708" y="4191217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9"/>
          <p:cNvCxnSpPr>
            <a:cxnSpLocks noChangeShapeType="1"/>
          </p:cNvCxnSpPr>
          <p:nvPr/>
        </p:nvCxnSpPr>
        <p:spPr bwMode="auto">
          <a:xfrm>
            <a:off x="3072014" y="5754111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81"/>
          <p:cNvSpPr>
            <a:spLocks noChangeArrowheads="1"/>
          </p:cNvSpPr>
          <p:nvPr/>
        </p:nvSpPr>
        <p:spPr bwMode="auto">
          <a:xfrm>
            <a:off x="4443614" y="4077711"/>
            <a:ext cx="457200" cy="533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" name="Straight Arrow Connector 85"/>
          <p:cNvCxnSpPr>
            <a:cxnSpLocks noChangeShapeType="1"/>
          </p:cNvCxnSpPr>
          <p:nvPr/>
        </p:nvCxnSpPr>
        <p:spPr bwMode="auto">
          <a:xfrm>
            <a:off x="3057727" y="2401311"/>
            <a:ext cx="13716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87"/>
          <p:cNvCxnSpPr>
            <a:cxnSpLocks noChangeShapeType="1"/>
          </p:cNvCxnSpPr>
          <p:nvPr/>
        </p:nvCxnSpPr>
        <p:spPr bwMode="auto">
          <a:xfrm rot="10800000" flipV="1">
            <a:off x="4723014" y="3650673"/>
            <a:ext cx="2195513" cy="7620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95"/>
          <p:cNvSpPr txBox="1">
            <a:spLocks noChangeArrowheads="1"/>
          </p:cNvSpPr>
          <p:nvPr/>
        </p:nvSpPr>
        <p:spPr bwMode="auto">
          <a:xfrm>
            <a:off x="6704214" y="2736273"/>
            <a:ext cx="36576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000" dirty="0">
                <a:solidFill>
                  <a:schemeClr val="tx1"/>
                </a:solidFill>
              </a:rPr>
              <a:t>Array </a:t>
            </a:r>
            <a:r>
              <a:rPr lang="en-US" sz="2000" dirty="0" smtClean="0">
                <a:solidFill>
                  <a:schemeClr val="tx1"/>
                </a:solidFill>
              </a:rPr>
              <a:t>element</a:t>
            </a:r>
          </a:p>
          <a:p>
            <a:pPr eaLnBrk="1"/>
            <a:r>
              <a:rPr lang="en-US" sz="2000" b="1" dirty="0" smtClean="0">
                <a:solidFill>
                  <a:srgbClr val="0000FF"/>
                </a:solidFill>
              </a:rPr>
              <a:t>a[row</a:t>
            </a:r>
            <a:r>
              <a:rPr lang="en-US" sz="2000" b="1" dirty="0">
                <a:solidFill>
                  <a:srgbClr val="0000FF"/>
                </a:solidFill>
              </a:rPr>
              <a:t>][column] = a[offset]</a:t>
            </a:r>
          </a:p>
          <a:p>
            <a:pPr eaLnBrk="1">
              <a:lnSpc>
                <a:spcPct val="10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offset </a:t>
            </a:r>
            <a:r>
              <a:rPr lang="en-US" sz="2000" b="1" dirty="0">
                <a:solidFill>
                  <a:srgbClr val="0000FF"/>
                </a:solidFill>
              </a:rPr>
              <a:t>= column + row * N</a:t>
            </a:r>
          </a:p>
          <a:p>
            <a:pPr eaLnBrk="1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the number of items in a row</a:t>
            </a:r>
            <a:endParaRPr lang="en-US" sz="2000" dirty="0">
              <a:solidFill>
                <a:schemeClr val="tx1"/>
              </a:solidFill>
            </a:endParaRPr>
          </a:p>
          <a:p>
            <a:pPr eaLnBrk="1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97"/>
          <p:cNvCxnSpPr>
            <a:cxnSpLocks noChangeShapeType="1"/>
          </p:cNvCxnSpPr>
          <p:nvPr/>
        </p:nvCxnSpPr>
        <p:spPr bwMode="auto">
          <a:xfrm rot="16200000" flipH="1">
            <a:off x="2112371" y="3346667"/>
            <a:ext cx="14478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98"/>
          <p:cNvSpPr txBox="1">
            <a:spLocks noChangeArrowheads="1"/>
          </p:cNvSpPr>
          <p:nvPr/>
        </p:nvSpPr>
        <p:spPr bwMode="auto">
          <a:xfrm>
            <a:off x="2143327" y="6058911"/>
            <a:ext cx="4419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0000FF"/>
                </a:solidFill>
              </a:rPr>
              <a:t>row  *  number of columns</a:t>
            </a:r>
          </a:p>
        </p:txBody>
      </p:sp>
      <p:sp>
        <p:nvSpPr>
          <p:cNvPr id="21" name="Rectangle 99"/>
          <p:cNvSpPr>
            <a:spLocks noChangeArrowheads="1"/>
          </p:cNvSpPr>
          <p:nvPr/>
        </p:nvSpPr>
        <p:spPr bwMode="auto">
          <a:xfrm>
            <a:off x="3072014" y="4077711"/>
            <a:ext cx="457200" cy="5334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2" name="Straight Arrow Connector 100"/>
          <p:cNvCxnSpPr>
            <a:cxnSpLocks noChangeShapeType="1"/>
          </p:cNvCxnSpPr>
          <p:nvPr/>
        </p:nvCxnSpPr>
        <p:spPr bwMode="auto">
          <a:xfrm rot="5400000" flipH="1" flipV="1">
            <a:off x="2143327" y="4839711"/>
            <a:ext cx="1676400" cy="6096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02"/>
          <p:cNvSpPr txBox="1">
            <a:spLocks noChangeArrowheads="1"/>
          </p:cNvSpPr>
          <p:nvPr/>
        </p:nvSpPr>
        <p:spPr bwMode="auto">
          <a:xfrm>
            <a:off x="2219527" y="3163311"/>
            <a:ext cx="5953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row</a:t>
            </a:r>
          </a:p>
        </p:txBody>
      </p:sp>
      <p:cxnSp>
        <p:nvCxnSpPr>
          <p:cNvPr id="24" name="Straight Arrow Connector 107"/>
          <p:cNvCxnSpPr>
            <a:cxnSpLocks noChangeShapeType="1"/>
          </p:cNvCxnSpPr>
          <p:nvPr/>
        </p:nvCxnSpPr>
        <p:spPr bwMode="auto">
          <a:xfrm rot="16200000" flipH="1">
            <a:off x="3598271" y="3156167"/>
            <a:ext cx="16764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114"/>
          <p:cNvSpPr txBox="1">
            <a:spLocks noChangeArrowheads="1"/>
          </p:cNvSpPr>
          <p:nvPr/>
        </p:nvSpPr>
        <p:spPr bwMode="auto">
          <a:xfrm>
            <a:off x="3057727" y="2401311"/>
            <a:ext cx="2841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Box 115"/>
          <p:cNvSpPr txBox="1">
            <a:spLocks noChangeArrowheads="1"/>
          </p:cNvSpPr>
          <p:nvPr/>
        </p:nvSpPr>
        <p:spPr bwMode="auto">
          <a:xfrm flipH="1">
            <a:off x="2829127" y="2782311"/>
            <a:ext cx="228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" name="TextBox 116"/>
          <p:cNvSpPr txBox="1">
            <a:spLocks noChangeArrowheads="1"/>
          </p:cNvSpPr>
          <p:nvPr/>
        </p:nvSpPr>
        <p:spPr bwMode="auto">
          <a:xfrm>
            <a:off x="5648527" y="2325111"/>
            <a:ext cx="4730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275995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90840"/>
            <a:ext cx="10364451" cy="1122819"/>
          </a:xfrm>
        </p:spPr>
        <p:txBody>
          <a:bodyPr/>
          <a:lstStyle/>
          <a:p>
            <a:r>
              <a:rPr lang="en-US" dirty="0"/>
              <a:t>2D grid/block example: matrix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13659"/>
            <a:ext cx="10363826" cy="535339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#define N 2048     // size of </a:t>
            </a:r>
            <a:r>
              <a:rPr lang="en-US" b="1" dirty="0" smtClean="0">
                <a:solidFill>
                  <a:srgbClr val="0000FF"/>
                </a:solidFill>
              </a:rPr>
              <a:t>arrays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__</a:t>
            </a:r>
            <a:r>
              <a:rPr lang="en-US" b="1" dirty="0" err="1">
                <a:solidFill>
                  <a:srgbClr val="0000FF"/>
                </a:solidFill>
              </a:rPr>
              <a:t>global__void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*a,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*b,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*c)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col = </a:t>
            </a:r>
            <a:r>
              <a:rPr lang="en-US" b="1" dirty="0" err="1">
                <a:solidFill>
                  <a:srgbClr val="C00000"/>
                </a:solidFill>
              </a:rPr>
              <a:t>blockIdx.x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blockDim.x+threadIdx.x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row =</a:t>
            </a:r>
            <a:r>
              <a:rPr lang="en-US" b="1" dirty="0" err="1">
                <a:solidFill>
                  <a:srgbClr val="C00000"/>
                </a:solidFill>
              </a:rPr>
              <a:t>blockIdx.y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blockDim.y+threadIdx.y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index = col + row * N</a:t>
            </a:r>
            <a:r>
              <a:rPr lang="en-US" b="1" dirty="0" smtClean="0">
                <a:solidFill>
                  <a:srgbClr val="0000FF"/>
                </a:solidFill>
              </a:rPr>
              <a:t>;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if ( col &lt; N &amp;&amp; row &lt; N) c[index]= a[index] + b[index];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}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main() </a:t>
            </a:r>
            <a:r>
              <a:rPr lang="en-US" b="1" dirty="0" smtClean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dim3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 (16,16);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	dim3 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 (N/</a:t>
            </a:r>
            <a:r>
              <a:rPr lang="en-US" b="1" dirty="0" err="1">
                <a:solidFill>
                  <a:srgbClr val="C00000"/>
                </a:solidFill>
              </a:rPr>
              <a:t>dimBlock.x</a:t>
            </a:r>
            <a:r>
              <a:rPr lang="en-US" b="1" dirty="0">
                <a:solidFill>
                  <a:srgbClr val="C00000"/>
                </a:solidFill>
              </a:rPr>
              <a:t>, N/</a:t>
            </a:r>
            <a:r>
              <a:rPr lang="en-US" b="1" dirty="0" err="1">
                <a:solidFill>
                  <a:srgbClr val="C00000"/>
                </a:solidFill>
              </a:rPr>
              <a:t>dimBlock.y</a:t>
            </a:r>
            <a:r>
              <a:rPr lang="en-US" b="1" dirty="0" smtClean="0">
                <a:solidFill>
                  <a:srgbClr val="C00000"/>
                </a:solidFill>
              </a:rPr>
              <a:t>);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C00000"/>
                </a:solidFill>
              </a:rPr>
              <a:t>&lt;&lt;&lt;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&gt;&gt;&gt;(</a:t>
            </a:r>
            <a:r>
              <a:rPr lang="pt-BR" b="1" dirty="0">
                <a:solidFill>
                  <a:srgbClr val="0000FF"/>
                </a:solidFill>
              </a:rPr>
              <a:t>devA, devB, devC</a:t>
            </a:r>
            <a:r>
              <a:rPr lang="en-US" b="1" dirty="0">
                <a:solidFill>
                  <a:srgbClr val="0000FF"/>
                </a:solidFill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}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8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the grid size and block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Depending on the GPU device, there are hardware limits on the grid and block sizes.</a:t>
            </a:r>
          </a:p>
          <a:p>
            <a:r>
              <a:rPr lang="en-US" dirty="0" smtClean="0"/>
              <a:t>CUDA’s “compute capabilities” give the limits, CUDA 1.0, 1.1, 2.0, …</a:t>
            </a:r>
          </a:p>
          <a:p>
            <a:r>
              <a:rPr lang="en-US" dirty="0" smtClean="0"/>
              <a:t>For example: Compute </a:t>
            </a:r>
            <a:r>
              <a:rPr lang="en-US" dirty="0"/>
              <a:t>capability 1.0</a:t>
            </a:r>
          </a:p>
          <a:p>
            <a:pPr lvl="1"/>
            <a:r>
              <a:rPr lang="en-US" dirty="0"/>
              <a:t>Max number of threads per block = 512</a:t>
            </a:r>
          </a:p>
          <a:p>
            <a:pPr lvl="1"/>
            <a:r>
              <a:rPr lang="en-US" dirty="0"/>
              <a:t>Max sizes of x- and y-dimension of thread block = 512</a:t>
            </a:r>
          </a:p>
          <a:p>
            <a:pPr lvl="1"/>
            <a:r>
              <a:rPr lang="en-US" dirty="0"/>
              <a:t>Maximum size of each dimension of grid of thread blocks = 65535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the grid size and block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 Run </a:t>
            </a:r>
            <a:r>
              <a:rPr lang="en-US" dirty="0" smtClean="0"/>
              <a:t>lect27/devicequery.cu </a:t>
            </a:r>
            <a:r>
              <a:rPr lang="en-US" dirty="0"/>
              <a:t>to see the GPU properties.</a:t>
            </a:r>
          </a:p>
          <a:p>
            <a:r>
              <a:rPr lang="en-US" dirty="0"/>
              <a:t>Resources limit the number of warp/threads that can be executed simultaneously on SMs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These hardware limits not only affect how we write a GPU program (can’t exceed the limits), but also how well a GPU program performs.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6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r>
              <a:rPr lang="en-US" dirty="0"/>
              <a:t> </a:t>
            </a:r>
            <a:r>
              <a:rPr lang="en-US" dirty="0" smtClean="0"/>
              <a:t>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 fontScale="92500"/>
          </a:bodyPr>
          <a:lstStyle/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Each time the host code launches a kernel, it generates a 3-dimensional grid of blocks with each block being a 3-dimensional block of threads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im3 </a:t>
            </a:r>
            <a:r>
              <a:rPr lang="en-US" dirty="0" err="1" smtClean="0">
                <a:sym typeface="Wingdings" pitchFamily="2" charset="2"/>
              </a:rPr>
              <a:t>dimGrid</a:t>
            </a:r>
            <a:r>
              <a:rPr lang="en-US" dirty="0" smtClean="0">
                <a:sym typeface="Wingdings" pitchFamily="2" charset="2"/>
              </a:rPr>
              <a:t>(32, 1, 1)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im3 </a:t>
            </a:r>
            <a:r>
              <a:rPr lang="en-US" dirty="0" err="1" smtClean="0">
                <a:sym typeface="Wingdings" pitchFamily="2" charset="2"/>
              </a:rPr>
              <a:t>dimBlock</a:t>
            </a:r>
            <a:r>
              <a:rPr lang="en-US" dirty="0" smtClean="0">
                <a:sym typeface="Wingdings" pitchFamily="2" charset="2"/>
              </a:rPr>
              <a:t>(128, 1, 1)</a:t>
            </a:r>
          </a:p>
          <a:p>
            <a:pPr marL="914400" lvl="2" indent="0">
              <a:buNone/>
            </a:pPr>
            <a:r>
              <a:rPr lang="en-US" dirty="0" err="1" smtClean="0">
                <a:sym typeface="Wingdings" pitchFamily="2" charset="2"/>
              </a:rPr>
              <a:t>vecAdd</a:t>
            </a:r>
            <a:r>
              <a:rPr lang="en-US" dirty="0" smtClean="0">
                <a:sym typeface="Wingdings" pitchFamily="2" charset="2"/>
              </a:rPr>
              <a:t>&lt;&lt;&lt;</a:t>
            </a:r>
            <a:r>
              <a:rPr lang="en-US" dirty="0" err="1" smtClean="0">
                <a:sym typeface="Wingdings" pitchFamily="2" charset="2"/>
              </a:rPr>
              <a:t>dimGrid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dimBlock</a:t>
            </a:r>
            <a:r>
              <a:rPr lang="en-US" dirty="0" smtClean="0">
                <a:sym typeface="Wingdings" pitchFamily="2" charset="2"/>
              </a:rPr>
              <a:t>&gt;&gt;&gt; (-);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Programmer can reduce 3D to 2D or 1D by setting size of the unused dimension to be 1.</a:t>
            </a:r>
          </a:p>
          <a:p>
            <a:pPr lvl="2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In the above example, the grid and block are actually 1D. </a:t>
            </a:r>
          </a:p>
          <a:p>
            <a:pPr lvl="2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CUDA C provides a short-cut for specifying 1D grids and blocks with a number for the x dimension and assuming y and z dimensions are 1. </a:t>
            </a:r>
          </a:p>
          <a:p>
            <a:pPr marL="1371600" lvl="3" indent="0">
              <a:buNone/>
            </a:pPr>
            <a:r>
              <a:rPr lang="en-US" dirty="0" err="1" smtClean="0">
                <a:sym typeface="Wingdings" pitchFamily="2" charset="2"/>
              </a:rPr>
              <a:t>vecAdd</a:t>
            </a:r>
            <a:r>
              <a:rPr lang="en-US" dirty="0" smtClean="0">
                <a:sym typeface="Wingdings" pitchFamily="2" charset="2"/>
              </a:rPr>
              <a:t>&lt;&lt;&lt;32, 128&gt;&gt;&gt; (-);  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6131" y="1247657"/>
            <a:ext cx="7240385" cy="5224175"/>
          </a:xfrm>
        </p:spPr>
        <p:txBody>
          <a:bodyPr>
            <a:normAutofit/>
          </a:bodyPr>
          <a:lstStyle/>
          <a:p>
            <a:r>
              <a:rPr lang="en-US" dirty="0" smtClean="0"/>
              <a:t>Each thread can access its block ID and thread ID.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This is used to decide which data to work on</a:t>
            </a:r>
          </a:p>
          <a:p>
            <a:r>
              <a:rPr lang="en-US" dirty="0" err="1" smtClean="0"/>
              <a:t>blockIdx</a:t>
            </a:r>
            <a:r>
              <a:rPr lang="en-US" dirty="0"/>
              <a:t> </a:t>
            </a:r>
            <a:r>
              <a:rPr lang="en-US" dirty="0" smtClean="0"/>
              <a:t>of dim3 type for block ID</a:t>
            </a:r>
          </a:p>
          <a:p>
            <a:pPr lvl="1"/>
            <a:r>
              <a:rPr lang="en-US" dirty="0" err="1" smtClean="0"/>
              <a:t>blockIdx.x</a:t>
            </a:r>
            <a:r>
              <a:rPr lang="en-US" dirty="0" smtClean="0"/>
              <a:t>, </a:t>
            </a:r>
            <a:r>
              <a:rPr lang="en-US" dirty="0" err="1" smtClean="0"/>
              <a:t>blockIdx.y</a:t>
            </a:r>
            <a:r>
              <a:rPr lang="en-US" dirty="0" smtClean="0"/>
              <a:t>, </a:t>
            </a:r>
            <a:r>
              <a:rPr lang="en-US" dirty="0" err="1" smtClean="0"/>
              <a:t>blockIdx.z</a:t>
            </a:r>
            <a:endParaRPr lang="en-US" dirty="0" smtClean="0"/>
          </a:p>
          <a:p>
            <a:r>
              <a:rPr lang="en-US" dirty="0" err="1" smtClean="0"/>
              <a:t>threadIdx</a:t>
            </a:r>
            <a:r>
              <a:rPr lang="en-US" dirty="0" smtClean="0"/>
              <a:t> of dim3 type for thread ID</a:t>
            </a:r>
          </a:p>
          <a:p>
            <a:r>
              <a:rPr lang="en-US" dirty="0" smtClean="0"/>
              <a:t>The thread (2,0) in block (1,1) will have:</a:t>
            </a:r>
          </a:p>
          <a:p>
            <a:pPr lvl="1"/>
            <a:r>
              <a:rPr lang="en-US" dirty="0" err="1" smtClean="0"/>
              <a:t>blockIdx.x</a:t>
            </a:r>
            <a:r>
              <a:rPr lang="en-US" dirty="0" smtClean="0"/>
              <a:t> ==1, </a:t>
            </a:r>
            <a:r>
              <a:rPr lang="en-US" dirty="0" err="1" smtClean="0"/>
              <a:t>blockIdx.y</a:t>
            </a:r>
            <a:r>
              <a:rPr lang="en-US" dirty="0" smtClean="0"/>
              <a:t>==1, </a:t>
            </a:r>
            <a:r>
              <a:rPr lang="en-US" dirty="0" err="1" smtClean="0"/>
              <a:t>blockIdx.z</a:t>
            </a:r>
            <a:r>
              <a:rPr lang="en-US" dirty="0" smtClean="0"/>
              <a:t>==0</a:t>
            </a:r>
          </a:p>
          <a:p>
            <a:pPr lvl="1"/>
            <a:r>
              <a:rPr lang="en-US" dirty="0" err="1" smtClean="0"/>
              <a:t>threadIdx.x</a:t>
            </a:r>
            <a:r>
              <a:rPr lang="en-US" dirty="0" smtClean="0"/>
              <a:t> ==2, </a:t>
            </a:r>
            <a:r>
              <a:rPr lang="en-US" dirty="0" err="1" smtClean="0"/>
              <a:t>threadIdx.y</a:t>
            </a:r>
            <a:r>
              <a:rPr lang="en-US" dirty="0" smtClean="0"/>
              <a:t> =0 0, </a:t>
            </a:r>
            <a:r>
              <a:rPr lang="en-US" dirty="0" err="1" smtClean="0"/>
              <a:t>threadIdx.z</a:t>
            </a:r>
            <a:r>
              <a:rPr lang="en-US" dirty="0" smtClean="0"/>
              <a:t> ==0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138" y="1234814"/>
            <a:ext cx="362348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global 1-D thread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500" dirty="0" err="1" smtClean="0"/>
              <a:t>threadIdx</a:t>
            </a:r>
            <a:r>
              <a:rPr lang="en-US" sz="4500" dirty="0" smtClean="0"/>
              <a:t>, </a:t>
            </a:r>
            <a:r>
              <a:rPr lang="en-US" sz="4500" dirty="0" err="1" smtClean="0"/>
              <a:t>blockIdx</a:t>
            </a:r>
            <a:r>
              <a:rPr lang="en-US" sz="4500" dirty="0" smtClean="0"/>
              <a:t> and </a:t>
            </a:r>
            <a:r>
              <a:rPr lang="en-US" sz="4500" dirty="0" err="1" smtClean="0">
                <a:solidFill>
                  <a:srgbClr val="00B0F0"/>
                </a:solidFill>
              </a:rPr>
              <a:t>blockDim</a:t>
            </a:r>
            <a:r>
              <a:rPr lang="en-US" sz="4500" dirty="0" smtClean="0"/>
              <a:t> are of the dim3 type</a:t>
            </a:r>
            <a:endParaRPr lang="en-US" sz="4500" dirty="0"/>
          </a:p>
          <a:p>
            <a:pPr lvl="1">
              <a:defRPr/>
            </a:pPr>
            <a:r>
              <a:rPr lang="en-US" b="1" dirty="0" err="1">
                <a:solidFill>
                  <a:srgbClr val="FF0000"/>
                </a:solidFill>
              </a:rPr>
              <a:t>threadIdx.x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</a:t>
            </a:r>
            <a:r>
              <a:rPr lang="en-US" dirty="0"/>
              <a:t>-- “thread index” within block in “x” </a:t>
            </a:r>
            <a:r>
              <a:rPr lang="en-US" dirty="0" smtClean="0"/>
              <a:t>dimension</a:t>
            </a:r>
            <a:endParaRPr lang="en-US" dirty="0"/>
          </a:p>
          <a:p>
            <a:pPr lvl="1">
              <a:defRPr/>
            </a:pPr>
            <a:r>
              <a:rPr lang="en-US" b="1" dirty="0" err="1">
                <a:solidFill>
                  <a:srgbClr val="FF0000"/>
                </a:solidFill>
              </a:rPr>
              <a:t>blockIdx.x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</a:t>
            </a:r>
            <a:r>
              <a:rPr lang="en-US" dirty="0"/>
              <a:t>-- “block index” within grid in “x” </a:t>
            </a:r>
            <a:r>
              <a:rPr lang="en-US" dirty="0" smtClean="0"/>
              <a:t>dimension</a:t>
            </a:r>
            <a:endParaRPr lang="en-US" dirty="0"/>
          </a:p>
          <a:p>
            <a:pPr lvl="1">
              <a:defRPr/>
            </a:pPr>
            <a:r>
              <a:rPr lang="en-US" b="1" dirty="0" err="1">
                <a:solidFill>
                  <a:srgbClr val="FF0000"/>
                </a:solidFill>
              </a:rPr>
              <a:t>blockDim.x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</a:t>
            </a:r>
            <a:r>
              <a:rPr lang="en-US" dirty="0"/>
              <a:t>-- “block dimension” in “x” dimension </a:t>
            </a:r>
            <a:r>
              <a:rPr lang="en-US" sz="2000" dirty="0"/>
              <a:t>(i.e. number of threads in a block in the x </a:t>
            </a:r>
            <a:r>
              <a:rPr lang="en-US" sz="2000" dirty="0" smtClean="0"/>
              <a:t>dimension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sz="3600" dirty="0"/>
              <a:t>Full global thread ID in x dimension can be  computed by</a:t>
            </a:r>
            <a:r>
              <a:rPr lang="en-US" sz="3600" dirty="0" smtClean="0"/>
              <a:t>:</a:t>
            </a:r>
            <a:endParaRPr lang="en-US" sz="36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x = </a:t>
            </a:r>
            <a:r>
              <a:rPr lang="en-US" sz="3100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sz="3100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3100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“Global” </a:t>
            </a:r>
            <a:r>
              <a:rPr lang="en-US" dirty="0" smtClean="0">
                <a:sym typeface="Wingdings" panose="05000000000000000000" pitchFamily="2" charset="2"/>
              </a:rPr>
              <a:t> Where am I among all threads created?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78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global 1-D thread ID</a:t>
            </a:r>
          </a:p>
        </p:txBody>
      </p:sp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1655589" y="2618249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654796" y="2580841"/>
            <a:ext cx="795" cy="95180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9"/>
          <p:cNvCxnSpPr>
            <a:cxnSpLocks noChangeShapeType="1"/>
          </p:cNvCxnSpPr>
          <p:nvPr/>
        </p:nvCxnSpPr>
        <p:spPr bwMode="auto">
          <a:xfrm>
            <a:off x="194372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2234232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3"/>
          <p:cNvCxnSpPr>
            <a:cxnSpLocks noChangeShapeType="1"/>
          </p:cNvCxnSpPr>
          <p:nvPr/>
        </p:nvCxnSpPr>
        <p:spPr bwMode="auto">
          <a:xfrm>
            <a:off x="2523157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5"/>
          <p:cNvCxnSpPr>
            <a:cxnSpLocks noChangeShapeType="1"/>
          </p:cNvCxnSpPr>
          <p:nvPr/>
        </p:nvCxnSpPr>
        <p:spPr bwMode="auto">
          <a:xfrm>
            <a:off x="281367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7"/>
          <p:cNvCxnSpPr>
            <a:cxnSpLocks noChangeShapeType="1"/>
          </p:cNvCxnSpPr>
          <p:nvPr/>
        </p:nvCxnSpPr>
        <p:spPr bwMode="auto">
          <a:xfrm>
            <a:off x="310259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9"/>
          <p:cNvCxnSpPr>
            <a:cxnSpLocks noChangeShapeType="1"/>
          </p:cNvCxnSpPr>
          <p:nvPr/>
        </p:nvCxnSpPr>
        <p:spPr bwMode="auto">
          <a:xfrm>
            <a:off x="339152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21"/>
          <p:cNvCxnSpPr>
            <a:cxnSpLocks noChangeShapeType="1"/>
          </p:cNvCxnSpPr>
          <p:nvPr/>
        </p:nvCxnSpPr>
        <p:spPr bwMode="auto">
          <a:xfrm>
            <a:off x="3682032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23"/>
          <p:cNvCxnSpPr>
            <a:cxnSpLocks noChangeShapeType="1"/>
          </p:cNvCxnSpPr>
          <p:nvPr/>
        </p:nvCxnSpPr>
        <p:spPr bwMode="auto">
          <a:xfrm>
            <a:off x="3973339" y="2580841"/>
            <a:ext cx="0" cy="95180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1655589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TextBox 31"/>
          <p:cNvSpPr txBox="1">
            <a:spLocks noChangeArrowheads="1"/>
          </p:cNvSpPr>
          <p:nvPr/>
        </p:nvSpPr>
        <p:spPr bwMode="auto">
          <a:xfrm>
            <a:off x="1946101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2235026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TextBox 37"/>
          <p:cNvSpPr txBox="1">
            <a:spLocks noChangeArrowheads="1"/>
          </p:cNvSpPr>
          <p:nvPr/>
        </p:nvSpPr>
        <p:spPr bwMode="auto">
          <a:xfrm>
            <a:off x="2525539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TextBox 40"/>
          <p:cNvSpPr txBox="1">
            <a:spLocks noChangeArrowheads="1"/>
          </p:cNvSpPr>
          <p:nvPr/>
        </p:nvSpPr>
        <p:spPr bwMode="auto">
          <a:xfrm>
            <a:off x="2814464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TextBox 41"/>
          <p:cNvSpPr txBox="1">
            <a:spLocks noChangeArrowheads="1"/>
          </p:cNvSpPr>
          <p:nvPr/>
        </p:nvSpPr>
        <p:spPr bwMode="auto">
          <a:xfrm>
            <a:off x="3682826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TextBox 42"/>
          <p:cNvSpPr txBox="1">
            <a:spLocks noChangeArrowheads="1"/>
          </p:cNvSpPr>
          <p:nvPr/>
        </p:nvSpPr>
        <p:spPr bwMode="auto">
          <a:xfrm>
            <a:off x="3393901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3103389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45"/>
          <p:cNvCxnSpPr>
            <a:cxnSpLocks noChangeShapeType="1"/>
          </p:cNvCxnSpPr>
          <p:nvPr/>
        </p:nvCxnSpPr>
        <p:spPr bwMode="auto">
          <a:xfrm>
            <a:off x="1655589" y="2980199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48"/>
          <p:cNvCxnSpPr>
            <a:cxnSpLocks noChangeShapeType="1"/>
          </p:cNvCxnSpPr>
          <p:nvPr/>
        </p:nvCxnSpPr>
        <p:spPr bwMode="auto">
          <a:xfrm>
            <a:off x="6291089" y="2580841"/>
            <a:ext cx="0" cy="95180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49"/>
          <p:cNvCxnSpPr>
            <a:cxnSpLocks noChangeShapeType="1"/>
          </p:cNvCxnSpPr>
          <p:nvPr/>
        </p:nvCxnSpPr>
        <p:spPr bwMode="auto">
          <a:xfrm>
            <a:off x="6577632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50"/>
          <p:cNvCxnSpPr>
            <a:cxnSpLocks noChangeShapeType="1"/>
          </p:cNvCxnSpPr>
          <p:nvPr/>
        </p:nvCxnSpPr>
        <p:spPr bwMode="auto">
          <a:xfrm>
            <a:off x="686814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51"/>
          <p:cNvCxnSpPr>
            <a:cxnSpLocks noChangeShapeType="1"/>
          </p:cNvCxnSpPr>
          <p:nvPr/>
        </p:nvCxnSpPr>
        <p:spPr bwMode="auto">
          <a:xfrm>
            <a:off x="715707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52"/>
          <p:cNvCxnSpPr>
            <a:cxnSpLocks noChangeShapeType="1"/>
          </p:cNvCxnSpPr>
          <p:nvPr/>
        </p:nvCxnSpPr>
        <p:spPr bwMode="auto">
          <a:xfrm>
            <a:off x="744599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53"/>
          <p:cNvCxnSpPr>
            <a:cxnSpLocks noChangeShapeType="1"/>
          </p:cNvCxnSpPr>
          <p:nvPr/>
        </p:nvCxnSpPr>
        <p:spPr bwMode="auto">
          <a:xfrm>
            <a:off x="7736507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54"/>
          <p:cNvCxnSpPr>
            <a:cxnSpLocks noChangeShapeType="1"/>
          </p:cNvCxnSpPr>
          <p:nvPr/>
        </p:nvCxnSpPr>
        <p:spPr bwMode="auto">
          <a:xfrm>
            <a:off x="8025432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55"/>
          <p:cNvCxnSpPr>
            <a:cxnSpLocks noChangeShapeType="1"/>
          </p:cNvCxnSpPr>
          <p:nvPr/>
        </p:nvCxnSpPr>
        <p:spPr bwMode="auto">
          <a:xfrm>
            <a:off x="831594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6"/>
          <p:cNvCxnSpPr>
            <a:cxnSpLocks noChangeShapeType="1"/>
          </p:cNvCxnSpPr>
          <p:nvPr/>
        </p:nvCxnSpPr>
        <p:spPr bwMode="auto">
          <a:xfrm>
            <a:off x="8607251" y="2580256"/>
            <a:ext cx="0" cy="966681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6289501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TextBox 58"/>
          <p:cNvSpPr txBox="1">
            <a:spLocks noChangeArrowheads="1"/>
          </p:cNvSpPr>
          <p:nvPr/>
        </p:nvSpPr>
        <p:spPr bwMode="auto">
          <a:xfrm>
            <a:off x="6580014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6868939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TextBox 60"/>
          <p:cNvSpPr txBox="1">
            <a:spLocks noChangeArrowheads="1"/>
          </p:cNvSpPr>
          <p:nvPr/>
        </p:nvSpPr>
        <p:spPr bwMode="auto">
          <a:xfrm>
            <a:off x="7159451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TextBox 61"/>
          <p:cNvSpPr txBox="1">
            <a:spLocks noChangeArrowheads="1"/>
          </p:cNvSpPr>
          <p:nvPr/>
        </p:nvSpPr>
        <p:spPr bwMode="auto">
          <a:xfrm>
            <a:off x="7448376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TextBox 62"/>
          <p:cNvSpPr txBox="1">
            <a:spLocks noChangeArrowheads="1"/>
          </p:cNvSpPr>
          <p:nvPr/>
        </p:nvSpPr>
        <p:spPr bwMode="auto">
          <a:xfrm>
            <a:off x="8316739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" name="TextBox 63"/>
          <p:cNvSpPr txBox="1">
            <a:spLocks noChangeArrowheads="1"/>
          </p:cNvSpPr>
          <p:nvPr/>
        </p:nvSpPr>
        <p:spPr bwMode="auto">
          <a:xfrm>
            <a:off x="8027814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9" name="TextBox 64"/>
          <p:cNvSpPr txBox="1">
            <a:spLocks noChangeArrowheads="1"/>
          </p:cNvSpPr>
          <p:nvPr/>
        </p:nvSpPr>
        <p:spPr bwMode="auto">
          <a:xfrm>
            <a:off x="7737301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40" name="Straight Connector 67"/>
          <p:cNvCxnSpPr>
            <a:cxnSpLocks noChangeShapeType="1"/>
          </p:cNvCxnSpPr>
          <p:nvPr/>
        </p:nvCxnSpPr>
        <p:spPr bwMode="auto">
          <a:xfrm>
            <a:off x="426147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68"/>
          <p:cNvCxnSpPr>
            <a:cxnSpLocks noChangeShapeType="1"/>
          </p:cNvCxnSpPr>
          <p:nvPr/>
        </p:nvCxnSpPr>
        <p:spPr bwMode="auto">
          <a:xfrm>
            <a:off x="455039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69"/>
          <p:cNvCxnSpPr>
            <a:cxnSpLocks noChangeShapeType="1"/>
          </p:cNvCxnSpPr>
          <p:nvPr/>
        </p:nvCxnSpPr>
        <p:spPr bwMode="auto">
          <a:xfrm>
            <a:off x="4840907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70"/>
          <p:cNvCxnSpPr>
            <a:cxnSpLocks noChangeShapeType="1"/>
          </p:cNvCxnSpPr>
          <p:nvPr/>
        </p:nvCxnSpPr>
        <p:spPr bwMode="auto">
          <a:xfrm>
            <a:off x="5129832" y="2603442"/>
            <a:ext cx="794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71"/>
          <p:cNvCxnSpPr>
            <a:cxnSpLocks noChangeShapeType="1"/>
          </p:cNvCxnSpPr>
          <p:nvPr/>
        </p:nvCxnSpPr>
        <p:spPr bwMode="auto">
          <a:xfrm>
            <a:off x="542034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2"/>
          <p:cNvCxnSpPr>
            <a:cxnSpLocks noChangeShapeType="1"/>
          </p:cNvCxnSpPr>
          <p:nvPr/>
        </p:nvCxnSpPr>
        <p:spPr bwMode="auto">
          <a:xfrm>
            <a:off x="5709271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3"/>
          <p:cNvCxnSpPr>
            <a:cxnSpLocks noChangeShapeType="1"/>
          </p:cNvCxnSpPr>
          <p:nvPr/>
        </p:nvCxnSpPr>
        <p:spPr bwMode="auto">
          <a:xfrm>
            <a:off x="5998196" y="2603442"/>
            <a:ext cx="795" cy="37675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75"/>
          <p:cNvSpPr txBox="1">
            <a:spLocks noChangeArrowheads="1"/>
          </p:cNvSpPr>
          <p:nvPr/>
        </p:nvSpPr>
        <p:spPr bwMode="auto">
          <a:xfrm>
            <a:off x="3973339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8" name="TextBox 76"/>
          <p:cNvSpPr txBox="1">
            <a:spLocks noChangeArrowheads="1"/>
          </p:cNvSpPr>
          <p:nvPr/>
        </p:nvSpPr>
        <p:spPr bwMode="auto">
          <a:xfrm>
            <a:off x="4263851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TextBox 77"/>
          <p:cNvSpPr txBox="1">
            <a:spLocks noChangeArrowheads="1"/>
          </p:cNvSpPr>
          <p:nvPr/>
        </p:nvSpPr>
        <p:spPr bwMode="auto">
          <a:xfrm>
            <a:off x="4552776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TextBox 78"/>
          <p:cNvSpPr txBox="1">
            <a:spLocks noChangeArrowheads="1"/>
          </p:cNvSpPr>
          <p:nvPr/>
        </p:nvSpPr>
        <p:spPr bwMode="auto">
          <a:xfrm>
            <a:off x="4841701" y="2689686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Box 79"/>
          <p:cNvSpPr txBox="1">
            <a:spLocks noChangeArrowheads="1"/>
          </p:cNvSpPr>
          <p:nvPr/>
        </p:nvSpPr>
        <p:spPr bwMode="auto">
          <a:xfrm>
            <a:off x="5132214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TextBox 80"/>
          <p:cNvSpPr txBox="1">
            <a:spLocks noChangeArrowheads="1"/>
          </p:cNvSpPr>
          <p:nvPr/>
        </p:nvSpPr>
        <p:spPr bwMode="auto">
          <a:xfrm>
            <a:off x="6000576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3" name="TextBox 81"/>
          <p:cNvSpPr txBox="1">
            <a:spLocks noChangeArrowheads="1"/>
          </p:cNvSpPr>
          <p:nvPr/>
        </p:nvSpPr>
        <p:spPr bwMode="auto">
          <a:xfrm>
            <a:off x="5711651" y="2689686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4" name="TextBox 82"/>
          <p:cNvSpPr txBox="1">
            <a:spLocks noChangeArrowheads="1"/>
          </p:cNvSpPr>
          <p:nvPr/>
        </p:nvSpPr>
        <p:spPr bwMode="auto">
          <a:xfrm>
            <a:off x="5421139" y="2689686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5" name="TextBox 105"/>
          <p:cNvSpPr txBox="1">
            <a:spLocks noChangeArrowheads="1"/>
          </p:cNvSpPr>
          <p:nvPr/>
        </p:nvSpPr>
        <p:spPr bwMode="auto">
          <a:xfrm>
            <a:off x="4474989" y="2237249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56" name="TextBox 111"/>
          <p:cNvSpPr txBox="1">
            <a:spLocks noChangeArrowheads="1"/>
          </p:cNvSpPr>
          <p:nvPr/>
        </p:nvSpPr>
        <p:spPr bwMode="auto">
          <a:xfrm>
            <a:off x="6684789" y="2237249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57" name="TextBox 114"/>
          <p:cNvSpPr txBox="1">
            <a:spLocks noChangeArrowheads="1"/>
          </p:cNvSpPr>
          <p:nvPr/>
        </p:nvSpPr>
        <p:spPr bwMode="auto">
          <a:xfrm>
            <a:off x="2112789" y="2237249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58" name="TextBox 116"/>
          <p:cNvSpPr txBox="1">
            <a:spLocks noChangeArrowheads="1"/>
          </p:cNvSpPr>
          <p:nvPr/>
        </p:nvSpPr>
        <p:spPr bwMode="auto">
          <a:xfrm>
            <a:off x="4398789" y="3265949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1</a:t>
            </a:r>
          </a:p>
        </p:txBody>
      </p:sp>
      <p:sp>
        <p:nvSpPr>
          <p:cNvPr id="59" name="TextBox 117"/>
          <p:cNvSpPr txBox="1">
            <a:spLocks noChangeArrowheads="1"/>
          </p:cNvSpPr>
          <p:nvPr/>
        </p:nvSpPr>
        <p:spPr bwMode="auto">
          <a:xfrm>
            <a:off x="1960389" y="3265949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0</a:t>
            </a:r>
          </a:p>
        </p:txBody>
      </p:sp>
      <p:sp>
        <p:nvSpPr>
          <p:cNvPr id="60" name="TextBox 123"/>
          <p:cNvSpPr txBox="1">
            <a:spLocks noChangeArrowheads="1"/>
          </p:cNvSpPr>
          <p:nvPr/>
        </p:nvSpPr>
        <p:spPr bwMode="auto">
          <a:xfrm>
            <a:off x="6684789" y="3265949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2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4562301" y="3023061"/>
            <a:ext cx="2438400" cy="18796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>
          <a:xfrm>
            <a:off x="1831801" y="3852530"/>
            <a:ext cx="8229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gridDim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3 </a:t>
            </a:r>
            <a:r>
              <a:rPr lang="en-US" sz="2400" dirty="0">
                <a:solidFill>
                  <a:schemeClr val="tx1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1 (</a:t>
            </a:r>
            <a:r>
              <a:rPr lang="en-US" sz="2400" dirty="0" err="1" smtClean="0">
                <a:solidFill>
                  <a:schemeClr val="tx1"/>
                </a:solidFill>
              </a:rPr>
              <a:t>gridDim.x</a:t>
            </a:r>
            <a:r>
              <a:rPr lang="en-US" sz="2400" dirty="0" smtClean="0">
                <a:solidFill>
                  <a:schemeClr val="tx1"/>
                </a:solidFill>
              </a:rPr>
              <a:t> = 3, </a:t>
            </a:r>
            <a:r>
              <a:rPr lang="en-US" sz="2400" dirty="0" err="1" smtClean="0">
                <a:solidFill>
                  <a:schemeClr val="tx1"/>
                </a:solidFill>
              </a:rPr>
              <a:t>gridDim.y</a:t>
            </a:r>
            <a:r>
              <a:rPr lang="en-US" sz="2400" dirty="0" smtClean="0">
                <a:solidFill>
                  <a:schemeClr val="tx1"/>
                </a:solidFill>
              </a:rPr>
              <a:t> =1)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blockDim</a:t>
            </a:r>
            <a:r>
              <a:rPr lang="en-US" sz="2400" dirty="0">
                <a:solidFill>
                  <a:schemeClr val="tx1"/>
                </a:solidFill>
              </a:rPr>
              <a:t>  = </a:t>
            </a:r>
            <a:r>
              <a:rPr lang="en-US" sz="2400" dirty="0" smtClean="0">
                <a:solidFill>
                  <a:schemeClr val="tx1"/>
                </a:solidFill>
              </a:rPr>
              <a:t>8 </a:t>
            </a:r>
            <a:r>
              <a:rPr lang="en-US" sz="2400" dirty="0">
                <a:solidFill>
                  <a:schemeClr val="tx1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1 (</a:t>
            </a:r>
            <a:r>
              <a:rPr lang="en-US" sz="2400" dirty="0" err="1" smtClean="0">
                <a:solidFill>
                  <a:schemeClr val="tx1"/>
                </a:solidFill>
              </a:rPr>
              <a:t>blockDim.x</a:t>
            </a:r>
            <a:r>
              <a:rPr lang="en-US" sz="2400" dirty="0" smtClean="0">
                <a:solidFill>
                  <a:schemeClr val="tx1"/>
                </a:solidFill>
              </a:rPr>
              <a:t> = 8, </a:t>
            </a:r>
            <a:r>
              <a:rPr lang="en-US" sz="2400" dirty="0" err="1" smtClean="0">
                <a:solidFill>
                  <a:schemeClr val="tx1"/>
                </a:solidFill>
              </a:rPr>
              <a:t>blockDim.y</a:t>
            </a:r>
            <a:r>
              <a:rPr lang="en-US" sz="2400" dirty="0" smtClean="0">
                <a:solidFill>
                  <a:schemeClr val="tx1"/>
                </a:solidFill>
              </a:rPr>
              <a:t>=1)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Global thread ID =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</a:rPr>
              <a:t>* 8 + 2  = thread </a:t>
            </a:r>
            <a:r>
              <a:rPr lang="en-US" sz="2400" dirty="0" smtClean="0"/>
              <a:t>18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with linear global addressing</a:t>
            </a:r>
          </a:p>
        </p:txBody>
      </p:sp>
      <p:cxnSp>
        <p:nvCxnSpPr>
          <p:cNvPr id="63" name="Straight Arrow Connector 133"/>
          <p:cNvCxnSpPr>
            <a:cxnSpLocks noChangeShapeType="1"/>
          </p:cNvCxnSpPr>
          <p:nvPr/>
        </p:nvCxnSpPr>
        <p:spPr bwMode="auto">
          <a:xfrm>
            <a:off x="2058814" y="2027699"/>
            <a:ext cx="7696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4954414" y="1621299"/>
            <a:ext cx="14814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Global ID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6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1D grid/block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__global__ void </a:t>
            </a:r>
            <a:r>
              <a:rPr lang="en-US" dirty="0" err="1"/>
              <a:t>vecadd</a:t>
            </a:r>
            <a:r>
              <a:rPr lang="en-US" dirty="0"/>
              <a:t>(float* A, float* B, float* C)</a:t>
            </a:r>
          </a:p>
          <a:p>
            <a:pPr>
              <a:buNone/>
            </a:pPr>
            <a:r>
              <a:rPr lang="en-US" dirty="0" smtClean="0"/>
              <a:t>{  </a:t>
            </a: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threadIdx.x</a:t>
            </a:r>
            <a:r>
              <a:rPr lang="en-US" dirty="0"/>
              <a:t>;  // </a:t>
            </a:r>
            <a:r>
              <a:rPr lang="en-US" dirty="0" err="1"/>
              <a:t>threadIdx</a:t>
            </a:r>
            <a:r>
              <a:rPr lang="en-US" dirty="0"/>
              <a:t> is a CUDA built-in variable </a:t>
            </a:r>
          </a:p>
          <a:p>
            <a:pPr>
              <a:buNone/>
            </a:pPr>
            <a:r>
              <a:rPr lang="en-US" dirty="0"/>
              <a:t>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pt-BR" dirty="0"/>
              <a:t>Vecadd</a:t>
            </a:r>
            <a:r>
              <a:rPr lang="pt-BR" dirty="0">
                <a:solidFill>
                  <a:srgbClr val="C00000"/>
                </a:solidFill>
              </a:rPr>
              <a:t>&lt;&lt;&lt;1,n&gt;&gt;&gt;</a:t>
            </a:r>
            <a:r>
              <a:rPr lang="pt-BR" dirty="0"/>
              <a:t>( dev_A, dev_B, dev_C </a:t>
            </a:r>
            <a:r>
              <a:rPr lang="pt-BR" dirty="0" smtClean="0"/>
              <a:t>);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en-US" dirty="0"/>
              <a:t>__global__ void </a:t>
            </a:r>
            <a:r>
              <a:rPr lang="en-US" dirty="0" err="1"/>
              <a:t>vecadd</a:t>
            </a:r>
            <a:r>
              <a:rPr lang="en-US" dirty="0"/>
              <a:t>(float* A, float* B, float* C)</a:t>
            </a:r>
          </a:p>
          <a:p>
            <a:pPr>
              <a:buNone/>
            </a:pPr>
            <a:r>
              <a:rPr lang="en-US" dirty="0"/>
              <a:t>{ </a:t>
            </a: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blockIdx.x</a:t>
            </a:r>
            <a:r>
              <a:rPr lang="en-US" dirty="0">
                <a:solidFill>
                  <a:srgbClr val="C00000"/>
                </a:solidFill>
              </a:rPr>
              <a:t> * </a:t>
            </a:r>
            <a:r>
              <a:rPr lang="en-US" dirty="0" err="1">
                <a:solidFill>
                  <a:srgbClr val="C00000"/>
                </a:solidFill>
              </a:rPr>
              <a:t>blockDim.x</a:t>
            </a:r>
            <a:r>
              <a:rPr lang="en-US" dirty="0">
                <a:solidFill>
                  <a:srgbClr val="C00000"/>
                </a:solidFill>
              </a:rPr>
              <a:t> + </a:t>
            </a:r>
            <a:r>
              <a:rPr lang="en-US" dirty="0" err="1">
                <a:solidFill>
                  <a:srgbClr val="C00000"/>
                </a:solidFill>
              </a:rPr>
              <a:t>threadIdx.x</a:t>
            </a:r>
            <a:r>
              <a:rPr lang="en-US" dirty="0"/>
              <a:t>; </a:t>
            </a:r>
          </a:p>
          <a:p>
            <a:pPr>
              <a:buNone/>
            </a:pPr>
            <a:r>
              <a:rPr lang="en-US" dirty="0"/>
              <a:t>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pt-BR" dirty="0"/>
              <a:t>vecadd</a:t>
            </a:r>
            <a:r>
              <a:rPr lang="pt-BR" dirty="0">
                <a:solidFill>
                  <a:srgbClr val="C00000"/>
                </a:solidFill>
              </a:rPr>
              <a:t>&lt;&lt;&lt;32,n/32&gt;&gt;&gt;( </a:t>
            </a:r>
            <a:r>
              <a:rPr lang="pt-BR" dirty="0"/>
              <a:t>dev_A, dev_B, dev_C </a:t>
            </a:r>
            <a:r>
              <a:rPr lang="pt-BR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9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global 1-D thread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sz="3600" dirty="0"/>
              <a:t> </a:t>
            </a:r>
            <a:r>
              <a:rPr lang="en-US" sz="3600" dirty="0" smtClean="0"/>
              <a:t>See lect27/vecadd1.cu (compare to</a:t>
            </a:r>
            <a:r>
              <a:rPr lang="en-US" sz="3600" dirty="0" smtClean="0"/>
              <a:t> lect26/vecadd.cu)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 smtClean="0"/>
              <a:t> What </a:t>
            </a:r>
            <a:r>
              <a:rPr lang="en-US" sz="3600" dirty="0"/>
              <a:t>is the right number of threads per block</a:t>
            </a:r>
            <a:r>
              <a:rPr lang="en-US" sz="3600" dirty="0" smtClean="0"/>
              <a:t>?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/>
              <a:t> </a:t>
            </a:r>
            <a:r>
              <a:rPr lang="en-US" sz="3200" dirty="0" smtClean="0"/>
              <a:t>As long as all threads can be executed efficiently and within the hardware limit. Executing efficiently make this question a tricky</a:t>
            </a:r>
            <a:r>
              <a:rPr lang="en-US" sz="3200" dirty="0" smtClean="0"/>
              <a:t> question.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979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dimensional grids/blocks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Grids </a:t>
            </a:r>
            <a:r>
              <a:rPr lang="en-US" dirty="0" smtClean="0"/>
              <a:t>and </a:t>
            </a:r>
            <a:r>
              <a:rPr lang="en-US" dirty="0"/>
              <a:t>blocks can be 2D or </a:t>
            </a:r>
            <a:r>
              <a:rPr lang="en-US" dirty="0" smtClean="0"/>
              <a:t>3D as well</a:t>
            </a:r>
            <a:endParaRPr lang="en-US" dirty="0"/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dim3</a:t>
            </a:r>
            <a:r>
              <a:rPr lang="en-US" dirty="0"/>
              <a:t> {x; y; z;};</a:t>
            </a:r>
          </a:p>
          <a:p>
            <a:r>
              <a:rPr lang="en-US" dirty="0"/>
              <a:t>Grid/block size</a:t>
            </a:r>
          </a:p>
          <a:p>
            <a:pPr lvl="1"/>
            <a:r>
              <a:rPr lang="en-US" dirty="0"/>
              <a:t>Dim3 </a:t>
            </a:r>
            <a:r>
              <a:rPr lang="en-US" dirty="0" err="1"/>
              <a:t>gridDim</a:t>
            </a:r>
            <a:r>
              <a:rPr lang="en-US" dirty="0"/>
              <a:t> size of grid dimension x, </a:t>
            </a:r>
            <a:r>
              <a:rPr lang="en-US" dirty="0" smtClean="0"/>
              <a:t>y, and z</a:t>
            </a:r>
            <a:endParaRPr lang="en-US" dirty="0"/>
          </a:p>
          <a:p>
            <a:pPr lvl="1"/>
            <a:r>
              <a:rPr lang="en-US" dirty="0"/>
              <a:t>Dim3 </a:t>
            </a:r>
            <a:r>
              <a:rPr lang="en-US" dirty="0" err="1"/>
              <a:t>blockDim</a:t>
            </a:r>
            <a:r>
              <a:rPr lang="en-US" dirty="0"/>
              <a:t>  - size of grid dimension,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7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2D grids/blocks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8842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A 2D grid and block example: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>
                <a:solidFill>
                  <a:srgbClr val="0000FF"/>
                </a:solidFill>
              </a:rPr>
              <a:t>dim3 grid(16, 16);   		// Grid -- 16 x 16 blocks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	dim3 block(32, 32);  		// Block -- 32 x 32 threads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sv-SE" b="1" dirty="0">
                <a:solidFill>
                  <a:srgbClr val="0000FF"/>
                </a:solidFill>
              </a:rPr>
              <a:t>	myKernel&lt;&lt;&lt;grid, block</a:t>
            </a:r>
            <a:r>
              <a:rPr lang="sv-SE" b="1" dirty="0" smtClean="0">
                <a:solidFill>
                  <a:srgbClr val="0000FF"/>
                </a:solidFill>
              </a:rPr>
              <a:t>&gt;&gt;&gt;(...);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This would set the following dimension size:</a:t>
            </a:r>
            <a:endParaRPr lang="en-US" sz="30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gridDim.x</a:t>
            </a:r>
            <a:r>
              <a:rPr lang="en-US" dirty="0">
                <a:solidFill>
                  <a:srgbClr val="FF0000"/>
                </a:solidFill>
              </a:rPr>
              <a:t> 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gridDim.y</a:t>
            </a:r>
            <a:r>
              <a:rPr lang="en-US" dirty="0">
                <a:solidFill>
                  <a:srgbClr val="FF0000"/>
                </a:solidFill>
              </a:rPr>
              <a:t>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blockDim.x</a:t>
            </a:r>
            <a:r>
              <a:rPr lang="en-US" dirty="0">
                <a:solidFill>
                  <a:srgbClr val="FF0000"/>
                </a:solidFill>
              </a:rPr>
              <a:t> 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blockDim.y</a:t>
            </a:r>
            <a:r>
              <a:rPr lang="en-US" dirty="0">
                <a:solidFill>
                  <a:srgbClr val="FF0000"/>
                </a:solidFill>
              </a:rPr>
              <a:t>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blockDim.z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The programmer should and can figure out where each thread is among all of the threads created for the kernel.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964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33674</TotalTime>
  <Words>832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msmincho</vt:lpstr>
      <vt:lpstr>Arial</vt:lpstr>
      <vt:lpstr>Calibri</vt:lpstr>
      <vt:lpstr>Courier New</vt:lpstr>
      <vt:lpstr>Tw Cen MT</vt:lpstr>
      <vt:lpstr>Wingdings</vt:lpstr>
      <vt:lpstr>Droplet</vt:lpstr>
      <vt:lpstr>CUDA programming II -  thread organization</vt:lpstr>
      <vt:lpstr>CUDA thread organization</vt:lpstr>
      <vt:lpstr>CUDA thread organization</vt:lpstr>
      <vt:lpstr>Compute global 1-D thread ID</vt:lpstr>
      <vt:lpstr>Compute global 1-D thread ID</vt:lpstr>
      <vt:lpstr>1D grid/block examples</vt:lpstr>
      <vt:lpstr>Compute global 1-D thread ID</vt:lpstr>
      <vt:lpstr>Higher dimensional grids/blocks</vt:lpstr>
      <vt:lpstr>Example 2D grids/blocks</vt:lpstr>
      <vt:lpstr>2D grids and 2D blocks</vt:lpstr>
      <vt:lpstr>Flatten 2 dimension array into linear memory</vt:lpstr>
      <vt:lpstr>Flattening an array</vt:lpstr>
      <vt:lpstr>2D grid/block example: matrix addition</vt:lpstr>
      <vt:lpstr>Limits on the grid size and block size </vt:lpstr>
      <vt:lpstr>Limits on the grid size and block size 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198</cp:revision>
  <dcterms:created xsi:type="dcterms:W3CDTF">2021-08-12T15:51:09Z</dcterms:created>
  <dcterms:modified xsi:type="dcterms:W3CDTF">2022-04-07T19:38:34Z</dcterms:modified>
</cp:coreProperties>
</file>