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8" r:id="rId2"/>
    <p:sldId id="345" r:id="rId3"/>
    <p:sldId id="286" r:id="rId4"/>
    <p:sldId id="346" r:id="rId5"/>
    <p:sldId id="347" r:id="rId6"/>
    <p:sldId id="367" r:id="rId7"/>
    <p:sldId id="348" r:id="rId8"/>
    <p:sldId id="292" r:id="rId9"/>
    <p:sldId id="354" r:id="rId10"/>
    <p:sldId id="355" r:id="rId11"/>
    <p:sldId id="289" r:id="rId12"/>
    <p:sldId id="368" r:id="rId13"/>
    <p:sldId id="369" r:id="rId14"/>
    <p:sldId id="312" r:id="rId15"/>
    <p:sldId id="325" r:id="rId16"/>
    <p:sldId id="358" r:id="rId17"/>
    <p:sldId id="370" r:id="rId18"/>
    <p:sldId id="329" r:id="rId19"/>
    <p:sldId id="33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Programming distributed memory systems: Message Passing Interface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r>
              <a:rPr lang="en-US" altLang="en-US" dirty="0"/>
              <a:t>Non blocking point-to-point </a:t>
            </a:r>
            <a:r>
              <a:rPr lang="en-US" altLang="en-US" dirty="0" smtClean="0"/>
              <a:t>routines</a:t>
            </a:r>
            <a:endParaRPr lang="en-US" altLang="en-US" dirty="0"/>
          </a:p>
          <a:p>
            <a:r>
              <a:rPr lang="en-US" altLang="en-US" dirty="0"/>
              <a:t>Collective communication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Movement Collective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3"/>
            <a:ext cx="10363826" cy="5140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One-To-All operations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process contributes to the results. All processes receive the </a:t>
            </a:r>
            <a:r>
              <a:rPr lang="en-US" dirty="0" smtClean="0"/>
              <a:t>result.</a:t>
            </a:r>
          </a:p>
          <a:p>
            <a:pPr lvl="1"/>
            <a:r>
              <a:rPr lang="en-US" dirty="0" err="1" smtClean="0"/>
              <a:t>MPI_Bcast</a:t>
            </a:r>
            <a:r>
              <a:rPr lang="en-US" dirty="0" smtClean="0"/>
              <a:t>(), </a:t>
            </a:r>
            <a:r>
              <a:rPr lang="en-US" dirty="0" err="1" smtClean="0"/>
              <a:t>MPI_Scatter</a:t>
            </a:r>
            <a:r>
              <a:rPr lang="en-US" dirty="0"/>
              <a:t>(), </a:t>
            </a:r>
            <a:r>
              <a:rPr lang="en-US" dirty="0" err="1"/>
              <a:t>MPI_Scatterv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All-To-One operations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processes contribute to the result. One process receive the </a:t>
            </a:r>
            <a:r>
              <a:rPr lang="en-US" dirty="0" smtClean="0"/>
              <a:t>result.</a:t>
            </a:r>
          </a:p>
          <a:p>
            <a:pPr lvl="1"/>
            <a:r>
              <a:rPr lang="en-US" dirty="0" err="1" smtClean="0"/>
              <a:t>MPI_Gather</a:t>
            </a:r>
            <a:r>
              <a:rPr lang="en-US" dirty="0"/>
              <a:t>(), </a:t>
            </a:r>
            <a:r>
              <a:rPr lang="en-US" dirty="0" err="1"/>
              <a:t>MPI_Gatherv</a:t>
            </a:r>
            <a:r>
              <a:rPr lang="en-US" dirty="0" smtClean="0"/>
              <a:t>(), </a:t>
            </a:r>
            <a:r>
              <a:rPr lang="en-US" dirty="0" err="1" smtClean="0"/>
              <a:t>MPI_Reduce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All-To-All operation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processes contribute to the result. All processes receive the </a:t>
            </a:r>
            <a:r>
              <a:rPr lang="en-US" dirty="0" smtClean="0"/>
              <a:t>result.</a:t>
            </a:r>
          </a:p>
          <a:p>
            <a:pPr lvl="1"/>
            <a:r>
              <a:rPr lang="en-US" dirty="0" err="1" smtClean="0"/>
              <a:t>MPI_Alltoall</a:t>
            </a:r>
            <a:r>
              <a:rPr lang="en-US" dirty="0"/>
              <a:t>(), </a:t>
            </a:r>
            <a:r>
              <a:rPr lang="en-US" dirty="0" err="1"/>
              <a:t>MPI_Alltoallv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MPI_Allgather</a:t>
            </a:r>
            <a:r>
              <a:rPr lang="en-US" dirty="0"/>
              <a:t>(), </a:t>
            </a:r>
            <a:r>
              <a:rPr lang="en-US" dirty="0" err="1"/>
              <a:t>MPI_Allgatherv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MPI_Allreduce</a:t>
            </a:r>
            <a:r>
              <a:rPr lang="en-US" dirty="0"/>
              <a:t>(), </a:t>
            </a:r>
            <a:r>
              <a:rPr lang="en-US" dirty="0" err="1"/>
              <a:t>MPI_Reduce_scatter</a:t>
            </a:r>
            <a:r>
              <a:rPr lang="en-US" dirty="0"/>
              <a:t>()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One-to-all operation example: </a:t>
            </a:r>
            <a:r>
              <a:rPr lang="en-US" dirty="0" err="1" smtClean="0"/>
              <a:t>MPI_Bcast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/>
              <a:t>MPI_Bcast</a:t>
            </a:r>
            <a:r>
              <a:rPr lang="en-US" dirty="0"/>
              <a:t>(void *</a:t>
            </a:r>
            <a:r>
              <a:rPr lang="en-US" dirty="0" smtClean="0"/>
              <a:t>buffer,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count, </a:t>
            </a:r>
            <a:r>
              <a:rPr lang="en-US" dirty="0" err="1" smtClean="0"/>
              <a:t>MPI_Datatype</a:t>
            </a:r>
            <a:r>
              <a:rPr lang="en-US" dirty="0" smtClean="0"/>
              <a:t> datatype,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root, 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/>
              <a:t>comm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Broadcasts a message from the root to all other processes in the communicator</a:t>
            </a:r>
          </a:p>
          <a:p>
            <a:pPr lvl="1">
              <a:defRPr/>
            </a:pPr>
            <a:r>
              <a:rPr lang="en-US" dirty="0" smtClean="0"/>
              <a:t>All members must use the same arguments</a:t>
            </a:r>
          </a:p>
          <a:p>
            <a:pPr lvl="1">
              <a:defRPr/>
            </a:pPr>
            <a:r>
              <a:rPr lang="en-US" dirty="0" smtClean="0"/>
              <a:t>Before the operation, only the root’s buffer has the data</a:t>
            </a:r>
          </a:p>
          <a:p>
            <a:pPr lvl="1">
              <a:defRPr/>
            </a:pPr>
            <a:r>
              <a:rPr lang="en-US" dirty="0" smtClean="0"/>
              <a:t>On return, the content of root’s buffer has been copied to all other processes. </a:t>
            </a:r>
          </a:p>
          <a:p>
            <a:pPr>
              <a:defRPr/>
            </a:pPr>
            <a:r>
              <a:rPr lang="en-US" dirty="0" smtClean="0"/>
              <a:t>Example: broadcasts a message from rank 0 (in MPI_COMM_WORLD) to all other </a:t>
            </a:r>
            <a:r>
              <a:rPr lang="en-US" dirty="0" smtClean="0"/>
              <a:t>processes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algn="ctr">
              <a:buNone/>
              <a:defRPr/>
            </a:pPr>
            <a:r>
              <a:rPr lang="en-US" dirty="0" err="1" smtClean="0"/>
              <a:t>MPI_Bcast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, 100, MPI_INT, 0, MPI_COMM_WORLD)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All-to-one operation example: </a:t>
            </a:r>
            <a:r>
              <a:rPr lang="en-US" dirty="0" err="1" smtClean="0"/>
              <a:t>MPI_Reduce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MPI_Reduce</a:t>
            </a:r>
            <a:r>
              <a:rPr lang="en-US" dirty="0"/>
              <a:t>( void *</a:t>
            </a:r>
            <a:r>
              <a:rPr lang="en-US" dirty="0" err="1" smtClean="0"/>
              <a:t>sendbuf</a:t>
            </a:r>
            <a:r>
              <a:rPr lang="en-US" dirty="0" smtClean="0"/>
              <a:t>, </a:t>
            </a:r>
            <a:r>
              <a:rPr lang="en-US" dirty="0"/>
              <a:t>void *</a:t>
            </a:r>
            <a:r>
              <a:rPr lang="en-US" dirty="0" err="1" smtClean="0"/>
              <a:t>recvbuf</a:t>
            </a:r>
            <a:r>
              <a:rPr lang="en-US" dirty="0" smtClean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count, </a:t>
            </a:r>
            <a:r>
              <a:rPr lang="en-US" dirty="0" err="1"/>
              <a:t>MPI_Datatype</a:t>
            </a:r>
            <a:r>
              <a:rPr lang="en-US" dirty="0"/>
              <a:t> </a:t>
            </a:r>
            <a:r>
              <a:rPr lang="en-US" dirty="0" smtClean="0"/>
              <a:t>datatype, </a:t>
            </a:r>
            <a:r>
              <a:rPr lang="en-US" dirty="0" err="1"/>
              <a:t>MPI_Op</a:t>
            </a:r>
            <a:r>
              <a:rPr lang="en-US" dirty="0"/>
              <a:t> </a:t>
            </a:r>
            <a:r>
              <a:rPr lang="en-US" dirty="0" smtClean="0"/>
              <a:t>op,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root,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/>
              <a:t>The routine is called by all group members using the same arguments for count, datatype, op, root and comm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/>
              <a:t> This routine combines values in “</a:t>
            </a:r>
            <a:r>
              <a:rPr lang="en-US" dirty="0" err="1"/>
              <a:t>sendbuf</a:t>
            </a:r>
            <a:r>
              <a:rPr lang="en-US" dirty="0"/>
              <a:t>” on </a:t>
            </a:r>
            <a:r>
              <a:rPr lang="en-US" dirty="0" smtClean="0"/>
              <a:t>all processes </a:t>
            </a:r>
            <a:r>
              <a:rPr lang="en-US" dirty="0"/>
              <a:t>to a single value </a:t>
            </a:r>
            <a:r>
              <a:rPr lang="en-US" dirty="0" smtClean="0"/>
              <a:t>at the root using </a:t>
            </a:r>
            <a:r>
              <a:rPr lang="en-US" dirty="0"/>
              <a:t>the </a:t>
            </a:r>
            <a:r>
              <a:rPr lang="en-US" dirty="0" smtClean="0"/>
              <a:t>specified operation </a:t>
            </a:r>
            <a:r>
              <a:rPr lang="en-US" dirty="0"/>
              <a:t>“op</a:t>
            </a:r>
            <a:r>
              <a:rPr lang="en-US" dirty="0" smtClean="0"/>
              <a:t>”.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combined value is put in “</a:t>
            </a:r>
            <a:r>
              <a:rPr lang="en-US" dirty="0" err="1"/>
              <a:t>recvbuf</a:t>
            </a:r>
            <a:r>
              <a:rPr lang="en-US" dirty="0"/>
              <a:t>” of </a:t>
            </a:r>
            <a:r>
              <a:rPr lang="en-US" dirty="0" smtClean="0"/>
              <a:t>the process </a:t>
            </a:r>
            <a:r>
              <a:rPr lang="en-US" dirty="0"/>
              <a:t>with rank “root</a:t>
            </a:r>
            <a:r>
              <a:rPr lang="en-US" dirty="0" smtClean="0"/>
              <a:t>”.</a:t>
            </a:r>
          </a:p>
          <a:p>
            <a:pPr>
              <a:defRPr/>
            </a:pPr>
            <a:r>
              <a:rPr lang="en-US" dirty="0" smtClean="0"/>
              <a:t>Example: Summing local pi (</a:t>
            </a:r>
            <a:r>
              <a:rPr lang="en-US" dirty="0" err="1" smtClean="0"/>
              <a:t>mypi</a:t>
            </a:r>
            <a:r>
              <a:rPr lang="en-US" dirty="0" smtClean="0"/>
              <a:t>) and put the results in </a:t>
            </a:r>
            <a:r>
              <a:rPr lang="en-US" dirty="0"/>
              <a:t> </a:t>
            </a:r>
            <a:r>
              <a:rPr lang="en-US" dirty="0" smtClean="0"/>
              <a:t>variable pi at rank 0  in MPI_COMM_WORLD (See lect21/</a:t>
            </a:r>
            <a:r>
              <a:rPr lang="en-US" dirty="0" err="1" smtClean="0"/>
              <a:t>my_pi.c</a:t>
            </a:r>
            <a:r>
              <a:rPr lang="en-US" dirty="0" smtClean="0"/>
              <a:t>)</a:t>
            </a:r>
          </a:p>
          <a:p>
            <a:pPr marL="0" indent="0" algn="ctr">
              <a:buNone/>
              <a:defRPr/>
            </a:pPr>
            <a:r>
              <a:rPr lang="en-US" dirty="0" err="1"/>
              <a:t>MPI_Reduce</a:t>
            </a:r>
            <a:r>
              <a:rPr lang="en-US" dirty="0"/>
              <a:t>(&amp;</a:t>
            </a:r>
            <a:r>
              <a:rPr lang="en-US" dirty="0" err="1"/>
              <a:t>mypi</a:t>
            </a:r>
            <a:r>
              <a:rPr lang="en-US" dirty="0"/>
              <a:t>, &amp;pi, 1, MPI_DOUBLE, </a:t>
            </a:r>
            <a:r>
              <a:rPr lang="en-US" dirty="0">
                <a:solidFill>
                  <a:srgbClr val="FF0000"/>
                </a:solidFill>
              </a:rPr>
              <a:t>MPI_SUM</a:t>
            </a:r>
            <a:r>
              <a:rPr lang="en-US" dirty="0"/>
              <a:t>, 0,MPI_COMM_WORLD);</a:t>
            </a:r>
          </a:p>
          <a:p>
            <a:pPr marL="0" indent="0" algn="ctr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7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predefined reduction operations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958" y="1566408"/>
            <a:ext cx="6297457" cy="48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8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MPI_Reduce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62878" y="240527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11017" y="24052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35520" y="24052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62878" y="330310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11017" y="3303103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5520" y="3303103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2878" y="4200937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11017" y="4200936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35520" y="4200936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2878" y="509877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11017" y="50987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35520" y="50987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59080" y="1725519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sendbuf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97417" y="2405268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246164" y="2401090"/>
            <a:ext cx="457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97743" y="2401090"/>
            <a:ext cx="457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194227" y="1721340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recvbuf</a:t>
            </a:r>
            <a:endParaRPr lang="en-US" sz="2400" dirty="0"/>
          </a:p>
        </p:txBody>
      </p:sp>
      <p:sp>
        <p:nvSpPr>
          <p:cNvPr id="25" name="Right Arrow 24"/>
          <p:cNvSpPr/>
          <p:nvPr/>
        </p:nvSpPr>
        <p:spPr>
          <a:xfrm>
            <a:off x="4104861" y="3764768"/>
            <a:ext cx="3098230" cy="285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84526" y="4431768"/>
            <a:ext cx="434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MPI_Reduce</a:t>
            </a:r>
            <a:r>
              <a:rPr lang="en-US" dirty="0" smtClean="0"/>
              <a:t> (…</a:t>
            </a:r>
            <a:r>
              <a:rPr lang="zh-CN" altLang="en-US" dirty="0" smtClean="0"/>
              <a:t>，</a:t>
            </a:r>
            <a:r>
              <a:rPr lang="en-US" altLang="zh-CN" dirty="0" smtClean="0"/>
              <a:t>op=MPI_SUM, root=0, …)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46164" y="3385422"/>
            <a:ext cx="2688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0=a0+a1+a2+a3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1=b0+b1+b2+b3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985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All-to-all example: </a:t>
            </a:r>
            <a:r>
              <a:rPr lang="en-US" dirty="0" err="1" smtClean="0"/>
              <a:t>MPI_Allgather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4809" y="1126428"/>
            <a:ext cx="10363826" cy="2276241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MPI_Allgather</a:t>
            </a:r>
            <a:r>
              <a:rPr lang="en-US" dirty="0"/>
              <a:t>( void *</a:t>
            </a:r>
            <a:r>
              <a:rPr lang="en-US" dirty="0" err="1" smtClean="0"/>
              <a:t>sendbuf</a:t>
            </a:r>
            <a:r>
              <a:rPr lang="en-US" dirty="0" smtClean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sendcount</a:t>
            </a:r>
            <a:r>
              <a:rPr lang="en-US" dirty="0" smtClean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sendtype</a:t>
            </a:r>
            <a:r>
              <a:rPr lang="en-US" dirty="0" smtClean="0"/>
              <a:t>, </a:t>
            </a:r>
            <a:r>
              <a:rPr lang="en-US" dirty="0"/>
              <a:t>void *</a:t>
            </a:r>
            <a:r>
              <a:rPr lang="en-US" dirty="0" err="1" smtClean="0"/>
              <a:t>recvbuf</a:t>
            </a:r>
            <a:r>
              <a:rPr lang="en-US" dirty="0" smtClean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recvcount</a:t>
            </a:r>
            <a:r>
              <a:rPr lang="en-US" dirty="0" smtClean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recvtype</a:t>
            </a:r>
            <a:r>
              <a:rPr lang="en-US" dirty="0" smtClean="0"/>
              <a:t>,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Gather data from all tasks and distribute the combined data to all </a:t>
            </a:r>
            <a:r>
              <a:rPr lang="en-US" dirty="0" smtClean="0"/>
              <a:t>tasks</a:t>
            </a:r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31233" y="404986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79372" y="40697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03875" y="40697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19745" y="460228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884" y="4608915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92388" y="461222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31233" y="5197876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79371" y="520119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03875" y="520119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1234" y="575475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79373" y="575475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03876" y="575475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7435" y="3459758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sendbuf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89979" y="406813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38118" y="408802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62621" y="408802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989979" y="460036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91241" y="520967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976729" y="575475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72288" y="345952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recvbuf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887123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411627" y="40839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46410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470914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95417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519920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38118" y="461267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7362621" y="461267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887123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8411627" y="460857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46410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9470914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95417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0519920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39379" y="520304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363882" y="520304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7888384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412888" y="519893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947671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9472175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996678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0521181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24867" y="574717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349370" y="574717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873872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8398376" y="5743070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933159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9457663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982166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10506669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/>
              <a:t>3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3740881" y="4988473"/>
            <a:ext cx="1977887" cy="248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740881" y="4277627"/>
            <a:ext cx="1925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MPI_Allgather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172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Other MPI collective communication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5"/>
            <a:ext cx="10363826" cy="715798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MPI_Scatter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MPI_Gather</a:t>
            </a:r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2085" y="292674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51711" y="294580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80597" y="347916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92085" y="407475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92086" y="463163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70470" y="294580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B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177743" y="2946639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690758" y="2946672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D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68207" y="292674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227833" y="294580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356719" y="347916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368207" y="407475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68208" y="463163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227833" y="3479160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227832" y="4074754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227831" y="4608111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D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93096" y="3709992"/>
            <a:ext cx="27630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31026" y="262393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MPI_Scatter</a:t>
            </a:r>
            <a:endParaRPr lang="en-US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393096" y="4393096"/>
            <a:ext cx="2763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63548" y="4834857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MPI_Gather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2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 smtClean="0"/>
              <a:t>Other MPI collective communication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198800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MPI_Alltoall</a:t>
            </a:r>
            <a:r>
              <a:rPr lang="en-US" dirty="0"/>
              <a:t>( void *</a:t>
            </a:r>
            <a:r>
              <a:rPr lang="en-US" dirty="0" err="1" smtClean="0"/>
              <a:t>sendbuf</a:t>
            </a:r>
            <a:r>
              <a:rPr lang="en-US" dirty="0" smtClean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sendcount</a:t>
            </a:r>
            <a:r>
              <a:rPr lang="en-US" dirty="0" smtClean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sendtype</a:t>
            </a:r>
            <a:r>
              <a:rPr lang="en-US" dirty="0" smtClean="0"/>
              <a:t>, </a:t>
            </a:r>
            <a:r>
              <a:rPr lang="en-US" dirty="0"/>
              <a:t>void *</a:t>
            </a:r>
            <a:r>
              <a:rPr lang="en-US" dirty="0" err="1" smtClean="0"/>
              <a:t>recvbuf</a:t>
            </a:r>
            <a:r>
              <a:rPr lang="en-US" dirty="0" smtClean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recvcount</a:t>
            </a:r>
            <a:r>
              <a:rPr lang="en-US" dirty="0" smtClean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recvtype</a:t>
            </a:r>
            <a:r>
              <a:rPr lang="en-US" dirty="0" smtClean="0"/>
              <a:t>,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Like </a:t>
            </a:r>
            <a:r>
              <a:rPr lang="en-US" altLang="en-US" dirty="0" err="1" smtClean="0"/>
              <a:t>MPI_Allgather</a:t>
            </a:r>
            <a:r>
              <a:rPr lang="en-US" altLang="en-US" dirty="0" smtClean="0"/>
              <a:t>, but each process sends distinct data to each of the receivers.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1050" y="416913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20676" y="4188195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9562" y="472155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61050" y="531714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61051" y="587402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912165" y="418819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503654" y="418819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085204" y="418819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320676" y="472155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912165" y="472155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503654" y="4721549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085204" y="4721548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0676" y="5317145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12165" y="531714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503654" y="531714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085204" y="531714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320676" y="589592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912165" y="589592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503654" y="589592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085204" y="589592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199241" y="414723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8058867" y="416629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A0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187753" y="469965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199241" y="52952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199242" y="585212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8650356" y="416629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B0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9241845" y="416629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C0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9823395" y="416629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D0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8058867" y="469965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A1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8650356" y="4699649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9241845" y="4699648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823395" y="4699647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D1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8058867" y="529524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A2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8650356" y="529524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B2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9241845" y="529524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9823395" y="529524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D2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8058867" y="587402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A3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8650356" y="587402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B3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9241845" y="587402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C3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9823395" y="5874019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4919869" y="5161312"/>
            <a:ext cx="2117035" cy="275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92930" y="4608897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MPI_Alltoall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25270" y="3667971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sendbuf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8573400" y="358751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recvbuf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636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MPI_Wtime</a:t>
            </a:r>
            <a:r>
              <a:rPr lang="en-US" dirty="0" smtClean="0"/>
              <a:t>(void)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598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err="1" smtClean="0"/>
              <a:t>MPI_Wtime</a:t>
            </a:r>
            <a:r>
              <a:rPr lang="en-US" dirty="0" smtClean="0"/>
              <a:t> is not a collective routine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It returns an elapsed </a:t>
            </a:r>
            <a:r>
              <a:rPr lang="en-US" dirty="0"/>
              <a:t>time in seconds on the calling </a:t>
            </a:r>
            <a:r>
              <a:rPr lang="en-US" dirty="0" smtClean="0"/>
              <a:t>processor.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Clocks on different node may not synchronize.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Commonly used to time MPI programs.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18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4694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MPI library supports many ways to perform communications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Different modes of point-to-point communication</a:t>
            </a:r>
          </a:p>
          <a:p>
            <a:pPr lvl="1"/>
            <a:r>
              <a:rPr lang="en-US" dirty="0" smtClean="0"/>
              <a:t> One-sided and cooperative point-to-point communication</a:t>
            </a:r>
          </a:p>
          <a:p>
            <a:pPr lvl="1"/>
            <a:r>
              <a:rPr lang="en-US" dirty="0"/>
              <a:t> C</a:t>
            </a:r>
            <a:r>
              <a:rPr lang="en-US" dirty="0" smtClean="0"/>
              <a:t>ollective communication</a:t>
            </a:r>
          </a:p>
          <a:p>
            <a:r>
              <a:rPr lang="en-US" dirty="0" smtClean="0"/>
              <a:t>MPI-3 specifies non-blocking collectives</a:t>
            </a:r>
          </a:p>
          <a:p>
            <a:pPr lvl="1"/>
            <a:r>
              <a:rPr lang="en-US" dirty="0" smtClean="0"/>
              <a:t>Separating the starting and the ending of a collective operation</a:t>
            </a:r>
          </a:p>
          <a:p>
            <a:r>
              <a:rPr lang="en-US" dirty="0" smtClean="0"/>
              <a:t>MPI-3 specifies neighborhood collectives</a:t>
            </a:r>
          </a:p>
          <a:p>
            <a:pPr lvl="1"/>
            <a:r>
              <a:rPr lang="en-US" dirty="0" smtClean="0"/>
              <a:t>Allowing traditional point-to-point patterns (e.g. the stencil pattern or 2D nearest neighbor pattern) to be specified as neighborhood collectives.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9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84574" y="1415332"/>
            <a:ext cx="5433066" cy="4835566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Non-blocking communication</a:t>
            </a:r>
          </a:p>
          <a:p>
            <a:pPr lvl="1"/>
            <a:r>
              <a:rPr lang="en-US" altLang="en-US" dirty="0" smtClean="0"/>
              <a:t>Separates the initialization and completion of a communication (send/receive)</a:t>
            </a:r>
          </a:p>
          <a:p>
            <a:pPr lvl="1"/>
            <a:r>
              <a:rPr lang="en-US" altLang="en-US" dirty="0" smtClean="0"/>
              <a:t>May reduce latency by posting the receive call early</a:t>
            </a:r>
          </a:p>
          <a:p>
            <a:pPr lvl="1"/>
            <a:r>
              <a:rPr lang="en-US" altLang="en-US" dirty="0" smtClean="0"/>
              <a:t>Promotes communication and computation overlaps</a:t>
            </a:r>
            <a:endParaRPr lang="en-US" alt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341157" y="1221133"/>
            <a:ext cx="370486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err="1"/>
              <a:t>Proc</a:t>
            </a:r>
            <a:r>
              <a:rPr lang="en-US" altLang="en-US" dirty="0"/>
              <a:t> 0                </a:t>
            </a:r>
            <a:r>
              <a:rPr lang="en-US" altLang="en-US" dirty="0" err="1"/>
              <a:t>proc</a:t>
            </a:r>
            <a:r>
              <a:rPr lang="en-US" altLang="en-US" dirty="0"/>
              <a:t> </a:t>
            </a:r>
            <a:r>
              <a:rPr lang="en-US" altLang="en-US" dirty="0" smtClean="0"/>
              <a:t>1</a:t>
            </a:r>
            <a:endParaRPr lang="en-US" altLang="en-US" dirty="0"/>
          </a:p>
          <a:p>
            <a:pPr eaLnBrk="1" hangingPunct="1"/>
            <a:r>
              <a:rPr lang="en-US" altLang="en-US" dirty="0"/>
              <a:t>…</a:t>
            </a:r>
          </a:p>
          <a:p>
            <a:pPr eaLnBrk="1" hangingPunct="1"/>
            <a:r>
              <a:rPr lang="en-US" altLang="en-US" dirty="0" err="1"/>
              <a:t>MPI_Send</a:t>
            </a:r>
            <a:r>
              <a:rPr lang="en-US" altLang="en-US" dirty="0"/>
              <a:t>         </a:t>
            </a:r>
            <a:r>
              <a:rPr lang="en-US" altLang="en-US" dirty="0" err="1"/>
              <a:t>MPI_Recv</a:t>
            </a:r>
            <a:endParaRPr lang="en-US" altLang="en-US" dirty="0"/>
          </a:p>
          <a:p>
            <a:pPr eaLnBrk="1" hangingPunct="1"/>
            <a:r>
              <a:rPr lang="en-US" altLang="en-US" dirty="0" err="1" smtClean="0"/>
              <a:t>Comput</a:t>
            </a:r>
            <a:r>
              <a:rPr lang="en-US" altLang="en-US" dirty="0" smtClean="0"/>
              <a:t> </a:t>
            </a:r>
            <a:r>
              <a:rPr lang="en-US" altLang="en-US" dirty="0"/>
              <a:t>…         </a:t>
            </a:r>
            <a:r>
              <a:rPr lang="en-US" altLang="en-US" dirty="0" err="1" smtClean="0"/>
              <a:t>Comput</a:t>
            </a:r>
            <a:r>
              <a:rPr lang="en-US" altLang="en-US" dirty="0" smtClean="0"/>
              <a:t> </a:t>
            </a:r>
            <a:r>
              <a:rPr lang="en-US" altLang="en-US" dirty="0"/>
              <a:t>….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 </a:t>
            </a:r>
            <a:r>
              <a:rPr lang="en-US" altLang="en-US" dirty="0" err="1"/>
              <a:t>comm</a:t>
            </a:r>
            <a:r>
              <a:rPr lang="en-US" altLang="en-US" dirty="0"/>
              <a:t>/comp overlaps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0261" y="3969333"/>
            <a:ext cx="4834978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err="1"/>
              <a:t>Proc</a:t>
            </a:r>
            <a:r>
              <a:rPr lang="en-US" altLang="en-US" dirty="0"/>
              <a:t> 0                      </a:t>
            </a:r>
            <a:r>
              <a:rPr lang="en-US" altLang="en-US" dirty="0" err="1"/>
              <a:t>proc</a:t>
            </a:r>
            <a:r>
              <a:rPr lang="en-US" altLang="en-US" dirty="0"/>
              <a:t> </a:t>
            </a:r>
            <a:r>
              <a:rPr lang="en-US" altLang="en-US" dirty="0" smtClean="0"/>
              <a:t>1</a:t>
            </a:r>
            <a:endParaRPr lang="en-US" altLang="en-US" dirty="0"/>
          </a:p>
          <a:p>
            <a:pPr eaLnBrk="1" hangingPunct="1"/>
            <a:r>
              <a:rPr lang="en-US" altLang="en-US" dirty="0"/>
              <a:t>…</a:t>
            </a:r>
          </a:p>
          <a:p>
            <a:pPr eaLnBrk="1" hangingPunct="1"/>
            <a:r>
              <a:rPr lang="en-US" altLang="en-US" dirty="0" err="1"/>
              <a:t>MPI_Send_start</a:t>
            </a:r>
            <a:r>
              <a:rPr lang="en-US" altLang="en-US" dirty="0"/>
              <a:t>       </a:t>
            </a:r>
            <a:r>
              <a:rPr lang="en-US" altLang="en-US" dirty="0" err="1"/>
              <a:t>MPI_Recv_start</a:t>
            </a:r>
            <a:endParaRPr lang="en-US" altLang="en-US" dirty="0"/>
          </a:p>
          <a:p>
            <a:pPr eaLnBrk="1" hangingPunct="1"/>
            <a:r>
              <a:rPr lang="en-US" altLang="en-US" dirty="0" err="1" smtClean="0"/>
              <a:t>Comput</a:t>
            </a:r>
            <a:r>
              <a:rPr lang="en-US" altLang="en-US" dirty="0" smtClean="0"/>
              <a:t> </a:t>
            </a:r>
            <a:r>
              <a:rPr lang="en-US" altLang="en-US" dirty="0"/>
              <a:t>…               </a:t>
            </a:r>
            <a:r>
              <a:rPr lang="en-US" altLang="en-US" dirty="0" err="1" smtClean="0"/>
              <a:t>Comput</a:t>
            </a:r>
            <a:r>
              <a:rPr lang="en-US" altLang="en-US" dirty="0" smtClean="0"/>
              <a:t> </a:t>
            </a:r>
            <a:r>
              <a:rPr lang="en-US" altLang="en-US" dirty="0"/>
              <a:t>….</a:t>
            </a:r>
          </a:p>
          <a:p>
            <a:pPr eaLnBrk="1" hangingPunct="1"/>
            <a:r>
              <a:rPr lang="en-US" altLang="en-US" dirty="0" err="1"/>
              <a:t>MPI_Send_wait</a:t>
            </a:r>
            <a:r>
              <a:rPr lang="en-US" altLang="en-US" dirty="0"/>
              <a:t>       </a:t>
            </a:r>
            <a:r>
              <a:rPr lang="en-US" altLang="en-US" dirty="0" err="1"/>
              <a:t>MPI_Recv_wait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communication/computation </a:t>
            </a:r>
            <a:r>
              <a:rPr lang="en-US" altLang="en-US" dirty="0"/>
              <a:t>overlaps</a:t>
            </a:r>
          </a:p>
        </p:txBody>
      </p:sp>
      <p:sp>
        <p:nvSpPr>
          <p:cNvPr id="6" name="Down Arrow 5"/>
          <p:cNvSpPr/>
          <p:nvPr/>
        </p:nvSpPr>
        <p:spPr>
          <a:xfrm>
            <a:off x="3021496" y="3647661"/>
            <a:ext cx="337930" cy="321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Non-blocking send/</a:t>
            </a:r>
            <a:r>
              <a:rPr lang="en-US" altLang="en-US" dirty="0" err="1"/>
              <a:t>recv</a:t>
            </a:r>
            <a:r>
              <a:rPr lang="en-US" altLang="en-US" dirty="0"/>
              <a:t>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Non-blocking </a:t>
            </a:r>
            <a:r>
              <a:rPr lang="en-US" altLang="en-US" dirty="0" smtClean="0"/>
              <a:t>communication routines</a:t>
            </a:r>
            <a:r>
              <a:rPr lang="en-US" altLang="en-US" dirty="0" smtClean="0"/>
              <a:t> </a:t>
            </a:r>
            <a:r>
              <a:rPr lang="en-US" altLang="en-US" dirty="0"/>
              <a:t>provide </a:t>
            </a:r>
            <a:r>
              <a:rPr lang="en-US" altLang="en-US" dirty="0" smtClean="0"/>
              <a:t> a mechanism </a:t>
            </a:r>
            <a:r>
              <a:rPr lang="en-US" altLang="en-US" dirty="0"/>
              <a:t>for overlapping communication with computation.</a:t>
            </a:r>
          </a:p>
          <a:p>
            <a:r>
              <a:rPr lang="en-US" dirty="0" smtClean="0"/>
              <a:t>A non-blocking communication operation </a:t>
            </a:r>
            <a:r>
              <a:rPr lang="en-US" dirty="0"/>
              <a:t>requires a minimum of two function calls: a call to start the operation and a call to complete the operation.</a:t>
            </a:r>
          </a:p>
          <a:p>
            <a:pPr lvl="1"/>
            <a:r>
              <a:rPr lang="en-US" dirty="0" err="1"/>
              <a:t>MPI_Isend</a:t>
            </a:r>
            <a:r>
              <a:rPr lang="en-US" dirty="0"/>
              <a:t> and </a:t>
            </a:r>
            <a:r>
              <a:rPr lang="en-US" dirty="0" err="1"/>
              <a:t>MPI_Irecv</a:t>
            </a:r>
            <a:r>
              <a:rPr lang="en-US" dirty="0"/>
              <a:t> to start the send and receive operation</a:t>
            </a:r>
          </a:p>
          <a:p>
            <a:pPr lvl="1"/>
            <a:r>
              <a:rPr lang="en-US" dirty="0" err="1"/>
              <a:t>MPI_Wait</a:t>
            </a:r>
            <a:r>
              <a:rPr lang="en-US" dirty="0"/>
              <a:t> to complete the </a:t>
            </a:r>
            <a:r>
              <a:rPr lang="en-US" dirty="0" smtClean="0"/>
              <a:t>operation</a:t>
            </a:r>
          </a:p>
          <a:p>
            <a:r>
              <a:rPr lang="en-US" altLang="en-US" dirty="0" err="1" smtClean="0"/>
              <a:t>MPI_Isend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MPI_Irecv</a:t>
            </a:r>
            <a:r>
              <a:rPr lang="en-US" altLang="en-US" dirty="0" smtClean="0"/>
              <a:t> </a:t>
            </a:r>
            <a:r>
              <a:rPr lang="en-US" altLang="en-US" dirty="0"/>
              <a:t>return </a:t>
            </a:r>
            <a:r>
              <a:rPr lang="en-US" altLang="en-US" dirty="0" smtClean="0"/>
              <a:t>immediately with a “</a:t>
            </a:r>
            <a:r>
              <a:rPr lang="en-US" altLang="en-US" dirty="0"/>
              <a:t>request </a:t>
            </a:r>
            <a:r>
              <a:rPr lang="en-US" altLang="en-US" dirty="0" smtClean="0"/>
              <a:t>handle” </a:t>
            </a:r>
            <a:r>
              <a:rPr lang="en-US" altLang="en-US" dirty="0"/>
              <a:t>that can be tested and waited on</a:t>
            </a:r>
            <a:r>
              <a:rPr lang="en-US" altLang="en-US" dirty="0" smtClean="0"/>
              <a:t>.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altLang="en-US" dirty="0" smtClean="0"/>
          </a:p>
          <a:p>
            <a:pPr>
              <a:lnSpc>
                <a:spcPct val="110000"/>
              </a:lnSpc>
            </a:pPr>
            <a:endParaRPr lang="en-US" altLang="en-US" sz="2400" dirty="0"/>
          </a:p>
          <a:p>
            <a:pPr>
              <a:lnSpc>
                <a:spcPct val="110000"/>
              </a:lnSpc>
              <a:buNone/>
            </a:pPr>
            <a:endParaRPr lang="en-US" altLang="en-US" sz="2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non-blocking communication: </a:t>
            </a:r>
            <a:r>
              <a:rPr lang="en-US" dirty="0" err="1" smtClean="0"/>
              <a:t>MPI_Isend</a:t>
            </a:r>
            <a:r>
              <a:rPr lang="en-US" dirty="0" smtClean="0"/>
              <a:t> and </a:t>
            </a:r>
            <a:r>
              <a:rPr lang="en-US" dirty="0" err="1" smtClean="0"/>
              <a:t>MPI_Irecv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en-US" sz="3200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MPI_Isend</a:t>
            </a:r>
            <a:r>
              <a:rPr lang="en-US" altLang="en-US" b="1" dirty="0">
                <a:latin typeface="Courier New" panose="02070309020205020404" pitchFamily="49" charset="0"/>
              </a:rPr>
              <a:t>(start, count, datatype, </a:t>
            </a:r>
            <a:r>
              <a:rPr lang="en-US" altLang="en-US" b="1" dirty="0" err="1">
                <a:latin typeface="Courier New" panose="02070309020205020404" pitchFamily="49" charset="0"/>
              </a:rPr>
              <a:t>dest</a:t>
            </a:r>
            <a:r>
              <a:rPr lang="en-US" altLang="en-US" b="1" dirty="0">
                <a:latin typeface="Courier New" panose="02070309020205020404" pitchFamily="49" charset="0"/>
              </a:rPr>
              <a:t>, tag, </a:t>
            </a:r>
            <a:r>
              <a:rPr lang="en-US" altLang="en-US" b="1" dirty="0" err="1">
                <a:latin typeface="Courier New" panose="02070309020205020404" pitchFamily="49" charset="0"/>
              </a:rPr>
              <a:t>comm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 request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MPI_Irecv</a:t>
            </a:r>
            <a:r>
              <a:rPr lang="en-US" altLang="en-US" b="1" dirty="0" smtClean="0">
                <a:latin typeface="Courier New" panose="02070309020205020404" pitchFamily="49" charset="0"/>
              </a:rPr>
              <a:t>(start</a:t>
            </a:r>
            <a:r>
              <a:rPr lang="en-US" altLang="en-US" b="1" dirty="0">
                <a:latin typeface="Courier New" panose="02070309020205020404" pitchFamily="49" charset="0"/>
              </a:rPr>
              <a:t>, count, datatype, </a:t>
            </a:r>
            <a:r>
              <a:rPr lang="en-US" altLang="en-US" b="1" dirty="0" err="1">
                <a:latin typeface="Courier New" panose="02070309020205020404" pitchFamily="49" charset="0"/>
              </a:rPr>
              <a:t>dest</a:t>
            </a:r>
            <a:r>
              <a:rPr lang="en-US" altLang="en-US" b="1" dirty="0">
                <a:latin typeface="Courier New" panose="02070309020205020404" pitchFamily="49" charset="0"/>
              </a:rPr>
              <a:t>, tag, </a:t>
            </a:r>
            <a:r>
              <a:rPr lang="en-US" altLang="en-US" b="1" dirty="0" err="1">
                <a:latin typeface="Courier New" panose="02070309020205020404" pitchFamily="49" charset="0"/>
              </a:rPr>
              <a:t>comm</a:t>
            </a:r>
            <a:r>
              <a:rPr lang="en-US" altLang="en-US" b="1" dirty="0">
                <a:latin typeface="Courier New" panose="02070309020205020404" pitchFamily="49" charset="0"/>
              </a:rPr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request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“request” </a:t>
            </a:r>
            <a:r>
              <a:rPr lang="en-US" dirty="0" smtClean="0"/>
              <a:t>in </a:t>
            </a:r>
            <a:r>
              <a:rPr lang="en-US" dirty="0" err="1" smtClean="0"/>
              <a:t>MPI_Isend</a:t>
            </a:r>
            <a:r>
              <a:rPr lang="en-US" dirty="0" smtClean="0"/>
              <a:t> and </a:t>
            </a:r>
            <a:r>
              <a:rPr lang="en-US" dirty="0" err="1" smtClean="0"/>
              <a:t>MPI_Irecv</a:t>
            </a:r>
            <a:r>
              <a:rPr lang="en-US" dirty="0" smtClean="0"/>
              <a:t> is </a:t>
            </a:r>
            <a:r>
              <a:rPr lang="en-US" dirty="0"/>
              <a:t>used to query the status of the</a:t>
            </a:r>
            <a:br>
              <a:rPr lang="en-US" dirty="0"/>
            </a:br>
            <a:r>
              <a:rPr lang="en-US" dirty="0" smtClean="0"/>
              <a:t>communication </a:t>
            </a:r>
            <a:r>
              <a:rPr lang="en-US" dirty="0"/>
              <a:t>or to wait for its </a:t>
            </a:r>
            <a:r>
              <a:rPr lang="en-US" dirty="0" smtClean="0"/>
              <a:t>completion.</a:t>
            </a:r>
          </a:p>
          <a:p>
            <a:r>
              <a:rPr lang="en-US" dirty="0" smtClean="0"/>
              <a:t>The program </a:t>
            </a:r>
            <a:r>
              <a:rPr lang="en-US" dirty="0"/>
              <a:t>must NOT overwrite the send buffer </a:t>
            </a:r>
            <a:r>
              <a:rPr lang="en-US" dirty="0" smtClean="0"/>
              <a:t>until the </a:t>
            </a:r>
            <a:r>
              <a:rPr lang="en-US" dirty="0"/>
              <a:t>send (data transfer) is </a:t>
            </a:r>
            <a:r>
              <a:rPr lang="en-US" dirty="0" smtClean="0"/>
              <a:t>complete.</a:t>
            </a:r>
          </a:p>
          <a:p>
            <a:r>
              <a:rPr lang="en-US" dirty="0" smtClean="0"/>
              <a:t>The program cannot </a:t>
            </a:r>
            <a:r>
              <a:rPr lang="en-US" dirty="0"/>
              <a:t>use the receiving buffer </a:t>
            </a:r>
            <a:r>
              <a:rPr lang="en-US" dirty="0" smtClean="0"/>
              <a:t>before the </a:t>
            </a:r>
            <a:r>
              <a:rPr lang="en-US" dirty="0"/>
              <a:t>receive is complete</a:t>
            </a:r>
            <a:r>
              <a:rPr lang="en-US" dirty="0" smtClean="0"/>
              <a:t>.</a:t>
            </a:r>
          </a:p>
          <a:p>
            <a:endParaRPr lang="en-US" altLang="en-US" dirty="0"/>
          </a:p>
          <a:p>
            <a:r>
              <a:rPr lang="en-US" altLang="en-US" dirty="0" smtClean="0"/>
              <a:t>How does the programmer know the send/receive is complete?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a non-blocking operation: </a:t>
            </a:r>
            <a:r>
              <a:rPr lang="en-US" dirty="0" err="1" smtClean="0"/>
              <a:t>MPI_Wait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9175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b="1" dirty="0" err="1">
                <a:latin typeface="Courier New" panose="02070309020205020404" pitchFamily="49" charset="0"/>
              </a:rPr>
              <a:t>MPI_Wait</a:t>
            </a:r>
            <a:r>
              <a:rPr lang="en-US" altLang="en-US" b="1" dirty="0">
                <a:latin typeface="Courier New" panose="02070309020205020404" pitchFamily="49" charset="0"/>
              </a:rPr>
              <a:t>(&amp;request, &amp;status)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“request” is used to identify a previously posted non-blocking send or receive.</a:t>
            </a:r>
          </a:p>
          <a:p>
            <a:r>
              <a:rPr lang="en-US" dirty="0" err="1" smtClean="0"/>
              <a:t>MPI_Wait</a:t>
            </a:r>
            <a:r>
              <a:rPr lang="en-US" dirty="0" smtClean="0"/>
              <a:t> blocks until the non-blocking send or receive is complete.</a:t>
            </a:r>
          </a:p>
          <a:p>
            <a:r>
              <a:rPr lang="en-US" dirty="0" smtClean="0"/>
              <a:t>Completion </a:t>
            </a:r>
            <a:r>
              <a:rPr lang="en-US" dirty="0"/>
              <a:t>of a non-blocking send operation means that the sender is</a:t>
            </a:r>
            <a:br>
              <a:rPr lang="en-US" dirty="0"/>
            </a:br>
            <a:r>
              <a:rPr lang="en-US" dirty="0"/>
              <a:t>now free to update the send buffer “message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Completion </a:t>
            </a:r>
            <a:r>
              <a:rPr lang="en-US" dirty="0"/>
              <a:t>of a non-blocking receive operation means that the receive</a:t>
            </a:r>
            <a:br>
              <a:rPr lang="en-US" dirty="0"/>
            </a:br>
            <a:r>
              <a:rPr lang="en-US" dirty="0"/>
              <a:t>buffer “message” contains the received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“status” variable gives more detailed information about the communication (e.g. the amount of data received).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for multiple </a:t>
            </a:r>
            <a:r>
              <a:rPr lang="en-US" dirty="0" err="1" smtClean="0"/>
              <a:t>nonblocking</a:t>
            </a:r>
            <a:r>
              <a:rPr lang="en-US" dirty="0" smtClean="0"/>
              <a:t>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MPI allows multiple outstanding non-blocking operations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110000"/>
              </a:lnSpc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</a:rPr>
              <a:t>MPI_Waitall</a:t>
            </a:r>
            <a:r>
              <a:rPr lang="en-US" altLang="en-US" b="1" dirty="0">
                <a:latin typeface="Courier New" panose="02070309020205020404" pitchFamily="49" charset="0"/>
              </a:rPr>
              <a:t>(count, </a:t>
            </a:r>
            <a:r>
              <a:rPr lang="en-US" altLang="en-US" b="1" dirty="0" err="1">
                <a:latin typeface="Courier New" panose="02070309020205020404" pitchFamily="49" charset="0"/>
              </a:rPr>
              <a:t>array_of_requests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array_of_statuses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</a:rPr>
              <a:t>MPI_Waitany</a:t>
            </a:r>
            <a:r>
              <a:rPr lang="en-US" altLang="en-US" b="1" dirty="0">
                <a:latin typeface="Courier New" panose="02070309020205020404" pitchFamily="49" charset="0"/>
              </a:rPr>
              <a:t>(count, </a:t>
            </a:r>
            <a:r>
              <a:rPr lang="en-US" altLang="en-US" b="1" dirty="0" err="1">
                <a:latin typeface="Courier New" panose="02070309020205020404" pitchFamily="49" charset="0"/>
              </a:rPr>
              <a:t>array_of_requests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&amp;index, &amp;status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Testing the progress of a non-blocking communication: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MPI_Test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(request, flag, status)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Flag is true is the communication is completed. </a:t>
            </a:r>
            <a:endParaRPr lang="en-US" altLang="en-US" dirty="0"/>
          </a:p>
          <a:p>
            <a:r>
              <a:rPr lang="en-US" dirty="0" smtClean="0"/>
              <a:t> See lect21/pi_mpi_2.c for examples of non-blocking calls.</a:t>
            </a:r>
          </a:p>
        </p:txBody>
      </p:sp>
    </p:spTree>
    <p:extLst>
      <p:ext uri="{BB962C8B-B14F-4D97-AF65-F5344CB8AC3E}">
        <p14:creationId xmlns:p14="http://schemas.microsoft.com/office/powerpoint/2010/main" val="172547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less used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0160"/>
            <a:ext cx="10363826" cy="5220393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MPI_Ssend</a:t>
            </a:r>
            <a:r>
              <a:rPr lang="en-US" altLang="en-US" dirty="0" smtClean="0"/>
              <a:t>: Synchronous send, returns only after a matching receive has been posted. </a:t>
            </a:r>
          </a:p>
          <a:p>
            <a:r>
              <a:rPr lang="en-US" altLang="en-US" dirty="0" err="1" smtClean="0"/>
              <a:t>MPI_Bsend</a:t>
            </a:r>
            <a:r>
              <a:rPr lang="en-US" altLang="en-US" dirty="0" smtClean="0"/>
              <a:t>: Buffered send, always completes irrespective of the receiver (return after the message is copied to system buffer).</a:t>
            </a:r>
          </a:p>
          <a:p>
            <a:r>
              <a:rPr lang="en-US" altLang="en-US" dirty="0" smtClean="0"/>
              <a:t>And others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Collective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49392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Send/</a:t>
            </a:r>
            <a:r>
              <a:rPr lang="en-US" dirty="0" err="1"/>
              <a:t>recv</a:t>
            </a:r>
            <a:r>
              <a:rPr lang="en-US" dirty="0"/>
              <a:t> routines are also called point-to-point routines (two parties</a:t>
            </a:r>
            <a:r>
              <a:rPr lang="en-US" dirty="0" smtClean="0"/>
              <a:t>). Some communication operations, such as broadcast, involve a group (more than two parties). Such communications are called </a:t>
            </a:r>
            <a:r>
              <a:rPr lang="en-US" b="1" dirty="0" smtClean="0"/>
              <a:t>collective communication </a:t>
            </a:r>
            <a:r>
              <a:rPr lang="en-US" dirty="0" smtClean="0"/>
              <a:t>in MPI.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/>
              <a:t>Three classes of collective operations: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Synchronization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data movement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collective </a:t>
            </a:r>
            <a:r>
              <a:rPr lang="en-US" dirty="0" smtClean="0"/>
              <a:t>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8642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err="1">
                <a:latin typeface="Courier New" panose="02070309020205020404" pitchFamily="49" charset="0"/>
              </a:rPr>
              <a:t>MPI_Barrier</a:t>
            </a:r>
            <a:r>
              <a:rPr lang="en-US" altLang="en-US" b="1" dirty="0">
                <a:latin typeface="Courier New" panose="02070309020205020404" pitchFamily="49" charset="0"/>
              </a:rPr>
              <a:t>(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MPI_Comm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comm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The calling process blocks </a:t>
            </a:r>
            <a:r>
              <a:rPr lang="en-US" altLang="en-US" dirty="0"/>
              <a:t>until all processes </a:t>
            </a:r>
            <a:r>
              <a:rPr lang="en-US" altLang="en-US" dirty="0" smtClean="0"/>
              <a:t>in </a:t>
            </a:r>
            <a:r>
              <a:rPr lang="en-US" altLang="en-US" dirty="0"/>
              <a:t>the communicator </a:t>
            </a:r>
            <a:r>
              <a:rPr lang="en-US" altLang="en-US" dirty="0" smtClean="0"/>
              <a:t>reaches this routine. </a:t>
            </a:r>
            <a:endParaRPr lang="en-US" alt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33550</TotalTime>
  <Words>986</Words>
  <Application>Microsoft Office PowerPoint</Application>
  <PresentationFormat>Widescreen</PresentationFormat>
  <Paragraphs>251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SimSun</vt:lpstr>
      <vt:lpstr>Arial</vt:lpstr>
      <vt:lpstr>Calibri</vt:lpstr>
      <vt:lpstr>Courier New</vt:lpstr>
      <vt:lpstr>Times New Roman</vt:lpstr>
      <vt:lpstr>Tw Cen MT</vt:lpstr>
      <vt:lpstr>Wingdings</vt:lpstr>
      <vt:lpstr>Droplet</vt:lpstr>
      <vt:lpstr>Programming distributed memory systems: Message Passing Interface (Part 2)</vt:lpstr>
      <vt:lpstr>Non-blocking communication</vt:lpstr>
      <vt:lpstr>Non-blocking send/recv routines</vt:lpstr>
      <vt:lpstr>Starting the non-blocking communication: MPI_Isend and MPI_Irecv</vt:lpstr>
      <vt:lpstr>Completing a non-blocking operation: MPI_Wait</vt:lpstr>
      <vt:lpstr>Wait for multiple nonblocking calls</vt:lpstr>
      <vt:lpstr>Other less used modes</vt:lpstr>
      <vt:lpstr>MPI Collective Communications</vt:lpstr>
      <vt:lpstr>Synchronization</vt:lpstr>
      <vt:lpstr>Data Movement Collective Routines</vt:lpstr>
      <vt:lpstr>One-to-all operation example: MPI_Bcast</vt:lpstr>
      <vt:lpstr>All-to-one operation example: MPI_Reduce</vt:lpstr>
      <vt:lpstr>Some predefined reduction operations</vt:lpstr>
      <vt:lpstr>MPI_Reduce</vt:lpstr>
      <vt:lpstr>All-to-all example: MPI_Allgather</vt:lpstr>
      <vt:lpstr>Other MPI collective communication routines</vt:lpstr>
      <vt:lpstr>Other MPI collective communication routines</vt:lpstr>
      <vt:lpstr>double MPI_Wtime(void)</vt:lpstr>
      <vt:lpstr>Summary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189</cp:revision>
  <dcterms:created xsi:type="dcterms:W3CDTF">2021-08-12T15:51:09Z</dcterms:created>
  <dcterms:modified xsi:type="dcterms:W3CDTF">2022-03-21T10:30:49Z</dcterms:modified>
</cp:coreProperties>
</file>