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8" r:id="rId2"/>
    <p:sldId id="345" r:id="rId3"/>
    <p:sldId id="286" r:id="rId4"/>
    <p:sldId id="346" r:id="rId5"/>
    <p:sldId id="347" r:id="rId6"/>
    <p:sldId id="348" r:id="rId7"/>
    <p:sldId id="349" r:id="rId8"/>
    <p:sldId id="291" r:id="rId9"/>
    <p:sldId id="292" r:id="rId10"/>
    <p:sldId id="354" r:id="rId11"/>
    <p:sldId id="366" r:id="rId12"/>
    <p:sldId id="355" r:id="rId13"/>
    <p:sldId id="289" r:id="rId14"/>
    <p:sldId id="312" r:id="rId15"/>
    <p:sldId id="325" r:id="rId16"/>
    <p:sldId id="358" r:id="rId17"/>
    <p:sldId id="329" r:id="rId18"/>
    <p:sldId id="330" r:id="rId19"/>
    <p:sldId id="364" r:id="rId20"/>
    <p:sldId id="331" r:id="rId21"/>
    <p:sldId id="33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Programming distributed memory systems: Message Passing Interface (MPI)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Introduction </a:t>
            </a:r>
            <a:r>
              <a:rPr lang="en-US" altLang="en-US" dirty="0"/>
              <a:t>to MPI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Basic MPI functions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Most of the MPI materials are obtained from  William </a:t>
            </a:r>
            <a:r>
              <a:rPr lang="en-US" altLang="en-US" dirty="0" err="1"/>
              <a:t>Gropp</a:t>
            </a:r>
            <a:r>
              <a:rPr lang="en-US" altLang="en-US" dirty="0"/>
              <a:t> and Rusty Lusk’s MPI tutorial at https://www.mcs.anl.gov/research/projects/mpi/tutorial/</a:t>
            </a: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MPI standard: http://www.mpi-forum.org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uses the SPMD model – all processes run ./</a:t>
            </a:r>
            <a:r>
              <a:rPr lang="en-US" dirty="0" err="1" smtClean="0"/>
              <a:t>a.out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674168" cy="476789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How </a:t>
            </a:r>
            <a:r>
              <a:rPr lang="en-US" dirty="0"/>
              <a:t>to make different </a:t>
            </a:r>
            <a:r>
              <a:rPr lang="en-US" dirty="0" smtClean="0"/>
              <a:t>processes </a:t>
            </a:r>
            <a:r>
              <a:rPr lang="en-US" dirty="0"/>
              <a:t>do different things (MIMD functionality)?</a:t>
            </a:r>
          </a:p>
          <a:p>
            <a:pPr lvl="1">
              <a:defRPr/>
            </a:pPr>
            <a:r>
              <a:rPr lang="en-US" dirty="0"/>
              <a:t>Need to know the execution environment: Can usually decide what to do based on </a:t>
            </a:r>
            <a:r>
              <a:rPr lang="en-US" dirty="0">
                <a:solidFill>
                  <a:srgbClr val="FF0000"/>
                </a:solidFill>
              </a:rPr>
              <a:t>the number of </a:t>
            </a:r>
            <a:r>
              <a:rPr lang="en-US" dirty="0" smtClean="0">
                <a:solidFill>
                  <a:srgbClr val="FF0000"/>
                </a:solidFill>
              </a:rPr>
              <a:t>processes (</a:t>
            </a:r>
            <a:r>
              <a:rPr lang="en-US" dirty="0" err="1" smtClean="0">
                <a:solidFill>
                  <a:srgbClr val="FF0000"/>
                </a:solidFill>
              </a:rPr>
              <a:t>nprocs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on this job and </a:t>
            </a:r>
            <a:r>
              <a:rPr lang="en-US" dirty="0">
                <a:solidFill>
                  <a:srgbClr val="FF0000"/>
                </a:solidFill>
              </a:rPr>
              <a:t>the process </a:t>
            </a:r>
            <a:r>
              <a:rPr lang="en-US" dirty="0" smtClean="0">
                <a:solidFill>
                  <a:srgbClr val="FF0000"/>
                </a:solidFill>
              </a:rPr>
              <a:t>id (</a:t>
            </a:r>
            <a:r>
              <a:rPr lang="en-US" dirty="0" err="1" smtClean="0">
                <a:solidFill>
                  <a:srgbClr val="FF0000"/>
                </a:solidFill>
              </a:rPr>
              <a:t>myid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  <a:endParaRPr lang="en-US" dirty="0"/>
          </a:p>
          <a:p>
            <a:pPr lvl="2">
              <a:defRPr/>
            </a:pPr>
            <a:r>
              <a:rPr lang="en-US" dirty="0"/>
              <a:t>How many processes are working on this problem?</a:t>
            </a:r>
          </a:p>
          <a:p>
            <a:pPr lvl="3">
              <a:defRPr/>
            </a:pPr>
            <a:r>
              <a:rPr lang="en-US" dirty="0" err="1"/>
              <a:t>MPI_Comm_size</a:t>
            </a:r>
            <a:endParaRPr lang="en-US" dirty="0"/>
          </a:p>
          <a:p>
            <a:pPr lvl="2">
              <a:defRPr/>
            </a:pPr>
            <a:r>
              <a:rPr lang="en-US" dirty="0"/>
              <a:t>What is </a:t>
            </a:r>
            <a:r>
              <a:rPr lang="en-US" dirty="0" err="1"/>
              <a:t>myid</a:t>
            </a:r>
            <a:r>
              <a:rPr lang="en-US" dirty="0"/>
              <a:t>?</a:t>
            </a:r>
          </a:p>
          <a:p>
            <a:pPr lvl="3">
              <a:defRPr/>
            </a:pPr>
            <a:r>
              <a:rPr lang="en-US" dirty="0" err="1"/>
              <a:t>MPI_Comm_rank</a:t>
            </a:r>
            <a:endParaRPr lang="en-US" dirty="0"/>
          </a:p>
          <a:p>
            <a:pPr lvl="3">
              <a:defRPr/>
            </a:pPr>
            <a:r>
              <a:rPr lang="en-US" dirty="0"/>
              <a:t>Rank is with respect to a communicator </a:t>
            </a:r>
            <a:r>
              <a:rPr lang="en-US" dirty="0" smtClean="0"/>
              <a:t>(group and context </a:t>
            </a:r>
            <a:r>
              <a:rPr lang="en-US" dirty="0"/>
              <a:t>of the communication). </a:t>
            </a:r>
            <a:r>
              <a:rPr lang="en-US" dirty="0" smtClean="0"/>
              <a:t>MPI_COMM_WORLD </a:t>
            </a:r>
            <a:r>
              <a:rPr lang="en-US" dirty="0"/>
              <a:t>is a predefined communicator that includes all processes (already mapped to processors</a:t>
            </a:r>
            <a:r>
              <a:rPr lang="en-US" dirty="0" smtClean="0"/>
              <a:t>).</a:t>
            </a:r>
          </a:p>
          <a:p>
            <a:pPr lvl="2">
              <a:defRPr/>
            </a:pPr>
            <a:r>
              <a:rPr lang="en-US" dirty="0"/>
              <a:t> </a:t>
            </a:r>
            <a:r>
              <a:rPr lang="en-US" dirty="0" smtClean="0"/>
              <a:t>See lect20/example2.c</a:t>
            </a:r>
          </a:p>
          <a:p>
            <a:pPr lvl="1">
              <a:defRPr/>
            </a:pPr>
            <a:r>
              <a:rPr lang="en-US" dirty="0" err="1" smtClean="0"/>
              <a:t>Nprocs</a:t>
            </a:r>
            <a:r>
              <a:rPr lang="en-US" dirty="0" smtClean="0"/>
              <a:t> and </a:t>
            </a:r>
            <a:r>
              <a:rPr lang="en-US" dirty="0" err="1" smtClean="0"/>
              <a:t>myid</a:t>
            </a:r>
            <a:r>
              <a:rPr lang="en-US" dirty="0" smtClean="0"/>
              <a:t> are often used to derive the mapping between local array indices to the logical global array indices.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5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74" y="292513"/>
            <a:ext cx="10751451" cy="1122819"/>
          </a:xfrm>
        </p:spPr>
        <p:txBody>
          <a:bodyPr>
            <a:norm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/>
              <a:t>A better MPI “hello world” program (lect20/example2.c)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78428" y="1730131"/>
            <a:ext cx="85172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“</a:t>
            </a:r>
            <a:r>
              <a:rPr lang="en-US" dirty="0" err="1" smtClean="0"/>
              <a:t>mpi.h</a:t>
            </a:r>
            <a:r>
              <a:rPr lang="en-US" dirty="0" smtClean="0"/>
              <a:t>”</a:t>
            </a:r>
          </a:p>
          <a:p>
            <a:r>
              <a:rPr lang="en-US" altLang="en-US" dirty="0">
                <a:latin typeface="Arial Unicode MS" pitchFamily="34" charset="-128"/>
              </a:rPr>
              <a:t>#include &lt;</a:t>
            </a:r>
            <a:r>
              <a:rPr lang="en-US" altLang="en-US" dirty="0" err="1">
                <a:latin typeface="Arial Unicode MS" pitchFamily="34" charset="-128"/>
              </a:rPr>
              <a:t>stdio.h</a:t>
            </a:r>
            <a:r>
              <a:rPr lang="en-US" altLang="en-US" dirty="0">
                <a:latin typeface="Arial Unicode MS" pitchFamily="34" charset="-128"/>
              </a:rPr>
              <a:t>&gt; </a:t>
            </a:r>
          </a:p>
          <a:p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main( </a:t>
            </a:r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err="1">
                <a:latin typeface="Arial Unicode MS" pitchFamily="34" charset="-128"/>
              </a:rPr>
              <a:t>argc</a:t>
            </a:r>
            <a:r>
              <a:rPr lang="en-US" altLang="en-US" dirty="0">
                <a:latin typeface="Arial Unicode MS" pitchFamily="34" charset="-128"/>
              </a:rPr>
              <a:t>, char *</a:t>
            </a:r>
            <a:r>
              <a:rPr lang="en-US" altLang="en-US" dirty="0" err="1">
                <a:latin typeface="Arial Unicode MS" pitchFamily="34" charset="-128"/>
              </a:rPr>
              <a:t>argv</a:t>
            </a:r>
            <a:r>
              <a:rPr lang="en-US" altLang="en-US" dirty="0">
                <a:latin typeface="Arial Unicode MS" pitchFamily="34" charset="-128"/>
              </a:rPr>
              <a:t>[] )</a:t>
            </a:r>
          </a:p>
          <a:p>
            <a:r>
              <a:rPr lang="en-US" altLang="en-US" dirty="0">
                <a:latin typeface="Arial Unicode MS" pitchFamily="34" charset="-128"/>
              </a:rPr>
              <a:t>{ </a:t>
            </a:r>
            <a:endParaRPr lang="en-US" altLang="en-US" dirty="0" smtClean="0">
              <a:latin typeface="Arial Unicode MS" pitchFamily="34" charset="-128"/>
            </a:endParaRPr>
          </a:p>
          <a:p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smtClean="0">
                <a:latin typeface="Arial Unicode MS" pitchFamily="34" charset="-128"/>
              </a:rPr>
              <a:t>   </a:t>
            </a:r>
            <a:r>
              <a:rPr lang="en-US" altLang="en-US" dirty="0" err="1" smtClean="0">
                <a:latin typeface="Arial Unicode MS" pitchFamily="34" charset="-128"/>
              </a:rPr>
              <a:t>int</a:t>
            </a:r>
            <a:r>
              <a:rPr lang="en-US" altLang="en-US" dirty="0" smtClean="0">
                <a:latin typeface="Arial Unicode MS" pitchFamily="34" charset="-128"/>
              </a:rPr>
              <a:t> </a:t>
            </a:r>
            <a:r>
              <a:rPr lang="en-US" altLang="en-US" dirty="0" err="1" smtClean="0">
                <a:latin typeface="Arial Unicode MS" pitchFamily="34" charset="-128"/>
              </a:rPr>
              <a:t>myrank</a:t>
            </a:r>
            <a:r>
              <a:rPr lang="en-US" altLang="en-US" dirty="0" smtClean="0">
                <a:latin typeface="Arial Unicode MS" pitchFamily="34" charset="-128"/>
              </a:rPr>
              <a:t>, size</a:t>
            </a:r>
            <a:endParaRPr lang="en-US" altLang="en-US" dirty="0">
              <a:latin typeface="Arial Unicode MS" pitchFamily="34" charset="-128"/>
            </a:endParaRP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MPI_Init</a:t>
            </a:r>
            <a:r>
              <a:rPr lang="en-US" altLang="en-US" dirty="0">
                <a:latin typeface="Arial Unicode MS" pitchFamily="34" charset="-128"/>
              </a:rPr>
              <a:t>( &amp;</a:t>
            </a:r>
            <a:r>
              <a:rPr lang="en-US" altLang="en-US" dirty="0" err="1">
                <a:latin typeface="Arial Unicode MS" pitchFamily="34" charset="-128"/>
              </a:rPr>
              <a:t>argc</a:t>
            </a:r>
            <a:r>
              <a:rPr lang="en-US" altLang="en-US" dirty="0">
                <a:latin typeface="Arial Unicode MS" pitchFamily="34" charset="-128"/>
              </a:rPr>
              <a:t>, &amp;</a:t>
            </a:r>
            <a:r>
              <a:rPr lang="en-US" altLang="en-US" dirty="0" err="1">
                <a:latin typeface="Arial Unicode MS" pitchFamily="34" charset="-128"/>
              </a:rPr>
              <a:t>argv</a:t>
            </a:r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smtClean="0">
                <a:latin typeface="Arial Unicode MS" pitchFamily="34" charset="-128"/>
              </a:rPr>
              <a:t>);</a:t>
            </a:r>
          </a:p>
          <a:p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smtClean="0">
                <a:latin typeface="Arial Unicode MS" pitchFamily="34" charset="-128"/>
              </a:rPr>
              <a:t>   </a:t>
            </a:r>
            <a:r>
              <a:rPr lang="en-US" altLang="en-US" dirty="0" err="1" smtClean="0">
                <a:solidFill>
                  <a:srgbClr val="FF0000"/>
                </a:solidFill>
                <a:latin typeface="Arial Unicode MS" pitchFamily="34" charset="-128"/>
              </a:rPr>
              <a:t>MPI_Comm_size</a:t>
            </a:r>
            <a:r>
              <a:rPr lang="en-US" altLang="en-US" dirty="0" smtClean="0">
                <a:solidFill>
                  <a:srgbClr val="FF0000"/>
                </a:solidFill>
                <a:latin typeface="Arial Unicode MS" pitchFamily="34" charset="-128"/>
              </a:rPr>
              <a:t>(MPI_COMM_WORLD, &amp;size);</a:t>
            </a:r>
          </a:p>
          <a:p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smtClean="0">
                <a:latin typeface="Arial Unicode MS" pitchFamily="34" charset="-128"/>
              </a:rPr>
              <a:t>   </a:t>
            </a:r>
            <a:r>
              <a:rPr lang="en-US" altLang="en-US" dirty="0" err="1" smtClean="0">
                <a:solidFill>
                  <a:srgbClr val="FF0000"/>
                </a:solidFill>
                <a:latin typeface="Arial Unicode MS" pitchFamily="34" charset="-128"/>
              </a:rPr>
              <a:t>MPI_Comm_rank</a:t>
            </a:r>
            <a:r>
              <a:rPr lang="en-US" altLang="en-US" dirty="0" smtClean="0">
                <a:solidFill>
                  <a:srgbClr val="FF0000"/>
                </a:solidFill>
                <a:latin typeface="Arial Unicode MS" pitchFamily="34" charset="-128"/>
              </a:rPr>
              <a:t>(MPI_COMM_WORLD, &amp;</a:t>
            </a:r>
            <a:r>
              <a:rPr lang="en-US" altLang="en-US" dirty="0" err="1" smtClean="0">
                <a:solidFill>
                  <a:srgbClr val="FF0000"/>
                </a:solidFill>
                <a:latin typeface="Arial Unicode MS" pitchFamily="34" charset="-128"/>
              </a:rPr>
              <a:t>myrank</a:t>
            </a:r>
            <a:r>
              <a:rPr lang="en-US" altLang="en-US" dirty="0" smtClean="0">
                <a:solidFill>
                  <a:srgbClr val="FF0000"/>
                </a:solidFill>
                <a:latin typeface="Arial Unicode MS" pitchFamily="34" charset="-128"/>
              </a:rPr>
              <a:t>);</a:t>
            </a:r>
            <a:endParaRPr lang="en-US" altLang="en-US" dirty="0">
              <a:solidFill>
                <a:srgbClr val="FF0000"/>
              </a:solidFill>
              <a:latin typeface="Arial Unicode MS" pitchFamily="34" charset="-128"/>
            </a:endParaRP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 smtClean="0">
                <a:latin typeface="Arial Unicode MS" pitchFamily="34" charset="-128"/>
              </a:rPr>
              <a:t>printf</a:t>
            </a:r>
            <a:r>
              <a:rPr lang="en-US" altLang="en-US" dirty="0">
                <a:latin typeface="Arial Unicode MS" pitchFamily="34" charset="-128"/>
              </a:rPr>
              <a:t>( "Hello </a:t>
            </a:r>
            <a:r>
              <a:rPr lang="en-US" altLang="en-US" dirty="0" smtClean="0">
                <a:latin typeface="Arial Unicode MS" pitchFamily="34" charset="-128"/>
              </a:rPr>
              <a:t>world. I am %d of %d.“, </a:t>
            </a:r>
            <a:r>
              <a:rPr lang="en-US" altLang="en-US" dirty="0" err="1" smtClean="0">
                <a:latin typeface="Arial Unicode MS" pitchFamily="34" charset="-128"/>
              </a:rPr>
              <a:t>myrank</a:t>
            </a:r>
            <a:r>
              <a:rPr lang="en-US" altLang="en-US" dirty="0" smtClean="0">
                <a:latin typeface="Arial Unicode MS" pitchFamily="34" charset="-128"/>
              </a:rPr>
              <a:t>, size </a:t>
            </a:r>
            <a:r>
              <a:rPr lang="en-US" altLang="en-US" dirty="0">
                <a:latin typeface="Arial Unicode MS" pitchFamily="34" charset="-128"/>
              </a:rPr>
              <a:t>);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 smtClean="0">
                <a:latin typeface="Arial Unicode MS" pitchFamily="34" charset="-128"/>
              </a:rPr>
              <a:t>MPI_Finalize</a:t>
            </a:r>
            <a:r>
              <a:rPr lang="en-US" altLang="en-US" dirty="0">
                <a:latin typeface="Arial Unicode MS" pitchFamily="34" charset="-128"/>
              </a:rPr>
              <a:t>(); 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smtClean="0">
                <a:latin typeface="Arial Unicode MS" pitchFamily="34" charset="-128"/>
              </a:rPr>
              <a:t>return </a:t>
            </a:r>
            <a:r>
              <a:rPr lang="en-US" altLang="en-US" dirty="0">
                <a:latin typeface="Arial Unicode MS" pitchFamily="34" charset="-128"/>
              </a:rPr>
              <a:t>0; </a:t>
            </a:r>
          </a:p>
          <a:p>
            <a:r>
              <a:rPr lang="en-US" altLang="en-US" dirty="0">
                <a:latin typeface="Arial Unicode MS" pitchFamily="34" charset="-128"/>
              </a:rPr>
              <a:t>}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79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Operations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6079" y="1340233"/>
            <a:ext cx="10363826" cy="27562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MPI has two types of communications: cooperative and one-sided</a:t>
            </a:r>
          </a:p>
          <a:p>
            <a:r>
              <a:rPr lang="en-US" dirty="0" smtClean="0"/>
              <a:t> Cooperative operations for communications: both sender and </a:t>
            </a:r>
            <a:r>
              <a:rPr lang="en-US" dirty="0" smtClean="0"/>
              <a:t>receiver </a:t>
            </a:r>
            <a:r>
              <a:rPr lang="en-US" dirty="0" smtClean="0"/>
              <a:t>are explicitly involved.</a:t>
            </a:r>
          </a:p>
          <a:p>
            <a:pPr lvl="1"/>
            <a:r>
              <a:rPr lang="en-US" dirty="0" smtClean="0"/>
              <a:t> Sender explicitly sends the data and receiver explicitly receives the data.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Changes to the receiver’s memory is made with the receiver’s explicit instruction.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Communication and synchronization are combined: implicit ordering – send happens before receive in the following example.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0444" y="4405745"/>
            <a:ext cx="1274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0</a:t>
            </a:r>
          </a:p>
          <a:p>
            <a:endParaRPr lang="en-US" dirty="0"/>
          </a:p>
          <a:p>
            <a:r>
              <a:rPr lang="en-US" dirty="0" smtClean="0"/>
              <a:t>Send (data)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47855" y="4405745"/>
            <a:ext cx="15068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Receive (data)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85152" y="5224549"/>
            <a:ext cx="1518368" cy="461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72495" y="4405745"/>
            <a:ext cx="16625" cy="1604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18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One-sided Operations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230877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One-sided operations between processes include remote memory reads and writes.</a:t>
            </a:r>
          </a:p>
          <a:p>
            <a:pPr>
              <a:defRPr/>
            </a:pPr>
            <a:r>
              <a:rPr lang="en-US" dirty="0" smtClean="0"/>
              <a:t>Only one process needs to explicitly participate</a:t>
            </a:r>
          </a:p>
          <a:p>
            <a:pPr>
              <a:defRPr/>
            </a:pPr>
            <a:r>
              <a:rPr lang="en-US" dirty="0" smtClean="0"/>
              <a:t>The communication and synchronization are decoupled: no order between the put and get in the following example.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26080" y="3923591"/>
            <a:ext cx="13660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0</a:t>
            </a:r>
          </a:p>
          <a:p>
            <a:endParaRPr lang="en-US" dirty="0"/>
          </a:p>
          <a:p>
            <a:r>
              <a:rPr lang="en-US" dirty="0" smtClean="0"/>
              <a:t>Put (data)</a:t>
            </a:r>
          </a:p>
          <a:p>
            <a:endParaRPr lang="en-US" dirty="0"/>
          </a:p>
          <a:p>
            <a:r>
              <a:rPr lang="en-US" dirty="0" smtClean="0"/>
              <a:t>(data1 mem)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63491" y="3923591"/>
            <a:ext cx="14109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 (P1 memory)</a:t>
            </a:r>
          </a:p>
          <a:p>
            <a:endParaRPr lang="en-US" dirty="0"/>
          </a:p>
          <a:p>
            <a:r>
              <a:rPr lang="en-US" dirty="0" smtClean="0"/>
              <a:t>Get (data1)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00788" y="4742395"/>
            <a:ext cx="1518368" cy="461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779818" y="4341061"/>
            <a:ext cx="16625" cy="1604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45123" y="5228691"/>
            <a:ext cx="1518368" cy="461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basic Send/</a:t>
            </a:r>
            <a:r>
              <a:rPr lang="en-US" dirty="0" err="1" smtClean="0"/>
              <a:t>Recv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50331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We need to fill in the details in </a:t>
            </a:r>
          </a:p>
          <a:p>
            <a:pPr>
              <a:lnSpc>
                <a:spcPct val="90000"/>
              </a:lnSpc>
              <a:defRPr/>
            </a:pPr>
            <a:endParaRPr lang="en-US" sz="3000" dirty="0"/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dirty="0"/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Things that need specifying: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/>
              <a:t> </a:t>
            </a:r>
            <a:r>
              <a:rPr lang="en-US" sz="2600" dirty="0" smtClean="0"/>
              <a:t>How will data be described?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 smtClean="0"/>
              <a:t> How will processes (sender and receiver) be identified?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 smtClean="0"/>
              <a:t> How will the receiver recognize the message?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 smtClean="0"/>
              <a:t> What will it mean for the operations to complete?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9862" y="2277687"/>
            <a:ext cx="1274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0</a:t>
            </a:r>
          </a:p>
          <a:p>
            <a:endParaRPr lang="en-US" dirty="0"/>
          </a:p>
          <a:p>
            <a:r>
              <a:rPr lang="en-US" dirty="0" smtClean="0"/>
              <a:t>Send (data)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7273" y="2277687"/>
            <a:ext cx="15068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Receive (data)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64570" y="3096491"/>
            <a:ext cx="1518368" cy="461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951913" y="2277687"/>
            <a:ext cx="16625" cy="1604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85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the sender and the 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539712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MPI Processes are collected into groups.</a:t>
            </a:r>
          </a:p>
          <a:p>
            <a:r>
              <a:rPr lang="en-US" altLang="en-US" dirty="0" smtClean="0"/>
              <a:t>Each message is </a:t>
            </a:r>
            <a:r>
              <a:rPr lang="en-US" altLang="en-US" dirty="0" smtClean="0"/>
              <a:t>sent </a:t>
            </a:r>
            <a:r>
              <a:rPr lang="en-US" altLang="en-US" dirty="0" smtClean="0"/>
              <a:t>in a context, and must be received in the same context. </a:t>
            </a:r>
          </a:p>
          <a:p>
            <a:r>
              <a:rPr lang="en-US" altLang="en-US" dirty="0" smtClean="0"/>
              <a:t>The g</a:t>
            </a:r>
            <a:r>
              <a:rPr lang="en-US" altLang="en-US" dirty="0" smtClean="0"/>
              <a:t>roup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the context </a:t>
            </a:r>
            <a:r>
              <a:rPr lang="en-US" altLang="en-US" dirty="0" smtClean="0"/>
              <a:t>together form a </a:t>
            </a:r>
            <a:r>
              <a:rPr lang="en-US" altLang="en-US" b="1" dirty="0" smtClean="0"/>
              <a:t>communicator</a:t>
            </a:r>
          </a:p>
          <a:p>
            <a:r>
              <a:rPr lang="en-US" altLang="en-US" dirty="0" smtClean="0">
                <a:solidFill>
                  <a:srgbClr val="C00000"/>
                </a:solidFill>
              </a:rPr>
              <a:t>A process is identified by its rank in the group associated with a communicator.</a:t>
            </a:r>
          </a:p>
          <a:p>
            <a:r>
              <a:rPr lang="en-US" altLang="en-US" dirty="0" smtClean="0"/>
              <a:t>There is a default communicator, </a:t>
            </a:r>
            <a:r>
              <a:rPr lang="en-US" altLang="en-US" i="1" dirty="0" smtClean="0"/>
              <a:t>MPI_COMM_WORLD</a:t>
            </a:r>
            <a:r>
              <a:rPr lang="en-US" altLang="en-US" dirty="0" smtClean="0"/>
              <a:t>, whose group contains all initial processors.</a:t>
            </a:r>
          </a:p>
          <a:p>
            <a:r>
              <a:rPr lang="en-US" altLang="en-US" dirty="0" smtClean="0"/>
              <a:t>Identifying sender and receiver: a rank within a communicator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Example: I am going to send to rank </a:t>
            </a:r>
            <a:r>
              <a:rPr lang="en-US" altLang="en-US" i="1" dirty="0" smtClean="0"/>
              <a:t>myid+1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MPI_COMM_WORLD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172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 smtClean="0"/>
              <a:t>MPI 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539712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The data in a message to sent or received is described by a triple</a:t>
            </a:r>
          </a:p>
          <a:p>
            <a:pPr marL="0" indent="0" algn="ctr">
              <a:buNone/>
            </a:pPr>
            <a:r>
              <a:rPr lang="en-US" altLang="en-US" dirty="0" smtClean="0"/>
              <a:t> (</a:t>
            </a:r>
            <a:r>
              <a:rPr lang="en-US" altLang="en-US" dirty="0" err="1" smtClean="0"/>
              <a:t>starting_address</a:t>
            </a:r>
            <a:r>
              <a:rPr lang="en-US" altLang="en-US" dirty="0" smtClean="0"/>
              <a:t>, count, datatype)</a:t>
            </a:r>
          </a:p>
          <a:p>
            <a:pPr lvl="1"/>
            <a:r>
              <a:rPr lang="en-US" altLang="en-US" dirty="0" smtClean="0"/>
              <a:t>Example: </a:t>
            </a:r>
            <a:r>
              <a:rPr lang="en-US" altLang="en-US" dirty="0" smtClean="0"/>
              <a:t>(&amp;a, 1000000, MPI_CHAR) – 100000 characters in array a[].</a:t>
            </a:r>
          </a:p>
          <a:p>
            <a:r>
              <a:rPr lang="en-US" altLang="en-US" dirty="0" smtClean="0"/>
              <a:t>An MPI datatype is recursively defined as:</a:t>
            </a:r>
          </a:p>
          <a:p>
            <a:pPr lvl="1"/>
            <a:r>
              <a:rPr lang="en-US" altLang="en-US" dirty="0" smtClean="0"/>
              <a:t>Predefined, corresponding to a data type from the language (e.g. MPI_INT, MPI_DOUBLE_PRECISION).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A contiguous array of MPI datatypes</a:t>
            </a:r>
          </a:p>
          <a:p>
            <a:pPr lvl="1"/>
            <a:r>
              <a:rPr lang="en-US" altLang="en-US" dirty="0" smtClean="0"/>
              <a:t> A </a:t>
            </a:r>
            <a:r>
              <a:rPr lang="en-US" altLang="en-US" dirty="0" err="1" smtClean="0"/>
              <a:t>strided</a:t>
            </a:r>
            <a:r>
              <a:rPr lang="en-US" altLang="en-US" dirty="0" smtClean="0"/>
              <a:t> block of datatypes</a:t>
            </a:r>
          </a:p>
          <a:p>
            <a:pPr lvl="1"/>
            <a:r>
              <a:rPr lang="en-US" altLang="en-US" dirty="0" smtClean="0"/>
              <a:t> An indexed array of blocks of datatypes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An arbitrary structure of datatypes</a:t>
            </a:r>
          </a:p>
          <a:p>
            <a:r>
              <a:rPr lang="en-US" altLang="en-US" dirty="0" smtClean="0"/>
              <a:t>There are MPI functions to construct custom datatypes, such as an array of (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, float) pairs or a row of a matrix stored </a:t>
            </a:r>
            <a:r>
              <a:rPr lang="en-US" altLang="en-US" dirty="0" err="1" smtClean="0"/>
              <a:t>columnwise</a:t>
            </a:r>
            <a:r>
              <a:rPr lang="en-US" alt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624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598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Messages are sent with an accompanying user-defined integer tag to assist the receiving process in identifying the message.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Message can be screened at the receiving end by specifying a specific tag, or not screened by specifying MPI_ANY_TAG as the tag in a receive.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18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</a:t>
            </a:r>
            <a:r>
              <a:rPr lang="en-US" dirty="0" err="1" smtClean="0"/>
              <a:t>togather</a:t>
            </a:r>
            <a:r>
              <a:rPr lang="en-US" dirty="0" smtClean="0"/>
              <a:t>: </a:t>
            </a:r>
            <a:r>
              <a:rPr lang="en-US" dirty="0" err="1" smtClean="0"/>
              <a:t>MPI_Send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3"/>
            <a:ext cx="10363826" cy="4694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 err="1" smtClean="0"/>
              <a:t>MPI_Send</a:t>
            </a:r>
            <a:r>
              <a:rPr lang="en-US" altLang="en-US" dirty="0" smtClean="0"/>
              <a:t>(start, count, datatype, </a:t>
            </a:r>
            <a:r>
              <a:rPr lang="en-US" altLang="en-US" dirty="0" err="1" smtClean="0"/>
              <a:t>dest</a:t>
            </a:r>
            <a:r>
              <a:rPr lang="en-US" altLang="en-US" dirty="0" smtClean="0"/>
              <a:t>, tag, </a:t>
            </a:r>
            <a:r>
              <a:rPr lang="en-US" altLang="en-US" dirty="0" err="1" smtClean="0"/>
              <a:t>comm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Example: sends one integer to rank 1 in MPI_COMM_WORLD with tag 100</a:t>
            </a:r>
          </a:p>
          <a:p>
            <a:pPr marL="914400" lvl="2" indent="0">
              <a:buNone/>
            </a:pPr>
            <a:r>
              <a:rPr lang="en-US" altLang="en-US" dirty="0" err="1" smtClean="0"/>
              <a:t>MPI_Send</a:t>
            </a:r>
            <a:r>
              <a:rPr lang="en-US" altLang="en-US" dirty="0" smtClean="0"/>
              <a:t>(&amp;</a:t>
            </a:r>
            <a:r>
              <a:rPr lang="en-US" altLang="en-US" dirty="0" err="1" smtClean="0"/>
              <a:t>var</a:t>
            </a:r>
            <a:r>
              <a:rPr lang="en-US" altLang="en-US" dirty="0" smtClean="0"/>
              <a:t>, 1, MPI_INT, 1, 100, MPI_COMM_WORLD)</a:t>
            </a:r>
            <a:endParaRPr lang="en-US" altLang="en-US" dirty="0"/>
          </a:p>
          <a:p>
            <a:r>
              <a:rPr lang="en-US" dirty="0" smtClean="0"/>
              <a:t>The message to be sent is described by (start, count, datatype)</a:t>
            </a:r>
          </a:p>
          <a:p>
            <a:r>
              <a:rPr lang="en-US" dirty="0" smtClean="0"/>
              <a:t>The receiver is specified by (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comm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message will be received by the receiver when it is looking to receive a message with tag 100</a:t>
            </a:r>
          </a:p>
          <a:p>
            <a:r>
              <a:rPr lang="en-US" dirty="0" smtClean="0"/>
              <a:t>When the function returns, the data has been delivered to the system and the data buffer can be reused. This does not implied that the message has been received: the message may or may not be received.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90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</a:t>
            </a:r>
            <a:r>
              <a:rPr lang="en-US" dirty="0" err="1" smtClean="0"/>
              <a:t>togather</a:t>
            </a:r>
            <a:r>
              <a:rPr lang="en-US" dirty="0" smtClean="0"/>
              <a:t>: </a:t>
            </a:r>
            <a:r>
              <a:rPr lang="en-US" dirty="0" err="1" smtClean="0"/>
              <a:t>MPI_Recv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3"/>
            <a:ext cx="10363826" cy="46943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dirty="0" err="1" smtClean="0"/>
              <a:t>MPI_Recv</a:t>
            </a:r>
            <a:r>
              <a:rPr lang="en-US" altLang="en-US" dirty="0" smtClean="0"/>
              <a:t>(start, count, datatype, source, tag, </a:t>
            </a:r>
            <a:r>
              <a:rPr lang="en-US" altLang="en-US" dirty="0" err="1" smtClean="0"/>
              <a:t>comm</a:t>
            </a:r>
            <a:r>
              <a:rPr lang="en-US" altLang="en-US" dirty="0" smtClean="0"/>
              <a:t>, status)</a:t>
            </a:r>
          </a:p>
          <a:p>
            <a:pPr lvl="1"/>
            <a:r>
              <a:rPr lang="en-US" altLang="en-US" dirty="0" smtClean="0"/>
              <a:t>Example: receives one integer from rank 5 in MPI_COMM_WORLD with tag 100 into variable var.</a:t>
            </a:r>
          </a:p>
          <a:p>
            <a:pPr marL="914400" lvl="2" indent="0">
              <a:buNone/>
            </a:pPr>
            <a:r>
              <a:rPr lang="en-US" altLang="en-US" dirty="0" err="1" smtClean="0"/>
              <a:t>MPI_Recv</a:t>
            </a:r>
            <a:r>
              <a:rPr lang="en-US" altLang="en-US" dirty="0" smtClean="0"/>
              <a:t>(&amp;</a:t>
            </a:r>
            <a:r>
              <a:rPr lang="en-US" altLang="en-US" dirty="0" err="1" smtClean="0"/>
              <a:t>var</a:t>
            </a:r>
            <a:r>
              <a:rPr lang="en-US" altLang="en-US" dirty="0" smtClean="0"/>
              <a:t>, 1, MPI_INT, 5, 100, MPI_COMM_WORLD, &amp;status)</a:t>
            </a:r>
            <a:endParaRPr lang="en-US" altLang="en-US" dirty="0"/>
          </a:p>
          <a:p>
            <a:r>
              <a:rPr lang="en-US" dirty="0" smtClean="0"/>
              <a:t>Wait until a matching (on source and tag) message is received from the system, put the data into buffer specified by (start, count, datatype)</a:t>
            </a:r>
          </a:p>
          <a:p>
            <a:r>
              <a:rPr lang="en-US" dirty="0" smtClean="0"/>
              <a:t>The sender is specified by (source, </a:t>
            </a:r>
            <a:r>
              <a:rPr lang="en-US" dirty="0" err="1" smtClean="0"/>
              <a:t>comm</a:t>
            </a:r>
            <a:r>
              <a:rPr lang="en-US" dirty="0" smtClean="0"/>
              <a:t>), it can also be MPI_ANY_SOURCE</a:t>
            </a:r>
          </a:p>
          <a:p>
            <a:r>
              <a:rPr lang="en-US" dirty="0" smtClean="0"/>
              <a:t>Status contains further information about the communication (e.g. actual data size received).</a:t>
            </a:r>
            <a:endParaRPr lang="en-US" dirty="0"/>
          </a:p>
          <a:p>
            <a:r>
              <a:rPr lang="en-US" dirty="0" smtClean="0"/>
              <a:t>The count may not match the sender’s data </a:t>
            </a:r>
            <a:r>
              <a:rPr lang="en-US" i="1" dirty="0" smtClean="0"/>
              <a:t>count</a:t>
            </a:r>
            <a:r>
              <a:rPr lang="en-US" dirty="0" smtClean="0"/>
              <a:t>. It is ok to receive fewer data, but receiving more </a:t>
            </a:r>
            <a:r>
              <a:rPr lang="en-US" i="1" dirty="0" smtClean="0"/>
              <a:t>count</a:t>
            </a:r>
            <a:r>
              <a:rPr lang="en-US" dirty="0" smtClean="0"/>
              <a:t> data is an error. Note that the actual data received is determined by the matching </a:t>
            </a:r>
            <a:r>
              <a:rPr lang="en-US" dirty="0" err="1" smtClean="0"/>
              <a:t>MPI_Send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777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Message Passing Interface (MPI)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835566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In order for processes in a distributed memory system to coordinate (for solving a single problem), the processes need to exchange data as well </a:t>
            </a:r>
            <a:r>
              <a:rPr lang="en-US" altLang="zh-CN" dirty="0" smtClean="0"/>
              <a:t>a</a:t>
            </a:r>
            <a:r>
              <a:rPr lang="en-US" altLang="en-US" dirty="0" smtClean="0"/>
              <a:t>s </a:t>
            </a:r>
            <a:r>
              <a:rPr lang="en-US" altLang="en-US" dirty="0" smtClean="0"/>
              <a:t>to synchronize – MPI is an API for communication. </a:t>
            </a:r>
          </a:p>
          <a:p>
            <a:r>
              <a:rPr lang="en-US" altLang="en-US" dirty="0" smtClean="0"/>
              <a:t>MPI </a:t>
            </a:r>
            <a:r>
              <a:rPr lang="en-US" altLang="en-US" dirty="0"/>
              <a:t>is an industrial standard that specifies library routines needed for writing message passing programs.</a:t>
            </a:r>
          </a:p>
          <a:p>
            <a:pPr lvl="1"/>
            <a:r>
              <a:rPr lang="en-US" altLang="en-US" dirty="0"/>
              <a:t>Mainly communication routines</a:t>
            </a:r>
          </a:p>
          <a:p>
            <a:pPr lvl="1"/>
            <a:r>
              <a:rPr lang="en-US" altLang="en-US" dirty="0"/>
              <a:t>Also include other features such as topology.</a:t>
            </a:r>
          </a:p>
          <a:p>
            <a:r>
              <a:rPr lang="en-US" altLang="en-US" dirty="0"/>
              <a:t> MPI allows the development of scalable portable message passing programs. </a:t>
            </a:r>
          </a:p>
          <a:p>
            <a:pPr lvl="1"/>
            <a:r>
              <a:rPr lang="en-US" altLang="en-US" dirty="0"/>
              <a:t>It is a standard </a:t>
            </a:r>
            <a:r>
              <a:rPr lang="en-US" altLang="en-US" dirty="0" smtClean="0"/>
              <a:t>supported </a:t>
            </a:r>
            <a:r>
              <a:rPr lang="en-US" altLang="en-US" dirty="0"/>
              <a:t>by everybody in the field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If one wants to use more than one node to solve problems, MPI will be used most likely.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637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is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 smtClean="0"/>
              <a:t>Many parallel </a:t>
            </a:r>
            <a:r>
              <a:rPr lang="en-US" altLang="en-US" dirty="0" smtClean="0"/>
              <a:t>programs </a:t>
            </a:r>
            <a:r>
              <a:rPr lang="en-US" altLang="en-US" dirty="0" smtClean="0"/>
              <a:t>can be written using six MPI functions:</a:t>
            </a:r>
          </a:p>
          <a:p>
            <a:pPr lvl="1"/>
            <a:r>
              <a:rPr lang="en-US" altLang="en-US" dirty="0" err="1" smtClean="0"/>
              <a:t>MPI_Init</a:t>
            </a:r>
            <a:endParaRPr lang="en-US" altLang="en-US" dirty="0" smtClean="0"/>
          </a:p>
          <a:p>
            <a:pPr lvl="1"/>
            <a:r>
              <a:rPr lang="en-US" dirty="0" err="1" smtClean="0"/>
              <a:t>MPI_Finalize</a:t>
            </a:r>
            <a:endParaRPr lang="en-US" dirty="0" smtClean="0"/>
          </a:p>
          <a:p>
            <a:pPr lvl="1"/>
            <a:r>
              <a:rPr lang="en-US" dirty="0" err="1" smtClean="0"/>
              <a:t>MPI_Comm_size</a:t>
            </a:r>
            <a:endParaRPr lang="en-US" dirty="0" smtClean="0"/>
          </a:p>
          <a:p>
            <a:pPr lvl="1"/>
            <a:r>
              <a:rPr lang="en-US" dirty="0" err="1" smtClean="0"/>
              <a:t>MPI_Comm_rank</a:t>
            </a:r>
            <a:endParaRPr lang="en-US" dirty="0" smtClean="0"/>
          </a:p>
          <a:p>
            <a:pPr lvl="1"/>
            <a:r>
              <a:rPr lang="en-US" dirty="0" err="1" smtClean="0"/>
              <a:t>MPI_Send</a:t>
            </a:r>
            <a:endParaRPr lang="en-US" dirty="0" smtClean="0"/>
          </a:p>
          <a:p>
            <a:pPr lvl="1"/>
            <a:r>
              <a:rPr lang="en-US" dirty="0" err="1" smtClean="0"/>
              <a:t>MPI_Recv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57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PI program (lect20/</a:t>
            </a:r>
            <a:r>
              <a:rPr lang="en-US" dirty="0" err="1" smtClean="0"/>
              <a:t>pi_mpi.c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5636" y="2743200"/>
            <a:ext cx="2514600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h   = 1.0 / (double) n;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sum = 0.0;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for (i = 1; i &lt;= n; i++) {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  x = h * ((double)i - 0.5);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  sum += 4.0 / (1.0 + x*x);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}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mypi = h * sum;</a:t>
            </a:r>
            <a:endParaRPr lang="en-US" sz="2400" dirty="0" smtClean="0"/>
          </a:p>
          <a:p>
            <a:pPr>
              <a:defRPr/>
            </a:pPr>
            <a:endParaRPr lang="en-US" sz="2400" dirty="0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912300"/>
              </p:ext>
            </p:extLst>
          </p:nvPr>
        </p:nvGraphicFramePr>
        <p:xfrm>
          <a:off x="2286000" y="1219200"/>
          <a:ext cx="43434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2286000" imgH="596900" progId="Equation.3">
                  <p:embed/>
                </p:oleObj>
              </mc:Choice>
              <mc:Fallback>
                <p:oleObj name="Equation" r:id="rId3" imgW="2286000" imgH="59690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0"/>
                        <a:ext cx="43434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64279" y="2484783"/>
            <a:ext cx="6920285" cy="3992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kern="0" dirty="0">
                <a:latin typeface="+mn-lt"/>
              </a:rPr>
              <a:t> </a:t>
            </a:r>
            <a:endParaRPr lang="pt-BR" kern="0" dirty="0" smtClean="0">
              <a:latin typeface="+mn-lt"/>
            </a:endParaRPr>
          </a:p>
          <a:p>
            <a:r>
              <a:rPr lang="en-US" altLang="en-US" sz="6000" dirty="0" err="1">
                <a:latin typeface="Bodoni MT" panose="02070603080606020203" pitchFamily="18" charset="0"/>
              </a:rPr>
              <a:t>MPI_Comm_size</a:t>
            </a:r>
            <a:r>
              <a:rPr lang="en-US" altLang="en-US" sz="6000" dirty="0">
                <a:latin typeface="Bodoni MT" panose="02070603080606020203" pitchFamily="18" charset="0"/>
              </a:rPr>
              <a:t>(MPI_COMM_WORLD, </a:t>
            </a:r>
            <a:r>
              <a:rPr lang="en-US" altLang="en-US" sz="6000" dirty="0" smtClean="0">
                <a:latin typeface="Bodoni MT" panose="02070603080606020203" pitchFamily="18" charset="0"/>
              </a:rPr>
              <a:t>&amp;</a:t>
            </a:r>
            <a:r>
              <a:rPr lang="en-US" altLang="en-US" sz="6000" dirty="0" err="1" smtClean="0">
                <a:latin typeface="Bodoni MT" panose="02070603080606020203" pitchFamily="18" charset="0"/>
              </a:rPr>
              <a:t>numprocs</a:t>
            </a:r>
            <a:r>
              <a:rPr lang="en-US" altLang="en-US" sz="6000" dirty="0" smtClean="0">
                <a:latin typeface="Bodoni MT" panose="02070603080606020203" pitchFamily="18" charset="0"/>
              </a:rPr>
              <a:t>);</a:t>
            </a:r>
            <a:endParaRPr lang="en-US" altLang="en-US" sz="6000" dirty="0">
              <a:latin typeface="Bodoni MT" panose="02070603080606020203" pitchFamily="18" charset="0"/>
            </a:endParaRPr>
          </a:p>
          <a:p>
            <a:r>
              <a:rPr lang="en-US" altLang="en-US" sz="6000" dirty="0" err="1" smtClean="0">
                <a:latin typeface="Bodoni MT" panose="02070603080606020203" pitchFamily="18" charset="0"/>
              </a:rPr>
              <a:t>MPI_Comm_rank</a:t>
            </a:r>
            <a:r>
              <a:rPr lang="en-US" altLang="en-US" sz="6000" dirty="0" smtClean="0">
                <a:latin typeface="Bodoni MT" panose="02070603080606020203" pitchFamily="18" charset="0"/>
              </a:rPr>
              <a:t>(MPI_COMM_WORLD</a:t>
            </a:r>
            <a:r>
              <a:rPr lang="en-US" altLang="en-US" sz="6000" dirty="0">
                <a:latin typeface="Bodoni MT" panose="02070603080606020203" pitchFamily="18" charset="0"/>
              </a:rPr>
              <a:t>, &amp;</a:t>
            </a:r>
            <a:r>
              <a:rPr lang="en-US" altLang="en-US" sz="6000" dirty="0" err="1" smtClean="0">
                <a:latin typeface="Bodoni MT" panose="02070603080606020203" pitchFamily="18" charset="0"/>
              </a:rPr>
              <a:t>myid</a:t>
            </a:r>
            <a:r>
              <a:rPr lang="en-US" altLang="en-US" sz="6000" dirty="0" smtClean="0">
                <a:latin typeface="Bodoni MT" panose="02070603080606020203" pitchFamily="18" charset="0"/>
              </a:rPr>
              <a:t>);</a:t>
            </a:r>
            <a:endParaRPr lang="en-US" altLang="en-US" sz="6000" dirty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pt-BR" sz="5600" kern="0" dirty="0" smtClean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 smtClean="0">
                <a:latin typeface="Bodoni MT" panose="02070603080606020203" pitchFamily="18" charset="0"/>
              </a:rPr>
              <a:t>h   </a:t>
            </a:r>
            <a:r>
              <a:rPr lang="pt-BR" sz="5600" kern="0" dirty="0">
                <a:latin typeface="Bodoni MT" panose="02070603080606020203" pitchFamily="18" charset="0"/>
              </a:rPr>
              <a:t>= 1.0 / (double) n;  sum = 0.0;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for (i = myid + 1; i &lt;= n; i += numprocs)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x = h * ((double)i - 0.5);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sum += 4.0 / (1.0 + x*x);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}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mypi = h * sum;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pt-BR" sz="5600" kern="0" dirty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if (myid == 0)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for (i=1; i&lt;numprocs; i++)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    MPI_Recv(&amp;tmp, 1, MPI_DOUBLE, i, 0,  MPI_COMM_WORLD, &amp;status);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    mypi += tmp;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}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} else MPI_Send(&amp;mypi, 1, MPI_DOUBLE, 0, 0, MPI_COMM_WORLD);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/* see pi_mpi.c */</a:t>
            </a:r>
            <a:endParaRPr lang="en-US" sz="5600" kern="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5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6466"/>
            <a:ext cx="10521222" cy="4965898"/>
          </a:xfrm>
        </p:spPr>
        <p:txBody>
          <a:bodyPr>
            <a:normAutofit/>
          </a:bodyPr>
          <a:lstStyle/>
          <a:p>
            <a:r>
              <a:rPr lang="en-US" altLang="en-US" dirty="0"/>
              <a:t>MPI </a:t>
            </a:r>
            <a:r>
              <a:rPr lang="en-US" altLang="en-US" dirty="0" smtClean="0"/>
              <a:t>uses </a:t>
            </a:r>
            <a:r>
              <a:rPr lang="en-US" altLang="en-US" dirty="0"/>
              <a:t>a library approach to support parallel programming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/>
              <a:t>MPI specifies the API for message passing (communication related routines)</a:t>
            </a:r>
          </a:p>
          <a:p>
            <a:pPr lvl="1"/>
            <a:r>
              <a:rPr lang="en-US" altLang="en-US" dirty="0"/>
              <a:t>MPI program = C/Fortran program + MPI communication calls.</a:t>
            </a:r>
          </a:p>
          <a:p>
            <a:pPr lvl="1"/>
            <a:r>
              <a:rPr lang="en-US" altLang="en-US" dirty="0"/>
              <a:t>MPI programs are compiled with a regular compiler(</a:t>
            </a:r>
            <a:r>
              <a:rPr lang="en-US" altLang="en-US" dirty="0" err="1"/>
              <a:t>e.g</a:t>
            </a:r>
            <a:r>
              <a:rPr lang="en-US" altLang="en-US" dirty="0"/>
              <a:t> </a:t>
            </a:r>
            <a:r>
              <a:rPr lang="en-US" altLang="en-US" dirty="0" err="1"/>
              <a:t>gcc</a:t>
            </a:r>
            <a:r>
              <a:rPr lang="en-US" altLang="en-US" dirty="0"/>
              <a:t>) and linked with an </a:t>
            </a:r>
            <a:r>
              <a:rPr lang="en-US" altLang="en-US" dirty="0" err="1"/>
              <a:t>mpi</a:t>
            </a:r>
            <a:r>
              <a:rPr lang="en-US" altLang="en-US" dirty="0"/>
              <a:t> library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The unit of MPI execution is process: a process is a program counter and address space.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A process may have multiple threads</a:t>
            </a:r>
          </a:p>
          <a:p>
            <a:pPr lvl="1"/>
            <a:r>
              <a:rPr lang="en-US" altLang="en-US" dirty="0" smtClean="0"/>
              <a:t> MPI is for communication among processes that have separate address spaces</a:t>
            </a:r>
          </a:p>
          <a:p>
            <a:r>
              <a:rPr lang="en-US" altLang="en-US" dirty="0" smtClean="0"/>
              <a:t>Separate </a:t>
            </a:r>
            <a:r>
              <a:rPr lang="en-US" altLang="en-US" dirty="0"/>
              <a:t>(collaborative) </a:t>
            </a:r>
            <a:r>
              <a:rPr lang="en-US" altLang="en-US" dirty="0" smtClean="0"/>
              <a:t>MPI processes execute and coordinate</a:t>
            </a:r>
            <a:endParaRPr lang="en-US" altLang="en-US" dirty="0"/>
          </a:p>
          <a:p>
            <a:pPr lvl="1"/>
            <a:r>
              <a:rPr lang="en-US" altLang="en-US" dirty="0"/>
              <a:t>‘</a:t>
            </a:r>
            <a:r>
              <a:rPr lang="en-US" altLang="en-US" dirty="0" err="1"/>
              <a:t>mpirun</a:t>
            </a:r>
            <a:r>
              <a:rPr lang="en-US" altLang="en-US" dirty="0"/>
              <a:t> </a:t>
            </a:r>
            <a:r>
              <a:rPr lang="en-US" altLang="en-US" dirty="0" smtClean="0"/>
              <a:t>–</a:t>
            </a:r>
            <a:r>
              <a:rPr lang="en-US" altLang="en-US" dirty="0" err="1" smtClean="0"/>
              <a:t>hostfile</a:t>
            </a:r>
            <a:r>
              <a:rPr lang="en-US" altLang="en-US" dirty="0" smtClean="0"/>
              <a:t> hostfile1 </a:t>
            </a:r>
            <a:r>
              <a:rPr lang="en-US" altLang="en-US" dirty="0"/>
              <a:t>–np 16 </a:t>
            </a:r>
            <a:r>
              <a:rPr lang="en-US" altLang="en-US" dirty="0" smtClean="0"/>
              <a:t>./</a:t>
            </a:r>
            <a:r>
              <a:rPr lang="en-US" altLang="en-US" dirty="0" err="1" smtClean="0"/>
              <a:t>a.out</a:t>
            </a:r>
            <a:r>
              <a:rPr lang="en-US" altLang="en-US" dirty="0"/>
              <a:t>’ </a:t>
            </a:r>
            <a:r>
              <a:rPr lang="en-US" altLang="en-US" dirty="0">
                <a:sym typeface="Wingdings" panose="05000000000000000000" pitchFamily="2" charset="2"/>
              </a:rPr>
              <a:t> The same </a:t>
            </a:r>
            <a:r>
              <a:rPr lang="en-US" altLang="en-US" dirty="0" smtClean="0">
                <a:sym typeface="Wingdings" panose="05000000000000000000" pitchFamily="2" charset="2"/>
              </a:rPr>
              <a:t>./</a:t>
            </a:r>
            <a:r>
              <a:rPr lang="en-US" altLang="en-US" dirty="0" err="1" smtClean="0">
                <a:sym typeface="Wingdings" panose="05000000000000000000" pitchFamily="2" charset="2"/>
              </a:rPr>
              <a:t>a.out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>
                <a:sym typeface="Wingdings" panose="05000000000000000000" pitchFamily="2" charset="2"/>
              </a:rPr>
              <a:t>is executed on </a:t>
            </a:r>
            <a:r>
              <a:rPr lang="en-US" altLang="en-US" dirty="0" smtClean="0">
                <a:sym typeface="Wingdings" panose="05000000000000000000" pitchFamily="2" charset="2"/>
              </a:rPr>
              <a:t>16 processes.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Single program multiple data (SPMD)</a:t>
            </a:r>
            <a:endParaRPr lang="en-US" altLang="en-US" dirty="0"/>
          </a:p>
          <a:p>
            <a:pPr lvl="1"/>
            <a:r>
              <a:rPr lang="en-US" altLang="en-US" dirty="0"/>
              <a:t>Different from the </a:t>
            </a:r>
            <a:r>
              <a:rPr lang="en-US" altLang="en-US" dirty="0" err="1" smtClean="0"/>
              <a:t>OpenMP’s</a:t>
            </a:r>
            <a:r>
              <a:rPr lang="en-US" altLang="en-US" dirty="0" smtClean="0"/>
              <a:t> fork-join </a:t>
            </a:r>
            <a:r>
              <a:rPr lang="en-US" altLang="en-US" dirty="0"/>
              <a:t>model.</a:t>
            </a:r>
          </a:p>
          <a:p>
            <a:pPr lvl="2"/>
            <a:r>
              <a:rPr lang="en-US" altLang="en-US" dirty="0"/>
              <a:t>What about the sequential portion of an application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err="1" smtClean="0"/>
              <a:t>Interprocess</a:t>
            </a:r>
            <a:r>
              <a:rPr lang="en-US" altLang="en-US" dirty="0" smtClean="0"/>
              <a:t> communication consists of </a:t>
            </a:r>
          </a:p>
          <a:p>
            <a:pPr lvl="2"/>
            <a:r>
              <a:rPr lang="en-US" altLang="en-US" dirty="0"/>
              <a:t> S</a:t>
            </a:r>
            <a:r>
              <a:rPr lang="en-US" altLang="en-US" dirty="0" smtClean="0"/>
              <a:t>ynchronization</a:t>
            </a:r>
          </a:p>
          <a:p>
            <a:pPr lvl="2"/>
            <a:r>
              <a:rPr lang="en-US" altLang="en-US" dirty="0" smtClean="0"/>
              <a:t>Moving data from one process’s address space to another’s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MPI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 shared memory. Using explicit communications whenever </a:t>
            </a:r>
            <a:r>
              <a:rPr lang="en-US" altLang="en-US" dirty="0" smtClean="0"/>
              <a:t>information needs to be exchanged between processes.</a:t>
            </a:r>
            <a:endParaRPr lang="en-US" altLang="en-US" dirty="0"/>
          </a:p>
          <a:p>
            <a:r>
              <a:rPr lang="en-US" altLang="en-US" dirty="0"/>
              <a:t>S</a:t>
            </a:r>
            <a:r>
              <a:rPr lang="en-US" altLang="en-US" dirty="0" smtClean="0"/>
              <a:t>olve </a:t>
            </a:r>
            <a:r>
              <a:rPr lang="en-US" altLang="en-US" dirty="0"/>
              <a:t>large </a:t>
            </a:r>
            <a:r>
              <a:rPr lang="en-US" altLang="en-US" dirty="0" smtClean="0"/>
              <a:t>problems?</a:t>
            </a:r>
            <a:endParaRPr lang="en-US" altLang="en-US" dirty="0"/>
          </a:p>
          <a:p>
            <a:pPr lvl="1"/>
            <a:r>
              <a:rPr lang="en-US" altLang="en-US" dirty="0"/>
              <a:t>Logically partition the large array and </a:t>
            </a:r>
            <a:r>
              <a:rPr lang="en-US" altLang="en-US" dirty="0" smtClean="0"/>
              <a:t>distribute </a:t>
            </a:r>
            <a:r>
              <a:rPr lang="en-US" altLang="en-US" dirty="0"/>
              <a:t>the large array into </a:t>
            </a:r>
            <a:r>
              <a:rPr lang="en-US" altLang="en-US" dirty="0" smtClean="0"/>
              <a:t>local (smaller) arrays in multiple processes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 smtClean="0"/>
              <a:t>Each process contains a small array. The arrays across all processes logically form the whole domain.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80160"/>
            <a:ext cx="10363826" cy="5220393"/>
          </a:xfrm>
        </p:spPr>
        <p:txBody>
          <a:bodyPr>
            <a:normAutofit/>
          </a:bodyPr>
          <a:lstStyle/>
          <a:p>
            <a:r>
              <a:rPr lang="en-US" altLang="en-US" dirty="0"/>
              <a:t>MPI specification is both simple and complex.</a:t>
            </a:r>
          </a:p>
          <a:p>
            <a:pPr lvl="1"/>
            <a:r>
              <a:rPr lang="en-US" altLang="en-US" dirty="0"/>
              <a:t>Almost all MPI programs can be realized with six MPI routines.</a:t>
            </a:r>
          </a:p>
          <a:p>
            <a:pPr lvl="1"/>
            <a:r>
              <a:rPr lang="en-US" altLang="en-US" dirty="0"/>
              <a:t>MPI has a total of more than 100 functions and a lot of concepts. </a:t>
            </a:r>
          </a:p>
          <a:p>
            <a:pPr lvl="1"/>
            <a:r>
              <a:rPr lang="en-US" altLang="en-US" dirty="0"/>
              <a:t>We will mainly discuss the simple MPI, but we will also give a glimpse of the complex MPI.</a:t>
            </a:r>
          </a:p>
          <a:p>
            <a:r>
              <a:rPr lang="en-US" altLang="en-US" dirty="0"/>
              <a:t>MPI is about just the right size.</a:t>
            </a:r>
          </a:p>
          <a:p>
            <a:pPr lvl="1"/>
            <a:r>
              <a:rPr lang="en-US" altLang="en-US" dirty="0"/>
              <a:t>One has the flexibility when it is required.</a:t>
            </a:r>
          </a:p>
          <a:p>
            <a:pPr lvl="1"/>
            <a:r>
              <a:rPr lang="en-US" altLang="en-US" dirty="0"/>
              <a:t>One can start using it after learning the six routines.</a:t>
            </a:r>
          </a:p>
        </p:txBody>
      </p:sp>
    </p:spTree>
    <p:extLst>
      <p:ext uri="{BB962C8B-B14F-4D97-AF65-F5344CB8AC3E}">
        <p14:creationId xmlns:p14="http://schemas.microsoft.com/office/powerpoint/2010/main" val="3367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“hello world” program (lect20/example1.c)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1229" y="2028305"/>
            <a:ext cx="32399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#include “</a:t>
            </a:r>
            <a:r>
              <a:rPr lang="en-US" dirty="0" err="1" smtClean="0"/>
              <a:t>mpi.h</a:t>
            </a:r>
            <a:r>
              <a:rPr lang="en-US" dirty="0" smtClean="0"/>
              <a:t>”</a:t>
            </a:r>
          </a:p>
          <a:p>
            <a:r>
              <a:rPr lang="en-US" altLang="en-US" dirty="0">
                <a:latin typeface="Arial Unicode MS" pitchFamily="34" charset="-128"/>
              </a:rPr>
              <a:t>#include &lt;</a:t>
            </a:r>
            <a:r>
              <a:rPr lang="en-US" altLang="en-US" dirty="0" err="1">
                <a:latin typeface="Arial Unicode MS" pitchFamily="34" charset="-128"/>
              </a:rPr>
              <a:t>stdio.h</a:t>
            </a:r>
            <a:r>
              <a:rPr lang="en-US" altLang="en-US" dirty="0">
                <a:latin typeface="Arial Unicode MS" pitchFamily="34" charset="-128"/>
              </a:rPr>
              <a:t>&gt; </a:t>
            </a:r>
          </a:p>
          <a:p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main( </a:t>
            </a:r>
            <a:r>
              <a:rPr lang="en-US" altLang="en-US" dirty="0" err="1">
                <a:latin typeface="Arial Unicode MS" pitchFamily="34" charset="-128"/>
              </a:rPr>
              <a:t>int</a:t>
            </a:r>
            <a:r>
              <a:rPr lang="en-US" altLang="en-US" dirty="0">
                <a:latin typeface="Arial Unicode MS" pitchFamily="34" charset="-128"/>
              </a:rPr>
              <a:t> </a:t>
            </a:r>
            <a:r>
              <a:rPr lang="en-US" altLang="en-US" dirty="0" err="1">
                <a:latin typeface="Arial Unicode MS" pitchFamily="34" charset="-128"/>
              </a:rPr>
              <a:t>argc</a:t>
            </a:r>
            <a:r>
              <a:rPr lang="en-US" altLang="en-US" dirty="0">
                <a:latin typeface="Arial Unicode MS" pitchFamily="34" charset="-128"/>
              </a:rPr>
              <a:t>, char *</a:t>
            </a:r>
            <a:r>
              <a:rPr lang="en-US" altLang="en-US" dirty="0" err="1">
                <a:latin typeface="Arial Unicode MS" pitchFamily="34" charset="-128"/>
              </a:rPr>
              <a:t>argv</a:t>
            </a:r>
            <a:r>
              <a:rPr lang="en-US" altLang="en-US" dirty="0">
                <a:latin typeface="Arial Unicode MS" pitchFamily="34" charset="-128"/>
              </a:rPr>
              <a:t>[] )</a:t>
            </a:r>
          </a:p>
          <a:p>
            <a:r>
              <a:rPr lang="en-US" altLang="en-US" dirty="0">
                <a:latin typeface="Arial Unicode MS" pitchFamily="34" charset="-128"/>
              </a:rPr>
              <a:t>{ 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>
                <a:latin typeface="Arial Unicode MS" pitchFamily="34" charset="-128"/>
              </a:rPr>
              <a:t>MPI_Init</a:t>
            </a:r>
            <a:r>
              <a:rPr lang="en-US" altLang="en-US" dirty="0">
                <a:latin typeface="Arial Unicode MS" pitchFamily="34" charset="-128"/>
              </a:rPr>
              <a:t>( &amp;</a:t>
            </a:r>
            <a:r>
              <a:rPr lang="en-US" altLang="en-US" dirty="0" err="1">
                <a:latin typeface="Arial Unicode MS" pitchFamily="34" charset="-128"/>
              </a:rPr>
              <a:t>argc</a:t>
            </a:r>
            <a:r>
              <a:rPr lang="en-US" altLang="en-US" dirty="0">
                <a:latin typeface="Arial Unicode MS" pitchFamily="34" charset="-128"/>
              </a:rPr>
              <a:t>, &amp;</a:t>
            </a:r>
            <a:r>
              <a:rPr lang="en-US" altLang="en-US" dirty="0" err="1">
                <a:latin typeface="Arial Unicode MS" pitchFamily="34" charset="-128"/>
              </a:rPr>
              <a:t>argv</a:t>
            </a:r>
            <a:r>
              <a:rPr lang="en-US" altLang="en-US" dirty="0">
                <a:latin typeface="Arial Unicode MS" pitchFamily="34" charset="-128"/>
              </a:rPr>
              <a:t> ); 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 smtClean="0">
                <a:latin typeface="Arial Unicode MS" pitchFamily="34" charset="-128"/>
              </a:rPr>
              <a:t>printf</a:t>
            </a:r>
            <a:r>
              <a:rPr lang="en-US" altLang="en-US" dirty="0">
                <a:latin typeface="Arial Unicode MS" pitchFamily="34" charset="-128"/>
              </a:rPr>
              <a:t>( "Hello </a:t>
            </a:r>
            <a:r>
              <a:rPr lang="en-US" altLang="en-US" dirty="0" smtClean="0">
                <a:latin typeface="Arial Unicode MS" pitchFamily="34" charset="-128"/>
              </a:rPr>
              <a:t>world." </a:t>
            </a:r>
            <a:r>
              <a:rPr lang="en-US" altLang="en-US" dirty="0">
                <a:latin typeface="Arial Unicode MS" pitchFamily="34" charset="-128"/>
              </a:rPr>
              <a:t>);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err="1" smtClean="0">
                <a:latin typeface="Arial Unicode MS" pitchFamily="34" charset="-128"/>
              </a:rPr>
              <a:t>MPI_Finalize</a:t>
            </a:r>
            <a:r>
              <a:rPr lang="en-US" altLang="en-US" dirty="0">
                <a:latin typeface="Arial Unicode MS" pitchFamily="34" charset="-128"/>
              </a:rPr>
              <a:t>(); </a:t>
            </a:r>
          </a:p>
          <a:p>
            <a:r>
              <a:rPr lang="en-US" altLang="en-US" dirty="0">
                <a:latin typeface="Arial Unicode MS" pitchFamily="34" charset="-128"/>
              </a:rPr>
              <a:t>    </a:t>
            </a:r>
            <a:r>
              <a:rPr lang="en-US" altLang="en-US" dirty="0" smtClean="0">
                <a:latin typeface="Arial Unicode MS" pitchFamily="34" charset="-128"/>
              </a:rPr>
              <a:t>return </a:t>
            </a:r>
            <a:r>
              <a:rPr lang="en-US" altLang="en-US" dirty="0">
                <a:latin typeface="Arial Unicode MS" pitchFamily="34" charset="-128"/>
              </a:rPr>
              <a:t>0; </a:t>
            </a:r>
          </a:p>
          <a:p>
            <a:r>
              <a:rPr lang="en-US" altLang="en-US" dirty="0">
                <a:latin typeface="Arial Unicode MS" pitchFamily="34" charset="-128"/>
              </a:rPr>
              <a:t>}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5454" y="1658973"/>
            <a:ext cx="511107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pi.h</a:t>
            </a:r>
            <a:r>
              <a:rPr lang="en-US" dirty="0" smtClean="0"/>
              <a:t> contains MPI routine prototypes and data types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41224" y="1870364"/>
            <a:ext cx="1887976" cy="315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66159" y="2819386"/>
            <a:ext cx="4169668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An MPI program always starts with </a:t>
            </a:r>
            <a:r>
              <a:rPr lang="en-US" dirty="0" err="1" smtClean="0"/>
              <a:t>MPI_Init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81055" y="3009207"/>
            <a:ext cx="1280160" cy="315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66159" y="3641721"/>
            <a:ext cx="476617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An MPI program always finishes with </a:t>
            </a:r>
            <a:r>
              <a:rPr lang="en-US" dirty="0" err="1" smtClean="0"/>
              <a:t>MPI_Finalize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3391593" y="3826387"/>
            <a:ext cx="2274566" cy="47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66159" y="4630189"/>
            <a:ext cx="5023619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MPI routines are library functions that can be used in</a:t>
            </a:r>
          </a:p>
          <a:p>
            <a:r>
              <a:rPr lang="en-US" dirty="0"/>
              <a:t>t</a:t>
            </a:r>
            <a:r>
              <a:rPr lang="en-US" dirty="0" smtClean="0"/>
              <a:t>he regular C/C++, Fortran code. Compiled with the</a:t>
            </a:r>
          </a:p>
          <a:p>
            <a:r>
              <a:rPr lang="en-US" dirty="0"/>
              <a:t>r</a:t>
            </a:r>
            <a:r>
              <a:rPr lang="en-US" dirty="0" smtClean="0"/>
              <a:t>ight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3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Compiling, linking and running MPI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54975"/>
            <a:ext cx="10003436" cy="514974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Open MPI </a:t>
            </a:r>
            <a:r>
              <a:rPr lang="en-US" altLang="en-US" dirty="0" smtClean="0"/>
              <a:t>has been </a:t>
            </a:r>
            <a:r>
              <a:rPr lang="en-US" altLang="en-US" dirty="0"/>
              <a:t>installed on </a:t>
            </a:r>
            <a:r>
              <a:rPr lang="en-US" altLang="en-US" dirty="0" err="1" smtClean="0"/>
              <a:t>linprog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To compile example2.c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err="1" smtClean="0"/>
              <a:t>mpicc</a:t>
            </a:r>
            <a:r>
              <a:rPr lang="en-US" altLang="en-US" dirty="0" smtClean="0"/>
              <a:t> example2.c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 err="1" smtClean="0"/>
              <a:t>mpicc</a:t>
            </a:r>
            <a:r>
              <a:rPr lang="en-US" altLang="en-US" dirty="0" smtClean="0"/>
              <a:t> calls </a:t>
            </a:r>
            <a:r>
              <a:rPr lang="en-US" altLang="en-US" dirty="0" err="1" smtClean="0"/>
              <a:t>gcc</a:t>
            </a:r>
            <a:r>
              <a:rPr lang="en-US" altLang="en-US" dirty="0" smtClean="0"/>
              <a:t> with correct libraries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To run a MPI program, do the following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err="1"/>
              <a:t>mpirun</a:t>
            </a:r>
            <a:r>
              <a:rPr lang="en-US" altLang="en-US" dirty="0"/>
              <a:t> -</a:t>
            </a:r>
            <a:r>
              <a:rPr lang="en-US" altLang="en-US" dirty="0" err="1"/>
              <a:t>hostfile</a:t>
            </a:r>
            <a:r>
              <a:rPr lang="en-US" altLang="en-US" dirty="0"/>
              <a:t> hostfile1 -np 16 ./</a:t>
            </a:r>
            <a:r>
              <a:rPr lang="en-US" altLang="en-US" dirty="0" err="1" smtClean="0"/>
              <a:t>a.out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The content of hostfile1 is: 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altLang="en-US" dirty="0"/>
              <a:t>linprog1 slots=12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altLang="en-US" dirty="0"/>
              <a:t>linprog2 </a:t>
            </a:r>
            <a:r>
              <a:rPr lang="en-US" altLang="en-US" dirty="0" smtClean="0"/>
              <a:t>slots=12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see lect20/hostfile1 and lect20/hostfile2 to </a:t>
            </a:r>
            <a:r>
              <a:rPr lang="en-US" altLang="en-US" dirty="0" err="1" smtClean="0"/>
              <a:t>hostfile</a:t>
            </a:r>
            <a:r>
              <a:rPr lang="en-US" altLang="en-US" dirty="0" smtClean="0"/>
              <a:t> examples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70C0"/>
                </a:solidFill>
              </a:rPr>
              <a:t>Only linprog1, linprog2, and linprog3 work at this time. The system administrators are looking into the issues.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4290" y="4031673"/>
            <a:ext cx="339746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inprog1 with at most 12 processes</a:t>
            </a:r>
          </a:p>
          <a:p>
            <a:r>
              <a:rPr lang="en-US" dirty="0"/>
              <a:t>l</a:t>
            </a:r>
            <a:r>
              <a:rPr lang="en-US" dirty="0" smtClean="0"/>
              <a:t>inprog2 with at most 12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2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</a:t>
            </a:r>
            <a:r>
              <a:rPr lang="en-US" dirty="0" smtClean="0"/>
              <a:t>without </a:t>
            </a:r>
            <a:r>
              <a:rPr lang="en-US" dirty="0" smtClean="0"/>
              <a:t>typing password between </a:t>
            </a:r>
            <a:r>
              <a:rPr lang="en-US" dirty="0" err="1" smtClean="0"/>
              <a:t>linprog</a:t>
            </a:r>
            <a:r>
              <a:rPr lang="en-US" dirty="0" smtClean="0"/>
              <a:t>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69036"/>
            <a:ext cx="10363825" cy="493925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Key based authentication</a:t>
            </a:r>
          </a:p>
          <a:p>
            <a:pPr lvl="2">
              <a:defRPr/>
            </a:pPr>
            <a:r>
              <a:rPr lang="en-US" dirty="0"/>
              <a:t>Password based authentication is inconvenient at times</a:t>
            </a:r>
          </a:p>
          <a:p>
            <a:pPr lvl="3">
              <a:defRPr/>
            </a:pPr>
            <a:r>
              <a:rPr lang="en-US" dirty="0"/>
              <a:t>Remote system management</a:t>
            </a:r>
          </a:p>
          <a:p>
            <a:pPr lvl="3">
              <a:defRPr/>
            </a:pPr>
            <a:r>
              <a:rPr lang="en-US" dirty="0"/>
              <a:t>Starting a remote program (</a:t>
            </a:r>
            <a:r>
              <a:rPr lang="en-US" dirty="0">
                <a:solidFill>
                  <a:srgbClr val="FF0000"/>
                </a:solidFill>
              </a:rPr>
              <a:t>starting many MPI processes</a:t>
            </a:r>
            <a:r>
              <a:rPr lang="en-US" dirty="0"/>
              <a:t>!)</a:t>
            </a:r>
          </a:p>
          <a:p>
            <a:pPr lvl="3">
              <a:defRPr/>
            </a:pPr>
            <a:r>
              <a:rPr lang="en-US" dirty="0"/>
              <a:t>……</a:t>
            </a:r>
          </a:p>
          <a:p>
            <a:pPr lvl="2">
              <a:defRPr/>
            </a:pPr>
            <a:r>
              <a:rPr lang="en-US" dirty="0" smtClean="0"/>
              <a:t>Key </a:t>
            </a:r>
            <a:r>
              <a:rPr lang="en-US" dirty="0"/>
              <a:t>based authentication allows login without typing the password.</a:t>
            </a:r>
          </a:p>
          <a:p>
            <a:pPr>
              <a:defRPr/>
            </a:pPr>
            <a:r>
              <a:rPr lang="en-US" dirty="0"/>
              <a:t>Key based authentication with </a:t>
            </a:r>
            <a:r>
              <a:rPr lang="en-US" dirty="0" err="1"/>
              <a:t>ssh</a:t>
            </a:r>
            <a:r>
              <a:rPr lang="en-US" dirty="0"/>
              <a:t> in UNIX</a:t>
            </a:r>
          </a:p>
          <a:p>
            <a:pPr lvl="2">
              <a:defRPr/>
            </a:pPr>
            <a:r>
              <a:rPr lang="en-US" dirty="0"/>
              <a:t>Remote </a:t>
            </a:r>
            <a:r>
              <a:rPr lang="en-US" dirty="0" err="1"/>
              <a:t>ssh</a:t>
            </a:r>
            <a:r>
              <a:rPr lang="en-US" dirty="0"/>
              <a:t> from machine A to machine B</a:t>
            </a:r>
          </a:p>
          <a:p>
            <a:pPr lvl="3">
              <a:buNone/>
              <a:defRPr/>
            </a:pPr>
            <a:r>
              <a:rPr lang="en-US" sz="1800" dirty="0"/>
              <a:t>Step 1: at machine A: </a:t>
            </a:r>
            <a:r>
              <a:rPr lang="en-US" sz="1800" dirty="0" err="1"/>
              <a:t>ssh-keygen</a:t>
            </a:r>
            <a:r>
              <a:rPr lang="en-US" sz="1800" dirty="0"/>
              <a:t> –t </a:t>
            </a:r>
            <a:r>
              <a:rPr lang="en-US" sz="1800" dirty="0" err="1"/>
              <a:t>rsa</a:t>
            </a:r>
            <a:endParaRPr lang="en-US" sz="1800" dirty="0"/>
          </a:p>
          <a:p>
            <a:pPr lvl="3">
              <a:buNone/>
              <a:defRPr/>
            </a:pPr>
            <a:r>
              <a:rPr lang="en-US" sz="1800" dirty="0"/>
              <a:t>           (do not enter any pass phrase, just keep typing “enter”)</a:t>
            </a:r>
          </a:p>
          <a:p>
            <a:pPr lvl="3">
              <a:buNone/>
              <a:defRPr/>
            </a:pPr>
            <a:r>
              <a:rPr lang="en-US" sz="1800" dirty="0"/>
              <a:t>Step 2: append A:.ssh/id_rsa.pub to B:.ssh/authorized_keys</a:t>
            </a:r>
          </a:p>
        </p:txBody>
      </p:sp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31896</TotalTime>
  <Words>1946</Words>
  <Application>Microsoft Office PowerPoint</Application>
  <PresentationFormat>Widescreen</PresentationFormat>
  <Paragraphs>230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宋体</vt:lpstr>
      <vt:lpstr>Arial</vt:lpstr>
      <vt:lpstr>Bodoni MT</vt:lpstr>
      <vt:lpstr>Calibri</vt:lpstr>
      <vt:lpstr>Courier New</vt:lpstr>
      <vt:lpstr>Tw Cen MT</vt:lpstr>
      <vt:lpstr>Wingdings</vt:lpstr>
      <vt:lpstr>Droplet</vt:lpstr>
      <vt:lpstr>Equation</vt:lpstr>
      <vt:lpstr>Programming distributed memory systems: Message Passing Interface (MPI)</vt:lpstr>
      <vt:lpstr>Message Passing Interface (MPI)</vt:lpstr>
      <vt:lpstr>MPI</vt:lpstr>
      <vt:lpstr>MPI execution model</vt:lpstr>
      <vt:lpstr>MPI data model</vt:lpstr>
      <vt:lpstr>MPI</vt:lpstr>
      <vt:lpstr>MPI “hello world” program (lect20/example1.c)</vt:lpstr>
      <vt:lpstr>Compiling, linking and running MPI programs</vt:lpstr>
      <vt:lpstr>Login without typing password between linprog nodes</vt:lpstr>
      <vt:lpstr>MPI uses the SPMD model – all processes run ./a.out</vt:lpstr>
      <vt:lpstr>A better MPI “hello world” program (lect20/example2.c)</vt:lpstr>
      <vt:lpstr>Cooperative Operations for Communication</vt:lpstr>
      <vt:lpstr>One-sided Operations for Communication</vt:lpstr>
      <vt:lpstr>MPI basic Send/Recv</vt:lpstr>
      <vt:lpstr>Identifying the sender and the receiver</vt:lpstr>
      <vt:lpstr>MPI Datatypes</vt:lpstr>
      <vt:lpstr>MPI Tags</vt:lpstr>
      <vt:lpstr>Put it togather: MPI_Send</vt:lpstr>
      <vt:lpstr>Put it togather: MPI_Recv</vt:lpstr>
      <vt:lpstr>MPI is simple</vt:lpstr>
      <vt:lpstr>MPI PI program (lect20/pi_mpi.c)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173</cp:revision>
  <dcterms:created xsi:type="dcterms:W3CDTF">2021-08-12T15:51:09Z</dcterms:created>
  <dcterms:modified xsi:type="dcterms:W3CDTF">2022-03-11T21:23:25Z</dcterms:modified>
</cp:coreProperties>
</file>