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8"/>
  </p:notesMasterIdLst>
  <p:sldIdLst>
    <p:sldId id="258" r:id="rId2"/>
    <p:sldId id="345" r:id="rId3"/>
    <p:sldId id="286" r:id="rId4"/>
    <p:sldId id="346" r:id="rId5"/>
    <p:sldId id="347" r:id="rId6"/>
    <p:sldId id="348" r:id="rId7"/>
    <p:sldId id="349" r:id="rId8"/>
    <p:sldId id="291" r:id="rId9"/>
    <p:sldId id="364" r:id="rId10"/>
    <p:sldId id="365" r:id="rId11"/>
    <p:sldId id="366" r:id="rId12"/>
    <p:sldId id="292" r:id="rId13"/>
    <p:sldId id="350" r:id="rId14"/>
    <p:sldId id="351" r:id="rId15"/>
    <p:sldId id="352" r:id="rId16"/>
    <p:sldId id="353" r:id="rId17"/>
    <p:sldId id="354" r:id="rId18"/>
    <p:sldId id="355" r:id="rId19"/>
    <p:sldId id="289" r:id="rId20"/>
    <p:sldId id="312" r:id="rId21"/>
    <p:sldId id="306" r:id="rId22"/>
    <p:sldId id="324" r:id="rId23"/>
    <p:sldId id="356" r:id="rId24"/>
    <p:sldId id="325" r:id="rId25"/>
    <p:sldId id="358" r:id="rId26"/>
    <p:sldId id="329" r:id="rId27"/>
    <p:sldId id="330" r:id="rId28"/>
    <p:sldId id="361" r:id="rId29"/>
    <p:sldId id="359" r:id="rId30"/>
    <p:sldId id="362" r:id="rId31"/>
    <p:sldId id="331" r:id="rId32"/>
    <p:sldId id="332" r:id="rId33"/>
    <p:sldId id="363" r:id="rId34"/>
    <p:sldId id="333" r:id="rId35"/>
    <p:sldId id="334" r:id="rId36"/>
    <p:sldId id="335" r:id="rId3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0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0AFC3-D779-4913-B22F-B27412D00EAB}" type="datetimeFigureOut">
              <a:rPr lang="en-US" smtClean="0"/>
              <a:t>4/6/22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28E64-E87F-44C3-A97C-A44D160C31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994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B2EC5D4-2B76-4888-97EE-D9D9973F4B20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030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BE18CB6-AB44-4AA7-9203-1C5E3A15F51D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70605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751613F-E1C8-4A3E-8A73-1EB7342AEBE5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835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BC9CCC0-BFB9-44C3-874B-88E4B4120B63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5620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3" y="392927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3774" y="292513"/>
            <a:ext cx="10364451" cy="1122819"/>
          </a:xfrm>
        </p:spPr>
        <p:txBody>
          <a:bodyPr/>
          <a:lstStyle>
            <a:lvl1pPr>
              <a:defRPr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913774" y="1566408"/>
            <a:ext cx="10363826" cy="4224792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 sz="2800" cap="none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>
              <a:buFont typeface="Courier New" panose="02070309020205020404" pitchFamily="49" charset="0"/>
              <a:buChar char="o"/>
              <a:defRPr sz="2400" cap="none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buFont typeface="Wingdings" panose="05000000000000000000" pitchFamily="2" charset="2"/>
              <a:buChar char="v"/>
              <a:defRPr sz="2000" cap="none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buFont typeface="Wingdings" panose="05000000000000000000" pitchFamily="2" charset="2"/>
              <a:buChar char="q"/>
              <a:defRPr sz="2000" cap="none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 err="1"/>
              <a:t>Aaaa</a:t>
            </a:r>
            <a:endParaRPr lang="en-US" dirty="0"/>
          </a:p>
          <a:p>
            <a:pPr lvl="1"/>
            <a:r>
              <a:rPr lang="en-US" dirty="0" err="1"/>
              <a:t>Saaaa</a:t>
            </a:r>
            <a:endParaRPr lang="en-US" dirty="0"/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08383"/>
            <a:ext cx="10364451" cy="1122819"/>
          </a:xfrm>
        </p:spPr>
        <p:txBody>
          <a:bodyPr/>
          <a:lstStyle/>
          <a:p>
            <a:r>
              <a:rPr lang="en-US" altLang="en-US" dirty="0"/>
              <a:t>Switching, routing, and flow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023608"/>
            <a:ext cx="10363826" cy="422479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342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Head-of-line blocking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09243" y="1258742"/>
            <a:ext cx="10363826" cy="1118603"/>
          </a:xfrm>
        </p:spPr>
        <p:txBody>
          <a:bodyPr/>
          <a:lstStyle/>
          <a:p>
            <a:r>
              <a:rPr lang="en-US" dirty="0"/>
              <a:t>If the header flit cannot move due to contention, other worms may not be able to proceed even when the link (channel) is idle.</a:t>
            </a:r>
          </a:p>
        </p:txBody>
      </p:sp>
      <p:sp>
        <p:nvSpPr>
          <p:cNvPr id="4" name="Rectangle 3"/>
          <p:cNvSpPr/>
          <p:nvPr/>
        </p:nvSpPr>
        <p:spPr>
          <a:xfrm>
            <a:off x="3997059" y="2998729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981413" y="2998729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65767" y="2998729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4" idx="3"/>
            <a:endCxn id="5" idx="1"/>
          </p:cNvCxnSpPr>
          <p:nvPr/>
        </p:nvCxnSpPr>
        <p:spPr>
          <a:xfrm>
            <a:off x="4521714" y="3227329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506068" y="3227329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997059" y="3870657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81413" y="3870657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965767" y="3870657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/>
          <p:cNvCxnSpPr>
            <a:stCxn id="9" idx="3"/>
            <a:endCxn id="10" idx="1"/>
          </p:cNvCxnSpPr>
          <p:nvPr/>
        </p:nvCxnSpPr>
        <p:spPr>
          <a:xfrm>
            <a:off x="4521714" y="4099257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506068" y="4099257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997059" y="4742584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981413" y="4742584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965767" y="4742584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14" idx="3"/>
            <a:endCxn id="15" idx="1"/>
          </p:cNvCxnSpPr>
          <p:nvPr/>
        </p:nvCxnSpPr>
        <p:spPr>
          <a:xfrm>
            <a:off x="4521714" y="4971184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506068" y="4971184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2"/>
            <a:endCxn id="9" idx="0"/>
          </p:cNvCxnSpPr>
          <p:nvPr/>
        </p:nvCxnSpPr>
        <p:spPr>
          <a:xfrm>
            <a:off x="4259387" y="3455929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43741" y="3455929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220600" y="3455929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259387" y="4327857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243741" y="4327857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238089" y="4327857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960114" y="2998729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6500415" y="3227329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6960114" y="3870657"/>
            <a:ext cx="524655" cy="457200"/>
          </a:xfrm>
          <a:prstGeom prst="rect">
            <a:avLst/>
          </a:prstGeom>
          <a:solidFill>
            <a:srgbClr val="FF00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6500415" y="4099257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960114" y="4742584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>
            <a:off x="6500415" y="4971184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214947" y="3455929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232436" y="4327857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997059" y="5614510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4981413" y="5614510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5965767" y="5614510"/>
            <a:ext cx="524655" cy="4572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6" name="Straight Connector 35"/>
          <p:cNvCxnSpPr>
            <a:stCxn id="33" idx="3"/>
            <a:endCxn id="34" idx="1"/>
          </p:cNvCxnSpPr>
          <p:nvPr/>
        </p:nvCxnSpPr>
        <p:spPr>
          <a:xfrm>
            <a:off x="4521714" y="5843110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506068" y="5843110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259387" y="5199783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243741" y="5199783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238089" y="5199783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6960114" y="5614510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>
            <a:off x="6500415" y="5843110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232436" y="5199783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5399956" y="3891896"/>
            <a:ext cx="101115" cy="4359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301791" y="3891896"/>
            <a:ext cx="101115" cy="43596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5220665" y="3879114"/>
            <a:ext cx="101115" cy="43596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5986531" y="4878120"/>
            <a:ext cx="524656" cy="93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5972398" y="4766524"/>
            <a:ext cx="524656" cy="93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5986531" y="4995124"/>
            <a:ext cx="524656" cy="93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985756" y="5096103"/>
            <a:ext cx="524656" cy="9306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394303" y="3879113"/>
            <a:ext cx="101115" cy="4359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6255575" y="3893249"/>
            <a:ext cx="101115" cy="43596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6141971" y="3886146"/>
            <a:ext cx="101115" cy="4359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028294" y="3877165"/>
            <a:ext cx="101115" cy="43596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8360515" y="4373252"/>
            <a:ext cx="3404394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Buffer full, blue blocked by orange</a:t>
            </a:r>
          </a:p>
        </p:txBody>
      </p:sp>
      <p:cxnSp>
        <p:nvCxnSpPr>
          <p:cNvPr id="65" name="Straight Arrow Connector 64"/>
          <p:cNvCxnSpPr>
            <a:stCxn id="63" idx="1"/>
          </p:cNvCxnSpPr>
          <p:nvPr/>
        </p:nvCxnSpPr>
        <p:spPr>
          <a:xfrm flipH="1">
            <a:off x="6510412" y="4557918"/>
            <a:ext cx="1850103" cy="145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8360515" y="3252132"/>
            <a:ext cx="934871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Link idle</a:t>
            </a:r>
          </a:p>
        </p:txBody>
      </p:sp>
      <p:cxnSp>
        <p:nvCxnSpPr>
          <p:cNvPr id="68" name="Straight Arrow Connector 67"/>
          <p:cNvCxnSpPr>
            <a:stCxn id="66" idx="1"/>
          </p:cNvCxnSpPr>
          <p:nvPr/>
        </p:nvCxnSpPr>
        <p:spPr>
          <a:xfrm flipH="1">
            <a:off x="6730264" y="3436798"/>
            <a:ext cx="1630251" cy="6583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210638" y="3278946"/>
            <a:ext cx="2425408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Red cannot proceed due</a:t>
            </a:r>
          </a:p>
          <a:p>
            <a:r>
              <a:rPr lang="en-US" dirty="0"/>
              <a:t>to head of line blocking</a:t>
            </a:r>
          </a:p>
        </p:txBody>
      </p:sp>
      <p:cxnSp>
        <p:nvCxnSpPr>
          <p:cNvPr id="71" name="Straight Arrow Connector 70"/>
          <p:cNvCxnSpPr>
            <a:stCxn id="69" idx="3"/>
            <a:endCxn id="62" idx="0"/>
          </p:cNvCxnSpPr>
          <p:nvPr/>
        </p:nvCxnSpPr>
        <p:spPr>
          <a:xfrm>
            <a:off x="3636046" y="3602112"/>
            <a:ext cx="2442806" cy="2750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8506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channel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6778" y="1341965"/>
            <a:ext cx="10363826" cy="2008064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If each link has only one “head”, head-of-line blocking will be a big problem.</a:t>
            </a:r>
          </a:p>
          <a:p>
            <a:r>
              <a:rPr lang="en-US" dirty="0"/>
              <a:t>Maintaining multiple buffers (virtual channels) for each link alleviates the head of line blocking problem.</a:t>
            </a:r>
          </a:p>
          <a:p>
            <a:r>
              <a:rPr lang="en-US" dirty="0"/>
              <a:t>Virtual channel basically virtualizes the link and can be used to solve other problems such as deadlock.  </a:t>
            </a:r>
          </a:p>
          <a:p>
            <a:r>
              <a:rPr lang="en-US" dirty="0"/>
              <a:t>William Dally, “Virtual Channel Flow Control”, TPDS, 1992.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3047" y="3350029"/>
            <a:ext cx="4523357" cy="2945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868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Lossless network and tree saturation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1469036"/>
            <a:ext cx="10363825" cy="4939259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  <a:defRPr/>
            </a:pPr>
            <a:r>
              <a:rPr lang="en-US" dirty="0"/>
              <a:t>Lossless networks have very different congestion behavior from </a:t>
            </a:r>
            <a:r>
              <a:rPr lang="en-US" dirty="0" err="1"/>
              <a:t>lossy</a:t>
            </a:r>
            <a:r>
              <a:rPr lang="en-US" dirty="0"/>
              <a:t> networks such as the Internet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/>
              <a:t>In a </a:t>
            </a:r>
            <a:r>
              <a:rPr lang="en-US" dirty="0" err="1"/>
              <a:t>lossy</a:t>
            </a:r>
            <a:r>
              <a:rPr lang="en-US" dirty="0"/>
              <a:t> networks, congestion is limited to a small region.  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/>
              <a:t>In a lossless network with cut-through or wormhole routing, congestion will spread to the whole network. </a:t>
            </a:r>
          </a:p>
          <a:p>
            <a:pPr lvl="2">
              <a:buFont typeface="Arial" charset="0"/>
              <a:buChar char="•"/>
              <a:defRPr/>
            </a:pPr>
            <a:r>
              <a:rPr lang="en-US" dirty="0"/>
              <a:t>Messages that do not use the congested link may also be blocked. </a:t>
            </a:r>
          </a:p>
          <a:p>
            <a:pPr lvl="2">
              <a:buFont typeface="Arial" charset="0"/>
              <a:buChar char="•"/>
              <a:defRPr/>
            </a:pPr>
            <a:r>
              <a:rPr lang="en-US" dirty="0"/>
              <a:t>This is known as tree saturation.</a:t>
            </a:r>
          </a:p>
          <a:p>
            <a:pPr lvl="2">
              <a:buFont typeface="Arial" charset="0"/>
              <a:buChar char="•"/>
              <a:defRPr/>
            </a:pPr>
            <a:r>
              <a:rPr lang="en-US" dirty="0"/>
              <a:t>The congested link is the root of the tree.</a:t>
            </a:r>
          </a:p>
        </p:txBody>
      </p:sp>
    </p:spTree>
    <p:extLst>
      <p:ext uri="{BB962C8B-B14F-4D97-AF65-F5344CB8AC3E}">
        <p14:creationId xmlns:p14="http://schemas.microsoft.com/office/powerpoint/2010/main" val="24352112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/>
          <a:lstStyle/>
          <a:p>
            <a:r>
              <a:rPr lang="en-US" altLang="en-US" dirty="0"/>
              <a:t>Tree saturation example</a:t>
            </a:r>
          </a:p>
        </p:txBody>
      </p:sp>
      <p:pic>
        <p:nvPicPr>
          <p:cNvPr id="10243" name="Picture 2" descr="figure1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19201"/>
            <a:ext cx="5105400" cy="494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3657600" y="2667000"/>
            <a:ext cx="2057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867400" y="2286000"/>
            <a:ext cx="8382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3048000" y="4343400"/>
            <a:ext cx="2133600" cy="1066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4648200" y="2667000"/>
            <a:ext cx="1143000" cy="1143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248" name="TextBox 14"/>
          <p:cNvSpPr txBox="1">
            <a:spLocks noChangeArrowheads="1"/>
          </p:cNvSpPr>
          <p:nvPr/>
        </p:nvSpPr>
        <p:spPr bwMode="auto">
          <a:xfrm>
            <a:off x="7848601" y="1828800"/>
            <a:ext cx="1717675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001-&gt;000</a:t>
            </a:r>
          </a:p>
          <a:p>
            <a:pPr eaLnBrk="1" hangingPunct="1"/>
            <a:r>
              <a:rPr lang="en-US" altLang="en-US" sz="2800"/>
              <a:t>111-&gt;000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blocked</a:t>
            </a:r>
          </a:p>
        </p:txBody>
      </p:sp>
      <p:sp>
        <p:nvSpPr>
          <p:cNvPr id="2" name="Oval 1"/>
          <p:cNvSpPr/>
          <p:nvPr/>
        </p:nvSpPr>
        <p:spPr>
          <a:xfrm>
            <a:off x="6184669" y="2347652"/>
            <a:ext cx="365760" cy="28124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796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/>
          <a:lstStyle/>
          <a:p>
            <a:r>
              <a:rPr lang="en-US" altLang="en-US"/>
              <a:t>Tree saturation</a:t>
            </a:r>
          </a:p>
        </p:txBody>
      </p:sp>
      <p:pic>
        <p:nvPicPr>
          <p:cNvPr id="11267" name="Picture 2" descr="figure1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19201"/>
            <a:ext cx="5105400" cy="494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3657600" y="2667000"/>
            <a:ext cx="2057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867400" y="2286000"/>
            <a:ext cx="8382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3048000" y="4343400"/>
            <a:ext cx="2133600" cy="1066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4648200" y="2667000"/>
            <a:ext cx="1143000" cy="1143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272" name="TextBox 14"/>
          <p:cNvSpPr txBox="1">
            <a:spLocks noChangeArrowheads="1"/>
          </p:cNvSpPr>
          <p:nvPr/>
        </p:nvSpPr>
        <p:spPr bwMode="auto">
          <a:xfrm>
            <a:off x="7848600" y="1828800"/>
            <a:ext cx="258445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001-&gt;000</a:t>
            </a:r>
          </a:p>
          <a:p>
            <a:pPr eaLnBrk="1" hangingPunct="1"/>
            <a:r>
              <a:rPr lang="en-US" altLang="en-US" sz="2800"/>
              <a:t>111-&gt;000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011-&gt;001</a:t>
            </a:r>
          </a:p>
          <a:p>
            <a:pPr eaLnBrk="1" hangingPunct="1"/>
            <a:r>
              <a:rPr lang="en-US" altLang="en-US" sz="2800"/>
              <a:t>110-&gt;001</a:t>
            </a:r>
          </a:p>
          <a:p>
            <a:pPr eaLnBrk="1" hangingPunct="1"/>
            <a:r>
              <a:rPr lang="en-US" altLang="en-US" sz="2800"/>
              <a:t>Not directly go</a:t>
            </a:r>
          </a:p>
          <a:p>
            <a:pPr eaLnBrk="1" hangingPunct="1"/>
            <a:r>
              <a:rPr lang="en-US" altLang="en-US" sz="2800"/>
              <a:t>through the</a:t>
            </a:r>
          </a:p>
          <a:p>
            <a:pPr eaLnBrk="1" hangingPunct="1"/>
            <a:r>
              <a:rPr lang="en-US" altLang="en-US" sz="2800"/>
              <a:t>congested link,</a:t>
            </a:r>
          </a:p>
          <a:p>
            <a:pPr eaLnBrk="1" hangingPunct="1"/>
            <a:r>
              <a:rPr lang="en-US" altLang="en-US" sz="2800"/>
              <a:t>but blocked.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733800" y="38100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3124200" y="3276600"/>
            <a:ext cx="1981200" cy="1066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429000" y="3714491"/>
            <a:ext cx="365760" cy="28124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412374" y="4769515"/>
            <a:ext cx="365760" cy="28124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103620" y="2362201"/>
            <a:ext cx="365760" cy="28124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659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1143000"/>
          </a:xfrm>
        </p:spPr>
        <p:txBody>
          <a:bodyPr/>
          <a:lstStyle/>
          <a:p>
            <a:r>
              <a:rPr lang="en-US" altLang="en-US"/>
              <a:t>Tree saturation</a:t>
            </a:r>
          </a:p>
        </p:txBody>
      </p:sp>
      <p:pic>
        <p:nvPicPr>
          <p:cNvPr id="12291" name="Picture 2" descr="figure1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219201"/>
            <a:ext cx="5105400" cy="494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3657600" y="2667000"/>
            <a:ext cx="2057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867400" y="2286000"/>
            <a:ext cx="8382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3048000" y="4343400"/>
            <a:ext cx="2133600" cy="1066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4648200" y="2667000"/>
            <a:ext cx="1143000" cy="1143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296" name="TextBox 14"/>
          <p:cNvSpPr txBox="1">
            <a:spLocks noChangeArrowheads="1"/>
          </p:cNvSpPr>
          <p:nvPr/>
        </p:nvSpPr>
        <p:spPr bwMode="auto">
          <a:xfrm>
            <a:off x="7620000" y="1981200"/>
            <a:ext cx="24384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/>
              <a:t>Tree saturation</a:t>
            </a:r>
          </a:p>
          <a:p>
            <a:pPr eaLnBrk="1" hangingPunct="1"/>
            <a:r>
              <a:rPr lang="en-US" altLang="en-US" sz="2800"/>
              <a:t>can happen in any topology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733800" y="38100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 flipH="1" flipV="1">
            <a:off x="3124200" y="3276600"/>
            <a:ext cx="1981200" cy="1066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1778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Lossless network and deadlock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4294967295"/>
          </p:nvPr>
        </p:nvSpPr>
        <p:spPr>
          <a:xfrm>
            <a:off x="1166552" y="1325880"/>
            <a:ext cx="8229600" cy="2286000"/>
          </a:xfrm>
        </p:spPr>
        <p:txBody>
          <a:bodyPr>
            <a:normAutofit fontScale="77500" lnSpcReduction="20000"/>
          </a:bodyPr>
          <a:lstStyle/>
          <a:p>
            <a:pPr marL="342900" lvl="1" indent="-342900"/>
            <a:r>
              <a:rPr lang="en-US" altLang="en-US" sz="3600" dirty="0"/>
              <a:t>Wormhole routing: hold on to the buffer when blocked. </a:t>
            </a:r>
          </a:p>
          <a:p>
            <a:pPr marL="742950" lvl="2" indent="-342900"/>
            <a:r>
              <a:rPr lang="en-US" altLang="en-US" sz="3200" dirty="0"/>
              <a:t>Hold and wait </a:t>
            </a:r>
            <a:r>
              <a:rPr lang="en-US" altLang="en-US" sz="3200" dirty="0">
                <a:sym typeface="Wingdings" panose="05000000000000000000" pitchFamily="2" charset="2"/>
              </a:rPr>
              <a:t> this is the formula for deadlock.</a:t>
            </a:r>
          </a:p>
          <a:p>
            <a:pPr marL="742950" lvl="2" indent="-342900"/>
            <a:r>
              <a:rPr lang="en-US" altLang="en-US" sz="3200" dirty="0">
                <a:sym typeface="Wingdings" panose="05000000000000000000" pitchFamily="2" charset="2"/>
              </a:rPr>
              <a:t>Solution?</a:t>
            </a:r>
            <a:endParaRPr lang="en-US" altLang="en-US" sz="3200" dirty="0"/>
          </a:p>
          <a:p>
            <a:pPr marL="342900" lvl="1" indent="-342900"/>
            <a:endParaRPr lang="en-US" altLang="en-US" dirty="0"/>
          </a:p>
          <a:p>
            <a:endParaRPr lang="en-US" altLang="en-US" dirty="0"/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0771" y="3674226"/>
            <a:ext cx="3811588" cy="284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00218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Virtual channels alleviate the deadlock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6559368" cy="4767890"/>
          </a:xfrm>
        </p:spPr>
        <p:txBody>
          <a:bodyPr>
            <a:normAutofit fontScale="85000" lnSpcReduction="10000"/>
          </a:bodyPr>
          <a:lstStyle/>
          <a:p>
            <a:pPr>
              <a:buFont typeface="Arial" charset="0"/>
              <a:buChar char="•"/>
              <a:defRPr/>
            </a:pPr>
            <a:r>
              <a:rPr lang="en-US" dirty="0"/>
              <a:t>A logical channel can be realized with one buffer and the related flow control mechanism.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/>
              <a:t>At one time, one message use the link.</a:t>
            </a:r>
          </a:p>
          <a:p>
            <a:pPr>
              <a:buFont typeface="Arial" charset="0"/>
              <a:buChar char="•"/>
              <a:defRPr/>
            </a:pPr>
            <a:r>
              <a:rPr lang="en-US" dirty="0"/>
              <a:t>We can allow multiple messages to share the link by having multiple virtual channels: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/>
              <a:t>Each virtual channel has one buffer with the related flow control mechanism.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/>
              <a:t>The switch can use some scheduling algorithm to select flits in different buffer for forwarding.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/>
              <a:t>With virtual channel, the train slows down, but not stops when there is network contention.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8408" y="2360815"/>
            <a:ext cx="3811588" cy="284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01579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avoidance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 Layered routing</a:t>
            </a:r>
          </a:p>
          <a:p>
            <a:pPr lvl="1"/>
            <a:r>
              <a:rPr lang="en-US" dirty="0"/>
              <a:t> No loop in each virtual channel</a:t>
            </a:r>
          </a:p>
          <a:p>
            <a:r>
              <a:rPr lang="en-US" dirty="0"/>
              <a:t> Routing to avoid forming loops</a:t>
            </a:r>
          </a:p>
          <a:p>
            <a:r>
              <a:rPr lang="en-US" dirty="0"/>
              <a:t> Increase virtual channel ID every time a packet passes a link (works for low dimensional topology).</a:t>
            </a:r>
          </a:p>
        </p:txBody>
      </p:sp>
    </p:spTree>
    <p:extLst>
      <p:ext uri="{BB962C8B-B14F-4D97-AF65-F5344CB8AC3E}">
        <p14:creationId xmlns:p14="http://schemas.microsoft.com/office/powerpoint/2010/main" val="17081856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53814" y="1415332"/>
            <a:ext cx="10363826" cy="267453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Once the topology is fixed, routing determines the path from the source to the destination.</a:t>
            </a:r>
          </a:p>
          <a:p>
            <a:pPr>
              <a:defRPr/>
            </a:pPr>
            <a:r>
              <a:rPr lang="en-US" dirty="0"/>
              <a:t>Why routing matters? Consider an 8-node ring with two routing schemes, shortest path routing and random routing.</a:t>
            </a:r>
          </a:p>
          <a:p>
            <a:pPr>
              <a:defRPr/>
            </a:pPr>
            <a:r>
              <a:rPr lang="en-US" dirty="0"/>
              <a:t>Evaluating the performance of an interconnect often uses some well known communication patterns.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219499" y="4905110"/>
            <a:ext cx="648393" cy="6151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</a:t>
            </a:r>
          </a:p>
        </p:txBody>
      </p:sp>
      <p:sp>
        <p:nvSpPr>
          <p:cNvPr id="5" name="Oval 4"/>
          <p:cNvSpPr/>
          <p:nvPr/>
        </p:nvSpPr>
        <p:spPr>
          <a:xfrm>
            <a:off x="3279373" y="4899569"/>
            <a:ext cx="648393" cy="6151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" name="Oval 5"/>
          <p:cNvSpPr/>
          <p:nvPr/>
        </p:nvSpPr>
        <p:spPr>
          <a:xfrm>
            <a:off x="4339247" y="4899569"/>
            <a:ext cx="648393" cy="6151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7" name="Oval 6"/>
          <p:cNvSpPr/>
          <p:nvPr/>
        </p:nvSpPr>
        <p:spPr>
          <a:xfrm>
            <a:off x="5384564" y="4899568"/>
            <a:ext cx="648393" cy="6151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8" name="Oval 7"/>
          <p:cNvSpPr/>
          <p:nvPr/>
        </p:nvSpPr>
        <p:spPr>
          <a:xfrm>
            <a:off x="6444438" y="4899568"/>
            <a:ext cx="648393" cy="6151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9" name="Oval 8"/>
          <p:cNvSpPr/>
          <p:nvPr/>
        </p:nvSpPr>
        <p:spPr>
          <a:xfrm>
            <a:off x="7504312" y="4899568"/>
            <a:ext cx="648393" cy="6151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0" name="Oval 9"/>
          <p:cNvSpPr/>
          <p:nvPr/>
        </p:nvSpPr>
        <p:spPr>
          <a:xfrm>
            <a:off x="8564186" y="4899567"/>
            <a:ext cx="648393" cy="6151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1" name="Oval 10"/>
          <p:cNvSpPr/>
          <p:nvPr/>
        </p:nvSpPr>
        <p:spPr>
          <a:xfrm>
            <a:off x="9609503" y="4899566"/>
            <a:ext cx="648393" cy="6151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cxnSp>
        <p:nvCxnSpPr>
          <p:cNvPr id="14" name="Straight Connector 13"/>
          <p:cNvCxnSpPr>
            <a:stCxn id="4" idx="6"/>
            <a:endCxn id="5" idx="2"/>
          </p:cNvCxnSpPr>
          <p:nvPr/>
        </p:nvCxnSpPr>
        <p:spPr>
          <a:xfrm flipV="1">
            <a:off x="2867892" y="5207140"/>
            <a:ext cx="411481" cy="55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3920487" y="5191113"/>
            <a:ext cx="411481" cy="55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4999077" y="5188342"/>
            <a:ext cx="411481" cy="55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047514" y="5207136"/>
            <a:ext cx="411481" cy="55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7077243" y="5201595"/>
            <a:ext cx="411481" cy="55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8145427" y="5212677"/>
            <a:ext cx="411481" cy="55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9198022" y="5212677"/>
            <a:ext cx="411481" cy="55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 23"/>
          <p:cNvSpPr/>
          <p:nvPr/>
        </p:nvSpPr>
        <p:spPr>
          <a:xfrm>
            <a:off x="913246" y="4595884"/>
            <a:ext cx="10747683" cy="624509"/>
          </a:xfrm>
          <a:custGeom>
            <a:avLst/>
            <a:gdLst>
              <a:gd name="connsiteX0" fmla="*/ 9352972 w 10747683"/>
              <a:gd name="connsiteY0" fmla="*/ 624509 h 624509"/>
              <a:gd name="connsiteX1" fmla="*/ 10051241 w 10747683"/>
              <a:gd name="connsiteY1" fmla="*/ 67556 h 624509"/>
              <a:gd name="connsiteX2" fmla="*/ 724361 w 10747683"/>
              <a:gd name="connsiteY2" fmla="*/ 67556 h 624509"/>
              <a:gd name="connsiteX3" fmla="*/ 1314565 w 10747683"/>
              <a:gd name="connsiteY3" fmla="*/ 591258 h 624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47683" h="624509">
                <a:moveTo>
                  <a:pt x="9352972" y="624509"/>
                </a:moveTo>
                <a:cubicBezTo>
                  <a:pt x="10421157" y="392445"/>
                  <a:pt x="11489343" y="160381"/>
                  <a:pt x="10051241" y="67556"/>
                </a:cubicBezTo>
                <a:cubicBezTo>
                  <a:pt x="8613139" y="-25269"/>
                  <a:pt x="2180474" y="-19728"/>
                  <a:pt x="724361" y="67556"/>
                </a:cubicBezTo>
                <a:cubicBezTo>
                  <a:pt x="-731752" y="154840"/>
                  <a:pt x="291406" y="373049"/>
                  <a:pt x="1314565" y="59125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133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53814" y="1415332"/>
            <a:ext cx="10363826" cy="483556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Topology (what): how to connect the nodes with links?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Routing (which): which path a packet will go through?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Switching (how): how a packet goes through a path (routers)?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Flow control (when): when can a packet go through a router?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3707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traffic patterns used in interconnect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7"/>
            <a:ext cx="10363826" cy="503317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3000" dirty="0"/>
              <a:t>Derived from applications</a:t>
            </a:r>
          </a:p>
          <a:p>
            <a:pPr>
              <a:lnSpc>
                <a:spcPct val="90000"/>
              </a:lnSpc>
              <a:defRPr/>
            </a:pPr>
            <a:r>
              <a:rPr lang="en-US" sz="3000" dirty="0"/>
              <a:t>Important to stress test the network with different patterns</a:t>
            </a:r>
          </a:p>
          <a:p>
            <a:pPr>
              <a:lnSpc>
                <a:spcPct val="90000"/>
              </a:lnSpc>
              <a:defRPr/>
            </a:pPr>
            <a:r>
              <a:rPr lang="en-US" sz="3000" dirty="0"/>
              <a:t>For each topology and pattern, one can derive the average hop count (latency) and maximum link load (throughput). </a:t>
            </a:r>
          </a:p>
          <a:p>
            <a:pPr>
              <a:lnSpc>
                <a:spcPct val="90000"/>
              </a:lnSpc>
              <a:defRPr/>
            </a:pPr>
            <a:r>
              <a:rPr lang="en-US" sz="3000" dirty="0"/>
              <a:t> </a:t>
            </a:r>
            <a:r>
              <a:rPr lang="en-US" sz="3000" i="1" dirty="0"/>
              <a:t>Random uniform</a:t>
            </a:r>
            <a:r>
              <a:rPr lang="en-US" sz="3000" dirty="0"/>
              <a:t>: each packet has a randomly selected source and/or destination. </a:t>
            </a:r>
          </a:p>
          <a:p>
            <a:pPr>
              <a:lnSpc>
                <a:spcPct val="90000"/>
              </a:lnSpc>
              <a:defRPr/>
            </a:pPr>
            <a:r>
              <a:rPr lang="en-US" sz="3000" dirty="0"/>
              <a:t> </a:t>
            </a:r>
            <a:r>
              <a:rPr lang="en-US" sz="3000" i="1" dirty="0"/>
              <a:t>Random permutation</a:t>
            </a:r>
            <a:r>
              <a:rPr lang="en-US" sz="3000" dirty="0"/>
              <a:t>: Each node is a source and a destination in this pattern. </a:t>
            </a:r>
          </a:p>
          <a:p>
            <a:pPr>
              <a:lnSpc>
                <a:spcPct val="90000"/>
              </a:lnSpc>
              <a:defRPr/>
            </a:pPr>
            <a:r>
              <a:rPr lang="en-US" sz="3000" dirty="0"/>
              <a:t> Special permutations: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600" i="1" dirty="0"/>
              <a:t>Bit reversal: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600" i="1" dirty="0"/>
              <a:t>Bit complement: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600" i="1" dirty="0"/>
              <a:t>Tornado: </a:t>
            </a:r>
          </a:p>
          <a:p>
            <a:pPr>
              <a:lnSpc>
                <a:spcPct val="90000"/>
              </a:lnSpc>
              <a:defRPr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5898513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292514"/>
            <a:ext cx="10364451" cy="955842"/>
          </a:xfrm>
        </p:spPr>
        <p:txBody>
          <a:bodyPr>
            <a:normAutofit/>
          </a:bodyPr>
          <a:lstStyle/>
          <a:p>
            <a:r>
              <a:rPr lang="en-US" dirty="0"/>
              <a:t>Common traffic patterns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913774" y="1566408"/>
                <a:ext cx="10363826" cy="4967396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90000"/>
                  </a:lnSpc>
                  <a:defRPr/>
                </a:pPr>
                <a:r>
                  <a:rPr lang="en-US" sz="3000" i="1" dirty="0"/>
                  <a:t>Bit reversal: </a:t>
                </a:r>
              </a:p>
              <a:p>
                <a:pPr lvl="1">
                  <a:lnSpc>
                    <a:spcPct val="90000"/>
                  </a:lnSpc>
                  <a:defRPr/>
                </a:pPr>
                <a:r>
                  <a:rPr lang="en-US" sz="2600" i="1" dirty="0"/>
                  <a:t> Example (8 nodes),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0</m:t>
                    </m:r>
                    <m:d>
                      <m:dPr>
                        <m:ctrlPr>
                          <a:rPr lang="en-US" sz="2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</a:rPr>
                          <m:t>000</m:t>
                        </m:r>
                      </m:e>
                    </m:d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↔0,1</m:t>
                    </m:r>
                    <m:d>
                      <m:dPr>
                        <m:ctrlP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001</m:t>
                        </m:r>
                      </m:e>
                    </m:d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↔4</m:t>
                    </m:r>
                    <m:d>
                      <m:dPr>
                        <m:ctrlP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</m:t>
                        </m:r>
                      </m:e>
                    </m:d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2(010)↔2(010), 3(011)↔6(110), 5(101)↔5(101).</m:t>
                    </m:r>
                  </m:oMath>
                </a14:m>
                <a:endParaRPr lang="en-US" sz="2600" i="1" dirty="0"/>
              </a:p>
              <a:p>
                <a:pPr>
                  <a:lnSpc>
                    <a:spcPct val="90000"/>
                  </a:lnSpc>
                  <a:defRPr/>
                </a:pPr>
                <a:r>
                  <a:rPr lang="en-US" sz="3000" i="1" dirty="0"/>
                  <a:t>Bit complement:</a:t>
                </a:r>
              </a:p>
              <a:p>
                <a:pPr lvl="1">
                  <a:lnSpc>
                    <a:spcPct val="90000"/>
                  </a:lnSpc>
                  <a:defRPr/>
                </a:pPr>
                <a:r>
                  <a:rPr lang="en-US" sz="2600" i="1" dirty="0"/>
                  <a:t> Example: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 panose="02040503050406030204" pitchFamily="18" charset="0"/>
                      </a:rPr>
                      <m:t>0(000)</m:t>
                    </m:r>
                    <m:r>
                      <a:rPr lang="en-US" sz="2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↔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d>
                      <m:dPr>
                        <m:ctrlP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111</m:t>
                        </m:r>
                      </m:e>
                    </m:d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1</m:t>
                    </m:r>
                    <m:d>
                      <m:dPr>
                        <m:ctrlP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001</m:t>
                        </m:r>
                      </m:e>
                    </m:d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↔6</m:t>
                    </m:r>
                    <m:d>
                      <m:dPr>
                        <m:ctrlP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110</m:t>
                        </m:r>
                      </m:e>
                    </m:d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2</m:t>
                    </m:r>
                    <m:d>
                      <m:dPr>
                        <m:ctrlP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010</m:t>
                        </m:r>
                      </m:e>
                    </m:d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↔5</m:t>
                    </m:r>
                    <m:d>
                      <m:dPr>
                        <m:ctrlP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101</m:t>
                        </m:r>
                      </m:e>
                    </m:d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3(011)↔4(100)</m:t>
                    </m:r>
                  </m:oMath>
                </a14:m>
                <a:endParaRPr lang="en-US" sz="2600" i="1" dirty="0"/>
              </a:p>
              <a:p>
                <a:pPr>
                  <a:lnSpc>
                    <a:spcPct val="90000"/>
                  </a:lnSpc>
                  <a:defRPr/>
                </a:pPr>
                <a:r>
                  <a:rPr lang="en-US" sz="3000" i="1" dirty="0"/>
                  <a:t>Tornado: node </a:t>
                </a:r>
                <a:r>
                  <a:rPr lang="en-US" sz="3000" i="1" dirty="0" err="1"/>
                  <a:t>i</a:t>
                </a:r>
                <a:r>
                  <a:rPr lang="en-US" sz="3000" i="1" dirty="0"/>
                  <a:t> send to node (</a:t>
                </a:r>
                <a:r>
                  <a:rPr lang="en-US" sz="3000" i="1" dirty="0" err="1"/>
                  <a:t>i</a:t>
                </a:r>
                <a:r>
                  <a:rPr lang="en-US" sz="3000" i="1" dirty="0"/>
                  <a:t> + (N-1)/2) mod N</a:t>
                </a:r>
              </a:p>
              <a:p>
                <a:pPr lvl="1">
                  <a:lnSpc>
                    <a:spcPct val="90000"/>
                  </a:lnSpc>
                  <a:defRPr/>
                </a:pPr>
                <a:r>
                  <a:rPr lang="en-US" sz="2600" i="1" dirty="0"/>
                  <a:t> Example: 0</a:t>
                </a:r>
                <a14:m>
                  <m:oMath xmlns:m="http://schemas.openxmlformats.org/officeDocument/2006/math">
                    <m:r>
                      <a:rPr lang="en-US" sz="2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3, 1→4, 2→5, 3→6, 4→7, 5→0, 6→1, 7→2</m:t>
                    </m:r>
                  </m:oMath>
                </a14:m>
                <a:endParaRPr lang="en-US" sz="2600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913774" y="1566408"/>
                <a:ext cx="10363826" cy="4967396"/>
              </a:xfrm>
              <a:blipFill>
                <a:blip r:embed="rId2"/>
                <a:stretch>
                  <a:fillRect l="-1235" t="-24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0081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292514"/>
            <a:ext cx="10364451" cy="955842"/>
          </a:xfrm>
        </p:spPr>
        <p:txBody>
          <a:bodyPr>
            <a:normAutofit fontScale="90000"/>
          </a:bodyPr>
          <a:lstStyle/>
          <a:p>
            <a:r>
              <a:rPr lang="en-US" dirty="0"/>
              <a:t>Analyzing the routing performance with the Tornado pattern in the 8-node ring topology: average hop 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78088" y="4124377"/>
            <a:ext cx="11041772" cy="2111313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 Shortest path routing: average hop count = 3</a:t>
            </a:r>
          </a:p>
          <a:p>
            <a:r>
              <a:rPr lang="en-US" altLang="en-US" sz="2400" dirty="0"/>
              <a:t>Random routing: same direction hop count = 3, the other direction, hop count = 5. Average hop count = (3+5)/2 = 4</a:t>
            </a:r>
          </a:p>
        </p:txBody>
      </p:sp>
      <p:sp>
        <p:nvSpPr>
          <p:cNvPr id="6" name="Oval 5"/>
          <p:cNvSpPr/>
          <p:nvPr/>
        </p:nvSpPr>
        <p:spPr>
          <a:xfrm>
            <a:off x="1978430" y="1929154"/>
            <a:ext cx="648393" cy="6151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0</a:t>
            </a:r>
          </a:p>
        </p:txBody>
      </p:sp>
      <p:sp>
        <p:nvSpPr>
          <p:cNvPr id="7" name="Oval 6"/>
          <p:cNvSpPr/>
          <p:nvPr/>
        </p:nvSpPr>
        <p:spPr>
          <a:xfrm>
            <a:off x="3038304" y="1923613"/>
            <a:ext cx="648393" cy="6151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8" name="Oval 7"/>
          <p:cNvSpPr/>
          <p:nvPr/>
        </p:nvSpPr>
        <p:spPr>
          <a:xfrm>
            <a:off x="4098178" y="1923613"/>
            <a:ext cx="648393" cy="6151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10" name="Oval 9"/>
          <p:cNvSpPr/>
          <p:nvPr/>
        </p:nvSpPr>
        <p:spPr>
          <a:xfrm>
            <a:off x="5143495" y="1923612"/>
            <a:ext cx="648393" cy="6151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11" name="Oval 10"/>
          <p:cNvSpPr/>
          <p:nvPr/>
        </p:nvSpPr>
        <p:spPr>
          <a:xfrm>
            <a:off x="6203369" y="1923612"/>
            <a:ext cx="648393" cy="6151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12" name="Oval 11"/>
          <p:cNvSpPr/>
          <p:nvPr/>
        </p:nvSpPr>
        <p:spPr>
          <a:xfrm>
            <a:off x="7263243" y="1923612"/>
            <a:ext cx="648393" cy="6151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5</a:t>
            </a:r>
          </a:p>
        </p:txBody>
      </p:sp>
      <p:sp>
        <p:nvSpPr>
          <p:cNvPr id="13" name="Oval 12"/>
          <p:cNvSpPr/>
          <p:nvPr/>
        </p:nvSpPr>
        <p:spPr>
          <a:xfrm>
            <a:off x="8323117" y="1923611"/>
            <a:ext cx="648393" cy="6151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4" name="Oval 13"/>
          <p:cNvSpPr/>
          <p:nvPr/>
        </p:nvSpPr>
        <p:spPr>
          <a:xfrm>
            <a:off x="9368434" y="1923610"/>
            <a:ext cx="648393" cy="6151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16" name="Straight Connector 15"/>
          <p:cNvCxnSpPr>
            <a:stCxn id="6" idx="6"/>
            <a:endCxn id="7" idx="2"/>
          </p:cNvCxnSpPr>
          <p:nvPr/>
        </p:nvCxnSpPr>
        <p:spPr>
          <a:xfrm flipV="1">
            <a:off x="2626823" y="2231184"/>
            <a:ext cx="411481" cy="55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679418" y="2215157"/>
            <a:ext cx="411481" cy="55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758008" y="2212386"/>
            <a:ext cx="411481" cy="55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806445" y="2231180"/>
            <a:ext cx="411481" cy="55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836174" y="2225639"/>
            <a:ext cx="411481" cy="55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7904358" y="2236721"/>
            <a:ext cx="411481" cy="55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8956953" y="2236721"/>
            <a:ext cx="411481" cy="55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672177" y="1619928"/>
            <a:ext cx="10747683" cy="624509"/>
          </a:xfrm>
          <a:custGeom>
            <a:avLst/>
            <a:gdLst>
              <a:gd name="connsiteX0" fmla="*/ 9352972 w 10747683"/>
              <a:gd name="connsiteY0" fmla="*/ 624509 h 624509"/>
              <a:gd name="connsiteX1" fmla="*/ 10051241 w 10747683"/>
              <a:gd name="connsiteY1" fmla="*/ 67556 h 624509"/>
              <a:gd name="connsiteX2" fmla="*/ 724361 w 10747683"/>
              <a:gd name="connsiteY2" fmla="*/ 67556 h 624509"/>
              <a:gd name="connsiteX3" fmla="*/ 1314565 w 10747683"/>
              <a:gd name="connsiteY3" fmla="*/ 591258 h 624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47683" h="624509">
                <a:moveTo>
                  <a:pt x="9352972" y="624509"/>
                </a:moveTo>
                <a:cubicBezTo>
                  <a:pt x="10421157" y="392445"/>
                  <a:pt x="11489343" y="160381"/>
                  <a:pt x="10051241" y="67556"/>
                </a:cubicBezTo>
                <a:cubicBezTo>
                  <a:pt x="8613139" y="-25269"/>
                  <a:pt x="2180474" y="-19728"/>
                  <a:pt x="724361" y="67556"/>
                </a:cubicBezTo>
                <a:cubicBezTo>
                  <a:pt x="-731752" y="154840"/>
                  <a:pt x="291406" y="373049"/>
                  <a:pt x="1314565" y="59125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302626" y="2676698"/>
            <a:ext cx="3165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403727" y="2812472"/>
            <a:ext cx="3165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429652" y="2920538"/>
            <a:ext cx="3165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577549" y="3045229"/>
            <a:ext cx="3165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527565" y="3169920"/>
            <a:ext cx="3165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7594717" y="3311236"/>
            <a:ext cx="3165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8647313" y="3448275"/>
            <a:ext cx="21124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140468" y="3624349"/>
            <a:ext cx="3165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140468" y="3438455"/>
            <a:ext cx="21124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140468" y="3305694"/>
            <a:ext cx="11621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9597624" y="3624349"/>
            <a:ext cx="11621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7996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292514"/>
            <a:ext cx="10364451" cy="955842"/>
          </a:xfrm>
        </p:spPr>
        <p:txBody>
          <a:bodyPr>
            <a:normAutofit fontScale="90000"/>
          </a:bodyPr>
          <a:lstStyle/>
          <a:p>
            <a:r>
              <a:rPr lang="en-US" dirty="0"/>
              <a:t>Analyzing the routing performance with the Tornado pattern in the 8-node ring topology: maximum link load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78088" y="4124377"/>
            <a:ext cx="11041772" cy="2111313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400" dirty="0"/>
              <a:t> Shortest path routing: maximum link load = 3 (throughput = 1/3)</a:t>
            </a:r>
          </a:p>
          <a:p>
            <a:pPr lvl="1"/>
            <a:r>
              <a:rPr lang="en-US" altLang="en-US" sz="2000" dirty="0"/>
              <a:t>Channel on the other direction is not used!</a:t>
            </a:r>
          </a:p>
          <a:p>
            <a:r>
              <a:rPr lang="en-US" altLang="en-US" sz="2400" dirty="0"/>
              <a:t>Random routing: Each packet will pick the direction randomly. ½ goes clockwise, ½ goes counter-clockwise. Clockwise link load = 3/2, counter-clockwise link load = 5/2. Throughput = (1/(5/2))=0.4</a:t>
            </a:r>
          </a:p>
        </p:txBody>
      </p:sp>
      <p:sp>
        <p:nvSpPr>
          <p:cNvPr id="6" name="Oval 5"/>
          <p:cNvSpPr/>
          <p:nvPr/>
        </p:nvSpPr>
        <p:spPr>
          <a:xfrm>
            <a:off x="1978430" y="1929154"/>
            <a:ext cx="648393" cy="6151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0</a:t>
            </a:r>
          </a:p>
        </p:txBody>
      </p:sp>
      <p:sp>
        <p:nvSpPr>
          <p:cNvPr id="7" name="Oval 6"/>
          <p:cNvSpPr/>
          <p:nvPr/>
        </p:nvSpPr>
        <p:spPr>
          <a:xfrm>
            <a:off x="3038304" y="1923613"/>
            <a:ext cx="648393" cy="6151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8" name="Oval 7"/>
          <p:cNvSpPr/>
          <p:nvPr/>
        </p:nvSpPr>
        <p:spPr>
          <a:xfrm>
            <a:off x="4098178" y="1923613"/>
            <a:ext cx="648393" cy="6151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10" name="Oval 9"/>
          <p:cNvSpPr/>
          <p:nvPr/>
        </p:nvSpPr>
        <p:spPr>
          <a:xfrm>
            <a:off x="5143495" y="1923612"/>
            <a:ext cx="648393" cy="6151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11" name="Oval 10"/>
          <p:cNvSpPr/>
          <p:nvPr/>
        </p:nvSpPr>
        <p:spPr>
          <a:xfrm>
            <a:off x="6203369" y="1923612"/>
            <a:ext cx="648393" cy="6151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12" name="Oval 11"/>
          <p:cNvSpPr/>
          <p:nvPr/>
        </p:nvSpPr>
        <p:spPr>
          <a:xfrm>
            <a:off x="7263243" y="1923612"/>
            <a:ext cx="648393" cy="6151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5</a:t>
            </a:r>
          </a:p>
        </p:txBody>
      </p:sp>
      <p:sp>
        <p:nvSpPr>
          <p:cNvPr id="13" name="Oval 12"/>
          <p:cNvSpPr/>
          <p:nvPr/>
        </p:nvSpPr>
        <p:spPr>
          <a:xfrm>
            <a:off x="8323117" y="1923611"/>
            <a:ext cx="648393" cy="6151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14" name="Oval 13"/>
          <p:cNvSpPr/>
          <p:nvPr/>
        </p:nvSpPr>
        <p:spPr>
          <a:xfrm>
            <a:off x="9368434" y="1923610"/>
            <a:ext cx="648393" cy="6151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cxnSp>
        <p:nvCxnSpPr>
          <p:cNvPr id="16" name="Straight Connector 15"/>
          <p:cNvCxnSpPr>
            <a:stCxn id="6" idx="6"/>
            <a:endCxn id="7" idx="2"/>
          </p:cNvCxnSpPr>
          <p:nvPr/>
        </p:nvCxnSpPr>
        <p:spPr>
          <a:xfrm flipV="1">
            <a:off x="2626823" y="2231184"/>
            <a:ext cx="411481" cy="55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679418" y="2215157"/>
            <a:ext cx="411481" cy="55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758008" y="2212386"/>
            <a:ext cx="411481" cy="55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806445" y="2231180"/>
            <a:ext cx="411481" cy="55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836174" y="2225639"/>
            <a:ext cx="411481" cy="55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7904358" y="2236721"/>
            <a:ext cx="411481" cy="55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8956953" y="2236721"/>
            <a:ext cx="411481" cy="55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672177" y="1619928"/>
            <a:ext cx="10747683" cy="624509"/>
          </a:xfrm>
          <a:custGeom>
            <a:avLst/>
            <a:gdLst>
              <a:gd name="connsiteX0" fmla="*/ 9352972 w 10747683"/>
              <a:gd name="connsiteY0" fmla="*/ 624509 h 624509"/>
              <a:gd name="connsiteX1" fmla="*/ 10051241 w 10747683"/>
              <a:gd name="connsiteY1" fmla="*/ 67556 h 624509"/>
              <a:gd name="connsiteX2" fmla="*/ 724361 w 10747683"/>
              <a:gd name="connsiteY2" fmla="*/ 67556 h 624509"/>
              <a:gd name="connsiteX3" fmla="*/ 1314565 w 10747683"/>
              <a:gd name="connsiteY3" fmla="*/ 591258 h 624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47683" h="624509">
                <a:moveTo>
                  <a:pt x="9352972" y="624509"/>
                </a:moveTo>
                <a:cubicBezTo>
                  <a:pt x="10421157" y="392445"/>
                  <a:pt x="11489343" y="160381"/>
                  <a:pt x="10051241" y="67556"/>
                </a:cubicBezTo>
                <a:cubicBezTo>
                  <a:pt x="8613139" y="-25269"/>
                  <a:pt x="2180474" y="-19728"/>
                  <a:pt x="724361" y="67556"/>
                </a:cubicBezTo>
                <a:cubicBezTo>
                  <a:pt x="-731752" y="154840"/>
                  <a:pt x="291406" y="373049"/>
                  <a:pt x="1314565" y="59125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302626" y="2676698"/>
            <a:ext cx="3165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403727" y="2812472"/>
            <a:ext cx="3165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429652" y="2920538"/>
            <a:ext cx="3165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5577549" y="3045229"/>
            <a:ext cx="3165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527565" y="3169920"/>
            <a:ext cx="3165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7594717" y="3311236"/>
            <a:ext cx="3165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8647313" y="3448275"/>
            <a:ext cx="21124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1140468" y="3624349"/>
            <a:ext cx="3165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140468" y="3438455"/>
            <a:ext cx="21124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140468" y="3305694"/>
            <a:ext cx="11621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9597624" y="3624349"/>
            <a:ext cx="11621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4555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292514"/>
            <a:ext cx="10364451" cy="955842"/>
          </a:xfrm>
        </p:spPr>
        <p:txBody>
          <a:bodyPr>
            <a:normAutofit/>
          </a:bodyPr>
          <a:lstStyle/>
          <a:p>
            <a:r>
              <a:rPr lang="en-US" dirty="0"/>
              <a:t>Routing classification: how to select path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14382" y="1321724"/>
            <a:ext cx="10363826" cy="5397127"/>
          </a:xfrm>
        </p:spPr>
        <p:txBody>
          <a:bodyPr>
            <a:normAutofit/>
          </a:bodyPr>
          <a:lstStyle/>
          <a:p>
            <a:r>
              <a:rPr lang="en-US" altLang="en-US" dirty="0"/>
              <a:t>How to select among the set of all possible paths from a source to a destination</a:t>
            </a:r>
          </a:p>
          <a:p>
            <a:pPr lvl="1"/>
            <a:r>
              <a:rPr lang="en-US" altLang="en-US" dirty="0"/>
              <a:t>Deterministic: Always choose the same route</a:t>
            </a:r>
          </a:p>
          <a:p>
            <a:pPr lvl="2"/>
            <a:r>
              <a:rPr lang="en-US" altLang="en-US" dirty="0"/>
              <a:t>Example: shortest path routing in ring</a:t>
            </a:r>
          </a:p>
          <a:p>
            <a:pPr lvl="2"/>
            <a:r>
              <a:rPr lang="en-US" altLang="en-US" dirty="0"/>
              <a:t>Restrictive, but can be easily implemented </a:t>
            </a:r>
          </a:p>
          <a:p>
            <a:pPr lvl="1"/>
            <a:r>
              <a:rPr lang="en-US" altLang="en-US" dirty="0"/>
              <a:t>Oblivious: Choose the route without considering the current network state information</a:t>
            </a:r>
          </a:p>
          <a:p>
            <a:pPr lvl="2"/>
            <a:r>
              <a:rPr lang="en-US" altLang="en-US" dirty="0"/>
              <a:t>Example: random routing on ring</a:t>
            </a:r>
          </a:p>
          <a:p>
            <a:pPr lvl="2"/>
            <a:r>
              <a:rPr lang="en-US" altLang="en-US" dirty="0"/>
              <a:t>Deterministic is a special oblivious routing</a:t>
            </a:r>
          </a:p>
          <a:p>
            <a:pPr lvl="1"/>
            <a:r>
              <a:rPr lang="en-US" altLang="en-US" dirty="0"/>
              <a:t>Adaptive: Choose the route based on the network state</a:t>
            </a:r>
          </a:p>
          <a:p>
            <a:pPr lvl="2"/>
            <a:r>
              <a:rPr lang="en-US" altLang="en-US" dirty="0"/>
              <a:t> based on congestion metrics: link buffer occupancy, history of link load</a:t>
            </a:r>
          </a:p>
        </p:txBody>
      </p:sp>
    </p:spTree>
    <p:extLst>
      <p:ext uri="{BB962C8B-B14F-4D97-AF65-F5344CB8AC3E}">
        <p14:creationId xmlns:p14="http://schemas.microsoft.com/office/powerpoint/2010/main" val="31217224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292514"/>
            <a:ext cx="10364451" cy="955842"/>
          </a:xfrm>
        </p:spPr>
        <p:txBody>
          <a:bodyPr>
            <a:normAutofit/>
          </a:bodyPr>
          <a:lstStyle/>
          <a:p>
            <a:r>
              <a:rPr lang="en-US" dirty="0"/>
              <a:t>Routing classification: path length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14382" y="1321724"/>
            <a:ext cx="10363826" cy="5397127"/>
          </a:xfrm>
        </p:spPr>
        <p:txBody>
          <a:bodyPr>
            <a:normAutofit/>
          </a:bodyPr>
          <a:lstStyle/>
          <a:p>
            <a:r>
              <a:rPr lang="en-US" altLang="en-US" dirty="0"/>
              <a:t>Minimal routing: always use shortest path</a:t>
            </a:r>
          </a:p>
          <a:p>
            <a:pPr lvl="1"/>
            <a:r>
              <a:rPr lang="en-US" altLang="en-US" dirty="0"/>
              <a:t> Example: shortest path routing on ring</a:t>
            </a:r>
          </a:p>
          <a:p>
            <a:r>
              <a:rPr lang="en-US" altLang="en-US" dirty="0"/>
              <a:t>Non-minimal routing: may use non-shortest path</a:t>
            </a:r>
          </a:p>
          <a:p>
            <a:pPr lvl="1"/>
            <a:r>
              <a:rPr lang="en-US" altLang="en-US" dirty="0"/>
              <a:t> Example: random routing on ring</a:t>
            </a:r>
          </a:p>
        </p:txBody>
      </p:sp>
    </p:spTree>
    <p:extLst>
      <p:ext uri="{BB962C8B-B14F-4D97-AF65-F5344CB8AC3E}">
        <p14:creationId xmlns:p14="http://schemas.microsoft.com/office/powerpoint/2010/main" val="2336243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Routing classification: routing mechanism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10363826" cy="4659825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  <a:defRPr/>
            </a:pPr>
            <a:r>
              <a:rPr lang="en-US" dirty="0"/>
              <a:t>Source routing: message include a list of intermediate nodes (or ports) toward the destination. Intermediate routers just lookup and forward. A source routed packet format is as follows:</a:t>
            </a:r>
          </a:p>
          <a:p>
            <a:pPr>
              <a:buFont typeface="Arial" charset="0"/>
              <a:buChar char="•"/>
              <a:defRPr/>
            </a:pPr>
            <a:endParaRPr lang="en-US" dirty="0"/>
          </a:p>
          <a:p>
            <a:pPr>
              <a:buFont typeface="Arial" charset="0"/>
              <a:buChar char="•"/>
              <a:defRPr/>
            </a:pPr>
            <a:r>
              <a:rPr lang="en-US" dirty="0"/>
              <a:t>Destination based routing: message only includes the destination address. Intermediate routers use the address to compute the output port (e.g. </a:t>
            </a:r>
            <a:r>
              <a:rPr lang="en-US" dirty="0" err="1"/>
              <a:t>dest</a:t>
            </a:r>
            <a:r>
              <a:rPr lang="en-US" dirty="0"/>
              <a:t> </a:t>
            </a:r>
            <a:r>
              <a:rPr lang="en-US" dirty="0" err="1"/>
              <a:t>addr</a:t>
            </a:r>
            <a:r>
              <a:rPr lang="en-US" dirty="0"/>
              <a:t> as an index to the forwarding table).</a:t>
            </a:r>
          </a:p>
          <a:p>
            <a:pPr lvl="1">
              <a:buFont typeface="Arial" charset="0"/>
              <a:buChar char="•"/>
              <a:defRPr/>
            </a:pPr>
            <a:r>
              <a:rPr lang="en-US" dirty="0"/>
              <a:t> What is the routing used in the Internet?</a:t>
            </a:r>
          </a:p>
        </p:txBody>
      </p:sp>
      <p:pic>
        <p:nvPicPr>
          <p:cNvPr id="15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0989" y="3232266"/>
            <a:ext cx="431482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05187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Dimension order routing in a mesh/torus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349003"/>
            <a:ext cx="10363826" cy="1296786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X Y Routing: Always go X first then Y</a:t>
            </a:r>
          </a:p>
          <a:p>
            <a:pPr lvl="1"/>
            <a:r>
              <a:rPr lang="en-US" altLang="en-US" dirty="0"/>
              <a:t> Minimal and deterministic, deadlock free (no loop)</a:t>
            </a:r>
          </a:p>
          <a:p>
            <a:pPr lvl="1"/>
            <a:r>
              <a:rPr lang="en-US" altLang="en-US" dirty="0"/>
              <a:t> Not take advantage of the path diversity in the topology, poor load balancing</a:t>
            </a:r>
          </a:p>
          <a:p>
            <a:endParaRPr lang="en-US" alt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046936" y="2923914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31290" y="2923914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DC</a:t>
            </a:r>
          </a:p>
        </p:txBody>
      </p:sp>
      <p:sp>
        <p:nvSpPr>
          <p:cNvPr id="7" name="Rectangle 6"/>
          <p:cNvSpPr/>
          <p:nvPr/>
        </p:nvSpPr>
        <p:spPr>
          <a:xfrm>
            <a:off x="6015644" y="2923914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5" idx="3"/>
            <a:endCxn id="6" idx="1"/>
          </p:cNvCxnSpPr>
          <p:nvPr/>
        </p:nvCxnSpPr>
        <p:spPr>
          <a:xfrm>
            <a:off x="4571591" y="3152514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555945" y="3152514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046936" y="3795842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031290" y="3795842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15644" y="3795842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</a:t>
            </a:r>
          </a:p>
        </p:txBody>
      </p:sp>
      <p:cxnSp>
        <p:nvCxnSpPr>
          <p:cNvPr id="13" name="Straight Connector 12"/>
          <p:cNvCxnSpPr>
            <a:stCxn id="10" idx="3"/>
            <a:endCxn id="11" idx="1"/>
          </p:cNvCxnSpPr>
          <p:nvPr/>
        </p:nvCxnSpPr>
        <p:spPr>
          <a:xfrm>
            <a:off x="4571591" y="4024442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555945" y="4024442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046936" y="4667769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031290" y="4667769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015644" y="4667769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5" idx="3"/>
            <a:endCxn id="16" idx="1"/>
          </p:cNvCxnSpPr>
          <p:nvPr/>
        </p:nvCxnSpPr>
        <p:spPr>
          <a:xfrm>
            <a:off x="4571591" y="4896369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555945" y="4896369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2"/>
            <a:endCxn id="10" idx="0"/>
          </p:cNvCxnSpPr>
          <p:nvPr/>
        </p:nvCxnSpPr>
        <p:spPr>
          <a:xfrm>
            <a:off x="4309264" y="3381114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293618" y="3381114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270477" y="3381114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309264" y="4253042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293618" y="4253042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287966" y="4253042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7009991" y="2923914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6550292" y="3152514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7009991" y="3795842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DB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6550292" y="4024442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7009991" y="4667769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6550292" y="4896369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264824" y="3381114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282313" y="4253042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046936" y="5539695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031290" y="5539695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SB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015644" y="5539695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SC</a:t>
            </a:r>
          </a:p>
        </p:txBody>
      </p:sp>
      <p:cxnSp>
        <p:nvCxnSpPr>
          <p:cNvPr id="37" name="Straight Connector 36"/>
          <p:cNvCxnSpPr>
            <a:stCxn id="34" idx="3"/>
            <a:endCxn id="35" idx="1"/>
          </p:cNvCxnSpPr>
          <p:nvPr/>
        </p:nvCxnSpPr>
        <p:spPr>
          <a:xfrm>
            <a:off x="4571591" y="5768295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555945" y="5768295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309264" y="5124968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293618" y="5124968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287966" y="5124968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7009991" y="5539695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>
            <a:off x="6550292" y="5768295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282313" y="5124968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564098" y="5539694"/>
            <a:ext cx="148902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6015644" y="4314305"/>
            <a:ext cx="0" cy="12253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555945" y="5652655"/>
            <a:ext cx="1642877" cy="83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 flipV="1">
            <a:off x="7140633" y="4279517"/>
            <a:ext cx="41563" cy="137032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 flipV="1">
            <a:off x="5461462" y="5918662"/>
            <a:ext cx="554182" cy="8313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5436524" y="3383931"/>
            <a:ext cx="0" cy="2570489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5636029" y="5270269"/>
            <a:ext cx="266007" cy="4980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8908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Dimension order routing in a mesh/torus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349003"/>
            <a:ext cx="10363826" cy="1296786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What about randomly goes XY or YX</a:t>
            </a:r>
          </a:p>
          <a:p>
            <a:pPr lvl="1"/>
            <a:r>
              <a:rPr lang="en-US" altLang="en-US" dirty="0"/>
              <a:t> Minimal and deterministic</a:t>
            </a:r>
          </a:p>
          <a:p>
            <a:pPr lvl="1"/>
            <a:r>
              <a:rPr lang="en-US" altLang="en-US" dirty="0"/>
              <a:t> Better load balancing. Need additional mechanism to resolve deadlock</a:t>
            </a:r>
          </a:p>
          <a:p>
            <a:endParaRPr lang="en-US" alt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046936" y="2923914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31290" y="2923914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DC</a:t>
            </a:r>
          </a:p>
        </p:txBody>
      </p:sp>
      <p:sp>
        <p:nvSpPr>
          <p:cNvPr id="7" name="Rectangle 6"/>
          <p:cNvSpPr/>
          <p:nvPr/>
        </p:nvSpPr>
        <p:spPr>
          <a:xfrm>
            <a:off x="6015644" y="2923914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5" idx="3"/>
            <a:endCxn id="6" idx="1"/>
          </p:cNvCxnSpPr>
          <p:nvPr/>
        </p:nvCxnSpPr>
        <p:spPr>
          <a:xfrm>
            <a:off x="4571591" y="3152514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555945" y="3152514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046936" y="3795842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031290" y="3795842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15644" y="3795842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</a:t>
            </a:r>
          </a:p>
        </p:txBody>
      </p:sp>
      <p:cxnSp>
        <p:nvCxnSpPr>
          <p:cNvPr id="13" name="Straight Connector 12"/>
          <p:cNvCxnSpPr>
            <a:stCxn id="10" idx="3"/>
            <a:endCxn id="11" idx="1"/>
          </p:cNvCxnSpPr>
          <p:nvPr/>
        </p:nvCxnSpPr>
        <p:spPr>
          <a:xfrm>
            <a:off x="4571591" y="4024442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555945" y="4024442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4046936" y="4667769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031290" y="4667769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015644" y="4667769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5" idx="3"/>
            <a:endCxn id="16" idx="1"/>
          </p:cNvCxnSpPr>
          <p:nvPr/>
        </p:nvCxnSpPr>
        <p:spPr>
          <a:xfrm>
            <a:off x="4571591" y="4896369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555945" y="4896369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2"/>
            <a:endCxn id="10" idx="0"/>
          </p:cNvCxnSpPr>
          <p:nvPr/>
        </p:nvCxnSpPr>
        <p:spPr>
          <a:xfrm>
            <a:off x="4309264" y="3381114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293618" y="3381114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270477" y="3381114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309264" y="4253042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293618" y="4253042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287966" y="4253042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7009991" y="2923914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6550292" y="3152514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7009991" y="3795842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DB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6550292" y="4024442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7009991" y="4667769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6550292" y="4896369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264824" y="3381114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282313" y="4253042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046936" y="5539695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031290" y="5539695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SB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015644" y="5539695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SC</a:t>
            </a:r>
          </a:p>
        </p:txBody>
      </p:sp>
      <p:cxnSp>
        <p:nvCxnSpPr>
          <p:cNvPr id="37" name="Straight Connector 36"/>
          <p:cNvCxnSpPr>
            <a:stCxn id="34" idx="3"/>
            <a:endCxn id="35" idx="1"/>
          </p:cNvCxnSpPr>
          <p:nvPr/>
        </p:nvCxnSpPr>
        <p:spPr>
          <a:xfrm>
            <a:off x="4571591" y="5768295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555945" y="5768295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309264" y="5124968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293618" y="5124968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287966" y="5124968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7009991" y="5539695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>
            <a:off x="6550292" y="5768295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282313" y="5124968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555945" y="5652655"/>
            <a:ext cx="1642877" cy="83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 flipV="1">
            <a:off x="7140633" y="4279517"/>
            <a:ext cx="41563" cy="137032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 flipV="1">
            <a:off x="5461462" y="5918662"/>
            <a:ext cx="554182" cy="8313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5436524" y="3383931"/>
            <a:ext cx="0" cy="2570489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4455622" y="4181302"/>
            <a:ext cx="16625" cy="135839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4430684" y="4164676"/>
            <a:ext cx="1584960" cy="831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7170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Valiant’s</a:t>
            </a:r>
            <a:r>
              <a:rPr lang="en-US" dirty="0"/>
              <a:t> routing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349002"/>
            <a:ext cx="6573903" cy="5101673"/>
          </a:xfrm>
        </p:spPr>
        <p:txBody>
          <a:bodyPr>
            <a:normAutofit/>
          </a:bodyPr>
          <a:lstStyle/>
          <a:p>
            <a:r>
              <a:rPr lang="en-US" altLang="en-US" dirty="0"/>
              <a:t>How: Randomly select an intermediate node I, route packet from s to I and then from I to d. </a:t>
            </a:r>
          </a:p>
          <a:p>
            <a:r>
              <a:rPr lang="en-US" altLang="en-US" dirty="0"/>
              <a:t>Randomizes any traffic pattern</a:t>
            </a:r>
          </a:p>
          <a:p>
            <a:pPr lvl="1"/>
            <a:r>
              <a:rPr lang="en-US" altLang="en-US" dirty="0"/>
              <a:t> All patterns become like random uniform</a:t>
            </a:r>
          </a:p>
          <a:p>
            <a:pPr lvl="1"/>
            <a:r>
              <a:rPr lang="en-US" altLang="en-US" dirty="0"/>
              <a:t> Balance network load</a:t>
            </a:r>
          </a:p>
          <a:p>
            <a:r>
              <a:rPr lang="en-US" altLang="en-US" dirty="0"/>
              <a:t>Non-minimal routing, high latency.</a:t>
            </a:r>
          </a:p>
          <a:p>
            <a:r>
              <a:rPr lang="en-US" altLang="en-US" dirty="0"/>
              <a:t>No communication locality any more 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62972" y="2100954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647326" y="2100954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</a:p>
        </p:txBody>
      </p:sp>
      <p:sp>
        <p:nvSpPr>
          <p:cNvPr id="7" name="Rectangle 6"/>
          <p:cNvSpPr/>
          <p:nvPr/>
        </p:nvSpPr>
        <p:spPr>
          <a:xfrm>
            <a:off x="9631680" y="2100954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5" idx="3"/>
            <a:endCxn id="6" idx="1"/>
          </p:cNvCxnSpPr>
          <p:nvPr/>
        </p:nvCxnSpPr>
        <p:spPr>
          <a:xfrm>
            <a:off x="8187627" y="2329554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171981" y="2329554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662972" y="2972882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647326" y="2972882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631680" y="2972882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cxnSp>
        <p:nvCxnSpPr>
          <p:cNvPr id="13" name="Straight Connector 12"/>
          <p:cNvCxnSpPr>
            <a:stCxn id="10" idx="3"/>
            <a:endCxn id="11" idx="1"/>
          </p:cNvCxnSpPr>
          <p:nvPr/>
        </p:nvCxnSpPr>
        <p:spPr>
          <a:xfrm>
            <a:off x="8187627" y="3201482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9171981" y="3201482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662972" y="3844809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647326" y="3844809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9631680" y="3844809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15" idx="3"/>
            <a:endCxn id="16" idx="1"/>
          </p:cNvCxnSpPr>
          <p:nvPr/>
        </p:nvCxnSpPr>
        <p:spPr>
          <a:xfrm>
            <a:off x="8187627" y="4073409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9171981" y="4073409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5" idx="2"/>
            <a:endCxn id="10" idx="0"/>
          </p:cNvCxnSpPr>
          <p:nvPr/>
        </p:nvCxnSpPr>
        <p:spPr>
          <a:xfrm>
            <a:off x="7925300" y="2558154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909654" y="2558154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886513" y="2558154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925300" y="3430082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8909654" y="3430082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9904002" y="3430082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0626027" y="2100954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10166328" y="2329554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10626027" y="2972882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0166328" y="3201482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0626027" y="3844809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0166328" y="4073409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0880860" y="2558154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0898349" y="3430082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7662972" y="4716735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35" name="Rectangle 34"/>
          <p:cNvSpPr/>
          <p:nvPr/>
        </p:nvSpPr>
        <p:spPr>
          <a:xfrm>
            <a:off x="8647326" y="4716735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9631680" y="4716735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7" name="Straight Connector 36"/>
          <p:cNvCxnSpPr>
            <a:stCxn id="34" idx="3"/>
            <a:endCxn id="35" idx="1"/>
          </p:cNvCxnSpPr>
          <p:nvPr/>
        </p:nvCxnSpPr>
        <p:spPr>
          <a:xfrm>
            <a:off x="8187627" y="4945335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9171981" y="4945335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925300" y="4302008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8909654" y="4302008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9904002" y="4302008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10626027" y="4716735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>
            <a:off x="10166328" y="4945335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0898349" y="4302008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8197620" y="4813069"/>
            <a:ext cx="58893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 flipV="1">
            <a:off x="8736676" y="2558154"/>
            <a:ext cx="58189" cy="222997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9171981" y="2460567"/>
            <a:ext cx="620412" cy="166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9792393" y="2460567"/>
            <a:ext cx="0" cy="51231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7978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476466"/>
            <a:ext cx="10521222" cy="4965898"/>
          </a:xfrm>
        </p:spPr>
        <p:txBody>
          <a:bodyPr>
            <a:normAutofit fontScale="85000" lnSpcReduction="20000"/>
          </a:bodyPr>
          <a:lstStyle/>
          <a:p>
            <a:pPr>
              <a:buFont typeface="Arial" charset="0"/>
              <a:buChar char="•"/>
              <a:defRPr/>
            </a:pPr>
            <a:r>
              <a:rPr lang="en-US" dirty="0"/>
              <a:t>How a packet/message passes a switch</a:t>
            </a:r>
          </a:p>
          <a:p>
            <a:pPr>
              <a:buFont typeface="Arial" charset="0"/>
              <a:buChar char="•"/>
              <a:defRPr/>
            </a:pPr>
            <a:r>
              <a:rPr lang="en-US" dirty="0"/>
              <a:t>Traditional switching mechanisms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/>
              <a:t>Packet switching</a:t>
            </a:r>
          </a:p>
          <a:p>
            <a:pPr lvl="2">
              <a:buFont typeface="Arial" charset="0"/>
              <a:buChar char="•"/>
              <a:defRPr/>
            </a:pPr>
            <a:r>
              <a:rPr lang="en-US" dirty="0"/>
              <a:t>Messages are chopped into packets, each packet is switched independently.</a:t>
            </a:r>
          </a:p>
          <a:p>
            <a:pPr lvl="3">
              <a:buFont typeface="Arial" charset="0"/>
              <a:buChar char="–"/>
              <a:defRPr/>
            </a:pPr>
            <a:r>
              <a:rPr lang="en-US" dirty="0"/>
              <a:t>E.g. Ethernet packet: 64-1500 bytes.</a:t>
            </a:r>
          </a:p>
          <a:p>
            <a:pPr lvl="2">
              <a:buFont typeface="Arial" charset="0"/>
              <a:buChar char="•"/>
              <a:defRPr/>
            </a:pPr>
            <a:r>
              <a:rPr lang="en-US" dirty="0"/>
              <a:t>The switching happens after </a:t>
            </a:r>
            <a:r>
              <a:rPr lang="en-US" dirty="0">
                <a:solidFill>
                  <a:srgbClr val="FF0000"/>
                </a:solidFill>
              </a:rPr>
              <a:t>the whole packet </a:t>
            </a:r>
            <a:r>
              <a:rPr lang="en-US" dirty="0"/>
              <a:t>is in the input buffer of a switch.</a:t>
            </a:r>
          </a:p>
          <a:p>
            <a:pPr lvl="3">
              <a:buFont typeface="Arial" charset="0"/>
              <a:buChar char="–"/>
              <a:defRPr/>
            </a:pPr>
            <a:r>
              <a:rPr lang="en-US" dirty="0"/>
              <a:t>Store-and-forward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/>
              <a:t>Circuit switching</a:t>
            </a:r>
          </a:p>
          <a:p>
            <a:pPr lvl="2">
              <a:buFont typeface="Arial" charset="0"/>
              <a:buChar char="•"/>
              <a:defRPr/>
            </a:pPr>
            <a:r>
              <a:rPr lang="en-US" dirty="0"/>
              <a:t>The circuit is set up first (the connection between the input and output ports alone the whole path are set up).</a:t>
            </a:r>
          </a:p>
          <a:p>
            <a:pPr lvl="2">
              <a:buFont typeface="Arial" charset="0"/>
              <a:buChar char="•"/>
              <a:defRPr/>
            </a:pPr>
            <a:r>
              <a:rPr lang="en-US" dirty="0"/>
              <a:t>No routing delay</a:t>
            </a:r>
          </a:p>
          <a:p>
            <a:pPr lvl="2">
              <a:buFont typeface="Arial" charset="0"/>
              <a:buChar char="•"/>
              <a:defRPr/>
            </a:pPr>
            <a:r>
              <a:rPr lang="en-US" dirty="0"/>
              <a:t>Too much start-up overheads, no suitable for high performance communication.  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/>
              <a:t>Packet switching for computer communications and circuit switching for telephone communications.</a:t>
            </a:r>
          </a:p>
        </p:txBody>
      </p:sp>
    </p:spTree>
    <p:extLst>
      <p:ext uri="{BB962C8B-B14F-4D97-AF65-F5344CB8AC3E}">
        <p14:creationId xmlns:p14="http://schemas.microsoft.com/office/powerpoint/2010/main" val="36867472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Valiant’s</a:t>
            </a:r>
            <a:r>
              <a:rPr lang="en-US" dirty="0"/>
              <a:t> routing for Tornado pattern on the 8-node 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4397433"/>
            <a:ext cx="10266844" cy="2053242"/>
          </a:xfrm>
        </p:spPr>
        <p:txBody>
          <a:bodyPr>
            <a:normAutofit fontScale="70000" lnSpcReduction="20000"/>
          </a:bodyPr>
          <a:lstStyle/>
          <a:p>
            <a:r>
              <a:rPr lang="en-US" altLang="en-US" dirty="0"/>
              <a:t>Both phases are random uniform. Let us look at each phase.</a:t>
            </a:r>
          </a:p>
          <a:p>
            <a:r>
              <a:rPr lang="en-US" altLang="en-US" dirty="0"/>
              <a:t>For random uniform, all links will have the same load in the ring. Let us look at the link from 3 to 4. </a:t>
            </a:r>
          </a:p>
          <a:p>
            <a:r>
              <a:rPr lang="en-US" altLang="en-US" dirty="0"/>
              <a:t> Traffic in 3-&gt;7 can go either clockwise or counter-clockwise, so count half in one direction.</a:t>
            </a:r>
          </a:p>
          <a:p>
            <a:r>
              <a:rPr lang="en-US" altLang="en-US" dirty="0"/>
              <a:t>Load  for one phase = 6/8 + 4/16 = 1. Total load = 2 and throughput = 0.5.</a:t>
            </a:r>
          </a:p>
        </p:txBody>
      </p:sp>
      <p:sp>
        <p:nvSpPr>
          <p:cNvPr id="48" name="Oval 47"/>
          <p:cNvSpPr/>
          <p:nvPr/>
        </p:nvSpPr>
        <p:spPr>
          <a:xfrm>
            <a:off x="1978430" y="1929154"/>
            <a:ext cx="648393" cy="6151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0</a:t>
            </a:r>
          </a:p>
        </p:txBody>
      </p:sp>
      <p:sp>
        <p:nvSpPr>
          <p:cNvPr id="49" name="Oval 48"/>
          <p:cNvSpPr/>
          <p:nvPr/>
        </p:nvSpPr>
        <p:spPr>
          <a:xfrm>
            <a:off x="3038304" y="1923613"/>
            <a:ext cx="648393" cy="6151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1</a:t>
            </a:r>
          </a:p>
        </p:txBody>
      </p:sp>
      <p:sp>
        <p:nvSpPr>
          <p:cNvPr id="50" name="Oval 49"/>
          <p:cNvSpPr/>
          <p:nvPr/>
        </p:nvSpPr>
        <p:spPr>
          <a:xfrm>
            <a:off x="4098178" y="1923613"/>
            <a:ext cx="648393" cy="6151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2</a:t>
            </a:r>
          </a:p>
        </p:txBody>
      </p:sp>
      <p:sp>
        <p:nvSpPr>
          <p:cNvPr id="51" name="Oval 50"/>
          <p:cNvSpPr/>
          <p:nvPr/>
        </p:nvSpPr>
        <p:spPr>
          <a:xfrm>
            <a:off x="5143495" y="1923612"/>
            <a:ext cx="648393" cy="6151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52" name="Oval 51"/>
          <p:cNvSpPr/>
          <p:nvPr/>
        </p:nvSpPr>
        <p:spPr>
          <a:xfrm>
            <a:off x="6203369" y="1923612"/>
            <a:ext cx="648393" cy="6151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54" name="Oval 53"/>
          <p:cNvSpPr/>
          <p:nvPr/>
        </p:nvSpPr>
        <p:spPr>
          <a:xfrm>
            <a:off x="7263243" y="1923612"/>
            <a:ext cx="648393" cy="6151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5</a:t>
            </a:r>
          </a:p>
        </p:txBody>
      </p:sp>
      <p:sp>
        <p:nvSpPr>
          <p:cNvPr id="55" name="Oval 54"/>
          <p:cNvSpPr/>
          <p:nvPr/>
        </p:nvSpPr>
        <p:spPr>
          <a:xfrm>
            <a:off x="8323117" y="1923611"/>
            <a:ext cx="648393" cy="6151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56" name="Oval 55"/>
          <p:cNvSpPr/>
          <p:nvPr/>
        </p:nvSpPr>
        <p:spPr>
          <a:xfrm>
            <a:off x="9368434" y="1923610"/>
            <a:ext cx="648393" cy="6151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cxnSp>
        <p:nvCxnSpPr>
          <p:cNvPr id="57" name="Straight Connector 56"/>
          <p:cNvCxnSpPr>
            <a:stCxn id="48" idx="6"/>
            <a:endCxn id="49" idx="2"/>
          </p:cNvCxnSpPr>
          <p:nvPr/>
        </p:nvCxnSpPr>
        <p:spPr>
          <a:xfrm flipV="1">
            <a:off x="2626823" y="2231184"/>
            <a:ext cx="411481" cy="55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3679418" y="2215157"/>
            <a:ext cx="411481" cy="55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4758008" y="2212386"/>
            <a:ext cx="411481" cy="55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5806445" y="2231180"/>
            <a:ext cx="411481" cy="55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6836174" y="2225639"/>
            <a:ext cx="411481" cy="55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7904358" y="2236721"/>
            <a:ext cx="411481" cy="55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8956953" y="2236721"/>
            <a:ext cx="411481" cy="55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Freeform 66"/>
          <p:cNvSpPr/>
          <p:nvPr/>
        </p:nvSpPr>
        <p:spPr>
          <a:xfrm>
            <a:off x="672177" y="1619928"/>
            <a:ext cx="10747683" cy="624509"/>
          </a:xfrm>
          <a:custGeom>
            <a:avLst/>
            <a:gdLst>
              <a:gd name="connsiteX0" fmla="*/ 9352972 w 10747683"/>
              <a:gd name="connsiteY0" fmla="*/ 624509 h 624509"/>
              <a:gd name="connsiteX1" fmla="*/ 10051241 w 10747683"/>
              <a:gd name="connsiteY1" fmla="*/ 67556 h 624509"/>
              <a:gd name="connsiteX2" fmla="*/ 724361 w 10747683"/>
              <a:gd name="connsiteY2" fmla="*/ 67556 h 624509"/>
              <a:gd name="connsiteX3" fmla="*/ 1314565 w 10747683"/>
              <a:gd name="connsiteY3" fmla="*/ 591258 h 624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47683" h="624509">
                <a:moveTo>
                  <a:pt x="9352972" y="624509"/>
                </a:moveTo>
                <a:cubicBezTo>
                  <a:pt x="10421157" y="392445"/>
                  <a:pt x="11489343" y="160381"/>
                  <a:pt x="10051241" y="67556"/>
                </a:cubicBezTo>
                <a:cubicBezTo>
                  <a:pt x="8613139" y="-25269"/>
                  <a:pt x="2180474" y="-19728"/>
                  <a:pt x="724361" y="67556"/>
                </a:cubicBezTo>
                <a:cubicBezTo>
                  <a:pt x="-731752" y="154840"/>
                  <a:pt x="291406" y="373049"/>
                  <a:pt x="1314565" y="59125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3459034" y="3439962"/>
            <a:ext cx="3165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5406634" y="2878974"/>
            <a:ext cx="3165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4511630" y="3183774"/>
            <a:ext cx="31650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>
            <a:off x="5406634" y="2756812"/>
            <a:ext cx="21124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5406634" y="2657302"/>
            <a:ext cx="11621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3098339" y="4089861"/>
            <a:ext cx="11621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5935287" y="2028305"/>
            <a:ext cx="108066" cy="3906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5406634" y="2951018"/>
            <a:ext cx="4344195" cy="16626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4511630" y="3092092"/>
            <a:ext cx="21124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 flipV="1">
            <a:off x="4511630" y="3294610"/>
            <a:ext cx="4344195" cy="16626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3459034" y="3521825"/>
            <a:ext cx="4344195" cy="16626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V="1">
            <a:off x="2300546" y="3637961"/>
            <a:ext cx="4344195" cy="16626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422374" y="3856864"/>
            <a:ext cx="117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1/8 traffic</a:t>
            </a:r>
          </a:p>
        </p:txBody>
      </p:sp>
      <p:cxnSp>
        <p:nvCxnSpPr>
          <p:cNvPr id="83" name="Straight Arrow Connector 82"/>
          <p:cNvCxnSpPr/>
          <p:nvPr/>
        </p:nvCxnSpPr>
        <p:spPr>
          <a:xfrm>
            <a:off x="7041914" y="4035987"/>
            <a:ext cx="1162158" cy="0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8423404" y="3864618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1/16 traffic</a:t>
            </a:r>
          </a:p>
        </p:txBody>
      </p:sp>
    </p:spTree>
    <p:extLst>
      <p:ext uri="{BB962C8B-B14F-4D97-AF65-F5344CB8AC3E}">
        <p14:creationId xmlns:p14="http://schemas.microsoft.com/office/powerpoint/2010/main" val="11785398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Adaptive routing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en-US" dirty="0"/>
              <a:t>Can be minimal or non-minimal</a:t>
            </a:r>
          </a:p>
          <a:p>
            <a:r>
              <a:rPr lang="en-US" altLang="en-US" dirty="0"/>
              <a:t> Uses network state to make routing decisions</a:t>
            </a:r>
          </a:p>
          <a:p>
            <a:pPr lvl="1"/>
            <a:r>
              <a:rPr lang="en-US" altLang="en-US" dirty="0"/>
              <a:t> Buffer occupancies are often used</a:t>
            </a:r>
          </a:p>
          <a:p>
            <a:pPr lvl="1"/>
            <a:r>
              <a:rPr lang="en-US" altLang="en-US" dirty="0"/>
              <a:t> Local information readily available</a:t>
            </a:r>
          </a:p>
          <a:p>
            <a:pPr lvl="2"/>
            <a:r>
              <a:rPr lang="en-US" altLang="en-US" dirty="0"/>
              <a:t> Global information more costly to obtain</a:t>
            </a:r>
          </a:p>
          <a:p>
            <a:pPr lvl="2"/>
            <a:r>
              <a:rPr lang="en-US" altLang="en-US" dirty="0"/>
              <a:t>With flow control, backpressure can imply global congestion (with delay)</a:t>
            </a:r>
          </a:p>
          <a:p>
            <a:pPr lvl="2"/>
            <a:r>
              <a:rPr lang="en-US" altLang="en-US" dirty="0"/>
              <a:t> Network state changes rapidly.</a:t>
            </a:r>
          </a:p>
          <a:p>
            <a:pPr lvl="2"/>
            <a:r>
              <a:rPr lang="en-US" altLang="en-US" dirty="0"/>
              <a:t> Using local information leads to sub-optimal results.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1579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319" y="482080"/>
            <a:ext cx="10364451" cy="1122819"/>
          </a:xfrm>
        </p:spPr>
        <p:txBody>
          <a:bodyPr/>
          <a:lstStyle/>
          <a:p>
            <a:r>
              <a:rPr lang="en-US" dirty="0"/>
              <a:t>Local information may result in sub-optimal choice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105124" y="2308772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89478" y="2308772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6" name="Rectangle 5"/>
          <p:cNvSpPr/>
          <p:nvPr/>
        </p:nvSpPr>
        <p:spPr>
          <a:xfrm>
            <a:off x="6073832" y="2308772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4" idx="3"/>
            <a:endCxn id="5" idx="1"/>
          </p:cNvCxnSpPr>
          <p:nvPr/>
        </p:nvCxnSpPr>
        <p:spPr>
          <a:xfrm>
            <a:off x="4629779" y="2537372"/>
            <a:ext cx="459699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614133" y="2537372"/>
            <a:ext cx="459699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105124" y="3180700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89478" y="3180700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73832" y="3180700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/>
          <p:cNvCxnSpPr>
            <a:stCxn id="9" idx="3"/>
            <a:endCxn id="10" idx="1"/>
          </p:cNvCxnSpPr>
          <p:nvPr/>
        </p:nvCxnSpPr>
        <p:spPr>
          <a:xfrm>
            <a:off x="4629779" y="3409300"/>
            <a:ext cx="459699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614133" y="3409300"/>
            <a:ext cx="459699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105124" y="4052627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089478" y="4052627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073832" y="4052627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14" idx="3"/>
            <a:endCxn id="15" idx="1"/>
          </p:cNvCxnSpPr>
          <p:nvPr/>
        </p:nvCxnSpPr>
        <p:spPr>
          <a:xfrm>
            <a:off x="4629779" y="4281227"/>
            <a:ext cx="459699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614133" y="4281227"/>
            <a:ext cx="459699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2"/>
            <a:endCxn id="9" idx="0"/>
          </p:cNvCxnSpPr>
          <p:nvPr/>
        </p:nvCxnSpPr>
        <p:spPr>
          <a:xfrm>
            <a:off x="4367452" y="2765972"/>
            <a:ext cx="0" cy="414728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351806" y="2765972"/>
            <a:ext cx="0" cy="41472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328665" y="2765972"/>
            <a:ext cx="0" cy="414728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367452" y="3637900"/>
            <a:ext cx="0" cy="41472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351806" y="3637900"/>
            <a:ext cx="0" cy="41472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346154" y="3637900"/>
            <a:ext cx="0" cy="414728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7068179" y="2308772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6608480" y="2537372"/>
            <a:ext cx="459699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7068179" y="3180700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6608480" y="3409300"/>
            <a:ext cx="459699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7068179" y="4052627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>
            <a:off x="6608480" y="4281227"/>
            <a:ext cx="459699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323012" y="2765972"/>
            <a:ext cx="0" cy="414728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340501" y="3637900"/>
            <a:ext cx="0" cy="414728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105124" y="4924553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089478" y="4924553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6073832" y="4924553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6" name="Straight Connector 35"/>
          <p:cNvCxnSpPr>
            <a:stCxn id="33" idx="3"/>
            <a:endCxn id="34" idx="1"/>
          </p:cNvCxnSpPr>
          <p:nvPr/>
        </p:nvCxnSpPr>
        <p:spPr>
          <a:xfrm>
            <a:off x="4629779" y="5153153"/>
            <a:ext cx="459699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614133" y="5153153"/>
            <a:ext cx="459699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367452" y="4509826"/>
            <a:ext cx="0" cy="41472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351806" y="4509826"/>
            <a:ext cx="0" cy="414728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346154" y="4509826"/>
            <a:ext cx="0" cy="414728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7068179" y="4924553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>
            <a:off x="6608480" y="5153153"/>
            <a:ext cx="459699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340501" y="4509826"/>
            <a:ext cx="0" cy="414728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 flipV="1">
            <a:off x="4513811" y="4397433"/>
            <a:ext cx="8313" cy="5271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4505498" y="4380807"/>
            <a:ext cx="714895" cy="83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 flipV="1">
            <a:off x="5195455" y="2765972"/>
            <a:ext cx="16625" cy="163146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286201" y="2558608"/>
            <a:ext cx="0" cy="414728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807445" y="2581306"/>
            <a:ext cx="1388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 load link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1283929" y="3645455"/>
            <a:ext cx="0" cy="41472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743629" y="3637900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Median load link</a:t>
            </a:r>
          </a:p>
        </p:txBody>
      </p:sp>
      <p:cxnSp>
        <p:nvCxnSpPr>
          <p:cNvPr id="58" name="Straight Connector 57"/>
          <p:cNvCxnSpPr/>
          <p:nvPr/>
        </p:nvCxnSpPr>
        <p:spPr>
          <a:xfrm>
            <a:off x="1283929" y="4717189"/>
            <a:ext cx="0" cy="41472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723292" y="4717189"/>
            <a:ext cx="1455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High load link</a:t>
            </a:r>
          </a:p>
        </p:txBody>
      </p:sp>
    </p:spTree>
    <p:extLst>
      <p:ext uri="{BB962C8B-B14F-4D97-AF65-F5344CB8AC3E}">
        <p14:creationId xmlns:p14="http://schemas.microsoft.com/office/powerpoint/2010/main" val="41160392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319" y="482080"/>
            <a:ext cx="10364451" cy="1122819"/>
          </a:xfrm>
        </p:spPr>
        <p:txBody>
          <a:bodyPr/>
          <a:lstStyle/>
          <a:p>
            <a:r>
              <a:rPr lang="en-US" dirty="0"/>
              <a:t>Non-minimal adaptive routing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105124" y="2308772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089478" y="2308772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6" name="Rectangle 5"/>
          <p:cNvSpPr/>
          <p:nvPr/>
        </p:nvSpPr>
        <p:spPr>
          <a:xfrm>
            <a:off x="6073832" y="2308772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4" idx="3"/>
            <a:endCxn id="5" idx="1"/>
          </p:cNvCxnSpPr>
          <p:nvPr/>
        </p:nvCxnSpPr>
        <p:spPr>
          <a:xfrm>
            <a:off x="4629779" y="2537372"/>
            <a:ext cx="459699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614133" y="2537372"/>
            <a:ext cx="459699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105124" y="3180700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89478" y="3180700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73832" y="3180700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/>
          <p:cNvCxnSpPr>
            <a:stCxn id="9" idx="3"/>
            <a:endCxn id="10" idx="1"/>
          </p:cNvCxnSpPr>
          <p:nvPr/>
        </p:nvCxnSpPr>
        <p:spPr>
          <a:xfrm>
            <a:off x="4629779" y="3409300"/>
            <a:ext cx="459699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614133" y="3409300"/>
            <a:ext cx="459699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105124" y="4052627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089478" y="4052627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073832" y="4052627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14" idx="3"/>
            <a:endCxn id="15" idx="1"/>
          </p:cNvCxnSpPr>
          <p:nvPr/>
        </p:nvCxnSpPr>
        <p:spPr>
          <a:xfrm>
            <a:off x="4629779" y="4281227"/>
            <a:ext cx="459699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614133" y="4281227"/>
            <a:ext cx="459699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2"/>
            <a:endCxn id="9" idx="0"/>
          </p:cNvCxnSpPr>
          <p:nvPr/>
        </p:nvCxnSpPr>
        <p:spPr>
          <a:xfrm>
            <a:off x="4367452" y="2765972"/>
            <a:ext cx="0" cy="414728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351806" y="2765972"/>
            <a:ext cx="0" cy="41472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328665" y="2765972"/>
            <a:ext cx="0" cy="414728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367452" y="3637900"/>
            <a:ext cx="0" cy="41472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351806" y="3637900"/>
            <a:ext cx="0" cy="41472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346154" y="3637900"/>
            <a:ext cx="0" cy="414728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7068179" y="2308772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6608480" y="2537372"/>
            <a:ext cx="459699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7068179" y="3180700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6608480" y="3409300"/>
            <a:ext cx="459699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7068179" y="4052627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>
            <a:off x="6608480" y="4281227"/>
            <a:ext cx="459699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323012" y="2765972"/>
            <a:ext cx="0" cy="414728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340501" y="3637900"/>
            <a:ext cx="0" cy="414728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105124" y="4924553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089478" y="4924553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6073832" y="4924553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6" name="Straight Connector 35"/>
          <p:cNvCxnSpPr>
            <a:stCxn id="33" idx="3"/>
            <a:endCxn id="34" idx="1"/>
          </p:cNvCxnSpPr>
          <p:nvPr/>
        </p:nvCxnSpPr>
        <p:spPr>
          <a:xfrm>
            <a:off x="4629779" y="5153153"/>
            <a:ext cx="459699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614133" y="5153153"/>
            <a:ext cx="459699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367452" y="4509826"/>
            <a:ext cx="0" cy="41472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351806" y="4509826"/>
            <a:ext cx="0" cy="414728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346154" y="4509826"/>
            <a:ext cx="0" cy="414728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7068179" y="4924553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>
            <a:off x="6608480" y="5153153"/>
            <a:ext cx="459699" cy="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340501" y="4509826"/>
            <a:ext cx="0" cy="414728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 flipV="1">
            <a:off x="4513811" y="4397433"/>
            <a:ext cx="8313" cy="5271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4505498" y="4380807"/>
            <a:ext cx="714895" cy="83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286201" y="2558608"/>
            <a:ext cx="0" cy="414728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807445" y="2581306"/>
            <a:ext cx="1388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 load link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1283929" y="3645455"/>
            <a:ext cx="0" cy="414728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743629" y="3637900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Median load link</a:t>
            </a:r>
          </a:p>
        </p:txBody>
      </p:sp>
      <p:cxnSp>
        <p:nvCxnSpPr>
          <p:cNvPr id="58" name="Straight Connector 57"/>
          <p:cNvCxnSpPr/>
          <p:nvPr/>
        </p:nvCxnSpPr>
        <p:spPr>
          <a:xfrm>
            <a:off x="1283929" y="4717189"/>
            <a:ext cx="0" cy="41472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723292" y="4717189"/>
            <a:ext cx="1455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High load link</a:t>
            </a:r>
          </a:p>
        </p:txBody>
      </p:sp>
      <p:cxnSp>
        <p:nvCxnSpPr>
          <p:cNvPr id="44" name="Straight Connector 43"/>
          <p:cNvCxnSpPr/>
          <p:nvPr/>
        </p:nvCxnSpPr>
        <p:spPr>
          <a:xfrm>
            <a:off x="5220393" y="4380807"/>
            <a:ext cx="1005840" cy="1662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 flipV="1">
            <a:off x="6201295" y="2668385"/>
            <a:ext cx="8312" cy="172904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5614133" y="2651760"/>
            <a:ext cx="612100" cy="1662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8171411" y="2168040"/>
            <a:ext cx="361829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Potentially use more </a:t>
            </a:r>
          </a:p>
          <a:p>
            <a:r>
              <a:rPr lang="en-US" sz="2800" dirty="0"/>
              <a:t>resources. Low </a:t>
            </a:r>
          </a:p>
          <a:p>
            <a:r>
              <a:rPr lang="en-US" sz="2800" dirty="0"/>
              <a:t>performance under high</a:t>
            </a:r>
          </a:p>
          <a:p>
            <a:r>
              <a:rPr lang="en-US" sz="2800" dirty="0"/>
              <a:t>load</a:t>
            </a:r>
          </a:p>
        </p:txBody>
      </p:sp>
    </p:spTree>
    <p:extLst>
      <p:ext uri="{BB962C8B-B14F-4D97-AF65-F5344CB8AC3E}">
        <p14:creationId xmlns:p14="http://schemas.microsoft.com/office/powerpoint/2010/main" val="40727046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Mechanism to sense remote congestion: backpressure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769748"/>
            <a:ext cx="10363826" cy="3690688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  <a:defRPr/>
            </a:pPr>
            <a:r>
              <a:rPr lang="en-US" dirty="0"/>
              <a:t>3-&gt;7 have two potential equal length paths</a:t>
            </a:r>
          </a:p>
          <a:p>
            <a:pPr>
              <a:buFont typeface="Arial" charset="0"/>
              <a:buChar char="•"/>
              <a:defRPr/>
            </a:pPr>
            <a:r>
              <a:rPr lang="en-US" dirty="0"/>
              <a:t>Initially 3-&gt;7 chooses the clockwise path. 5-&gt; 6 is already ongoing. Link 3-&gt;4 does not sense congestion at the beginning. Since 5-&gt;6 cannot handle the load, packet buffer builds up at node 5. When it is full, it will not accept packets, and eventually buffer in node 4 will be full. Then buffer at node 3 will be full and 3 can sense the congestion. This is called backpressure. </a:t>
            </a:r>
          </a:p>
          <a:p>
            <a:pPr>
              <a:buFont typeface="Arial" charset="0"/>
              <a:buChar char="•"/>
              <a:defRPr/>
            </a:pPr>
            <a:r>
              <a:rPr lang="en-US" dirty="0"/>
              <a:t>Backpressure allows local queue length to reflect remote congestion. </a:t>
            </a:r>
          </a:p>
          <a:p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2011681" y="1777764"/>
            <a:ext cx="648393" cy="6151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78" name="Oval 77"/>
          <p:cNvSpPr/>
          <p:nvPr/>
        </p:nvSpPr>
        <p:spPr>
          <a:xfrm>
            <a:off x="3071555" y="1772223"/>
            <a:ext cx="648393" cy="6151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9" name="Oval 78"/>
          <p:cNvSpPr/>
          <p:nvPr/>
        </p:nvSpPr>
        <p:spPr>
          <a:xfrm>
            <a:off x="4131429" y="1772223"/>
            <a:ext cx="648393" cy="6151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0" name="Oval 79"/>
          <p:cNvSpPr/>
          <p:nvPr/>
        </p:nvSpPr>
        <p:spPr>
          <a:xfrm>
            <a:off x="5176746" y="1772222"/>
            <a:ext cx="648393" cy="6151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81" name="Oval 80"/>
          <p:cNvSpPr/>
          <p:nvPr/>
        </p:nvSpPr>
        <p:spPr>
          <a:xfrm>
            <a:off x="6236620" y="1772222"/>
            <a:ext cx="648393" cy="6151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2" name="Oval 81"/>
          <p:cNvSpPr/>
          <p:nvPr/>
        </p:nvSpPr>
        <p:spPr>
          <a:xfrm>
            <a:off x="7296494" y="1772222"/>
            <a:ext cx="648393" cy="6151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83" name="Oval 82"/>
          <p:cNvSpPr/>
          <p:nvPr/>
        </p:nvSpPr>
        <p:spPr>
          <a:xfrm>
            <a:off x="8356368" y="1772221"/>
            <a:ext cx="648393" cy="6151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84" name="Oval 83"/>
          <p:cNvSpPr/>
          <p:nvPr/>
        </p:nvSpPr>
        <p:spPr>
          <a:xfrm>
            <a:off x="9401685" y="1772220"/>
            <a:ext cx="648393" cy="61514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7</a:t>
            </a:r>
          </a:p>
        </p:txBody>
      </p:sp>
      <p:cxnSp>
        <p:nvCxnSpPr>
          <p:cNvPr id="85" name="Straight Connector 84"/>
          <p:cNvCxnSpPr>
            <a:stCxn id="77" idx="6"/>
            <a:endCxn id="78" idx="2"/>
          </p:cNvCxnSpPr>
          <p:nvPr/>
        </p:nvCxnSpPr>
        <p:spPr>
          <a:xfrm flipV="1">
            <a:off x="2660074" y="2079794"/>
            <a:ext cx="411481" cy="55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3712669" y="2063767"/>
            <a:ext cx="411481" cy="55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V="1">
            <a:off x="4791259" y="2060996"/>
            <a:ext cx="411481" cy="55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V="1">
            <a:off x="5839696" y="2079790"/>
            <a:ext cx="411481" cy="55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V="1">
            <a:off x="6869425" y="2074249"/>
            <a:ext cx="411481" cy="55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V="1">
            <a:off x="7937609" y="2085331"/>
            <a:ext cx="411481" cy="55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V="1">
            <a:off x="8990204" y="2085331"/>
            <a:ext cx="411481" cy="55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Freeform 91"/>
          <p:cNvSpPr/>
          <p:nvPr/>
        </p:nvSpPr>
        <p:spPr>
          <a:xfrm>
            <a:off x="705428" y="1468538"/>
            <a:ext cx="10747683" cy="624509"/>
          </a:xfrm>
          <a:custGeom>
            <a:avLst/>
            <a:gdLst>
              <a:gd name="connsiteX0" fmla="*/ 9352972 w 10747683"/>
              <a:gd name="connsiteY0" fmla="*/ 624509 h 624509"/>
              <a:gd name="connsiteX1" fmla="*/ 10051241 w 10747683"/>
              <a:gd name="connsiteY1" fmla="*/ 67556 h 624509"/>
              <a:gd name="connsiteX2" fmla="*/ 724361 w 10747683"/>
              <a:gd name="connsiteY2" fmla="*/ 67556 h 624509"/>
              <a:gd name="connsiteX3" fmla="*/ 1314565 w 10747683"/>
              <a:gd name="connsiteY3" fmla="*/ 591258 h 624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47683" h="624509">
                <a:moveTo>
                  <a:pt x="9352972" y="624509"/>
                </a:moveTo>
                <a:cubicBezTo>
                  <a:pt x="10421157" y="392445"/>
                  <a:pt x="11489343" y="160381"/>
                  <a:pt x="10051241" y="67556"/>
                </a:cubicBezTo>
                <a:cubicBezTo>
                  <a:pt x="8613139" y="-25269"/>
                  <a:pt x="2180474" y="-19728"/>
                  <a:pt x="724361" y="67556"/>
                </a:cubicBezTo>
                <a:cubicBezTo>
                  <a:pt x="-731752" y="154840"/>
                  <a:pt x="291406" y="373049"/>
                  <a:pt x="1314565" y="59125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traight Arrow Connector 95"/>
          <p:cNvCxnSpPr/>
          <p:nvPr/>
        </p:nvCxnSpPr>
        <p:spPr>
          <a:xfrm flipV="1">
            <a:off x="5825139" y="2202873"/>
            <a:ext cx="3576546" cy="8312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82" idx="5"/>
            <a:endCxn id="83" idx="3"/>
          </p:cNvCxnSpPr>
          <p:nvPr/>
        </p:nvCxnSpPr>
        <p:spPr>
          <a:xfrm flipV="1">
            <a:off x="7849932" y="2297277"/>
            <a:ext cx="601391" cy="1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8063345" y="1772220"/>
            <a:ext cx="157942" cy="83797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&quot;No&quot; Symbol 99"/>
          <p:cNvSpPr/>
          <p:nvPr/>
        </p:nvSpPr>
        <p:spPr>
          <a:xfrm>
            <a:off x="5919762" y="2069308"/>
            <a:ext cx="351850" cy="399011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" name="Freeform 103"/>
          <p:cNvSpPr/>
          <p:nvPr/>
        </p:nvSpPr>
        <p:spPr>
          <a:xfrm>
            <a:off x="1596044" y="1612669"/>
            <a:ext cx="8819803" cy="324196"/>
          </a:xfrm>
          <a:custGeom>
            <a:avLst/>
            <a:gdLst>
              <a:gd name="connsiteX0" fmla="*/ 3607723 w 8819803"/>
              <a:gd name="connsiteY0" fmla="*/ 324196 h 324196"/>
              <a:gd name="connsiteX1" fmla="*/ 1213658 w 8819803"/>
              <a:gd name="connsiteY1" fmla="*/ 315884 h 324196"/>
              <a:gd name="connsiteX2" fmla="*/ 1122218 w 8819803"/>
              <a:gd name="connsiteY2" fmla="*/ 299258 h 324196"/>
              <a:gd name="connsiteX3" fmla="*/ 839585 w 8819803"/>
              <a:gd name="connsiteY3" fmla="*/ 282633 h 324196"/>
              <a:gd name="connsiteX4" fmla="*/ 789709 w 8819803"/>
              <a:gd name="connsiteY4" fmla="*/ 274320 h 324196"/>
              <a:gd name="connsiteX5" fmla="*/ 723207 w 8819803"/>
              <a:gd name="connsiteY5" fmla="*/ 266007 h 324196"/>
              <a:gd name="connsiteX6" fmla="*/ 689956 w 8819803"/>
              <a:gd name="connsiteY6" fmla="*/ 257695 h 324196"/>
              <a:gd name="connsiteX7" fmla="*/ 640080 w 8819803"/>
              <a:gd name="connsiteY7" fmla="*/ 249382 h 324196"/>
              <a:gd name="connsiteX8" fmla="*/ 257694 w 8819803"/>
              <a:gd name="connsiteY8" fmla="*/ 257695 h 324196"/>
              <a:gd name="connsiteX9" fmla="*/ 216131 w 8819803"/>
              <a:gd name="connsiteY9" fmla="*/ 266007 h 324196"/>
              <a:gd name="connsiteX10" fmla="*/ 58189 w 8819803"/>
              <a:gd name="connsiteY10" fmla="*/ 257695 h 324196"/>
              <a:gd name="connsiteX11" fmla="*/ 16625 w 8819803"/>
              <a:gd name="connsiteY11" fmla="*/ 216131 h 324196"/>
              <a:gd name="connsiteX12" fmla="*/ 0 w 8819803"/>
              <a:gd name="connsiteY12" fmla="*/ 166255 h 324196"/>
              <a:gd name="connsiteX13" fmla="*/ 8312 w 8819803"/>
              <a:gd name="connsiteY13" fmla="*/ 83127 h 324196"/>
              <a:gd name="connsiteX14" fmla="*/ 16625 w 8819803"/>
              <a:gd name="connsiteY14" fmla="*/ 58189 h 324196"/>
              <a:gd name="connsiteX15" fmla="*/ 41563 w 8819803"/>
              <a:gd name="connsiteY15" fmla="*/ 49876 h 324196"/>
              <a:gd name="connsiteX16" fmla="*/ 58189 w 8819803"/>
              <a:gd name="connsiteY16" fmla="*/ 33251 h 324196"/>
              <a:gd name="connsiteX17" fmla="*/ 108065 w 8819803"/>
              <a:gd name="connsiteY17" fmla="*/ 16626 h 324196"/>
              <a:gd name="connsiteX18" fmla="*/ 182880 w 8819803"/>
              <a:gd name="connsiteY18" fmla="*/ 0 h 324196"/>
              <a:gd name="connsiteX19" fmla="*/ 448887 w 8819803"/>
              <a:gd name="connsiteY19" fmla="*/ 8313 h 324196"/>
              <a:gd name="connsiteX20" fmla="*/ 581891 w 8819803"/>
              <a:gd name="connsiteY20" fmla="*/ 24938 h 324196"/>
              <a:gd name="connsiteX21" fmla="*/ 3990109 w 8819803"/>
              <a:gd name="connsiteY21" fmla="*/ 16626 h 324196"/>
              <a:gd name="connsiteX22" fmla="*/ 4031672 w 8819803"/>
              <a:gd name="connsiteY22" fmla="*/ 8313 h 324196"/>
              <a:gd name="connsiteX23" fmla="*/ 4796443 w 8819803"/>
              <a:gd name="connsiteY23" fmla="*/ 0 h 324196"/>
              <a:gd name="connsiteX24" fmla="*/ 6882938 w 8819803"/>
              <a:gd name="connsiteY24" fmla="*/ 8313 h 324196"/>
              <a:gd name="connsiteX25" fmla="*/ 6949440 w 8819803"/>
              <a:gd name="connsiteY25" fmla="*/ 16626 h 324196"/>
              <a:gd name="connsiteX26" fmla="*/ 7032567 w 8819803"/>
              <a:gd name="connsiteY26" fmla="*/ 24938 h 324196"/>
              <a:gd name="connsiteX27" fmla="*/ 7348451 w 8819803"/>
              <a:gd name="connsiteY27" fmla="*/ 33251 h 324196"/>
              <a:gd name="connsiteX28" fmla="*/ 8520545 w 8819803"/>
              <a:gd name="connsiteY28" fmla="*/ 58189 h 324196"/>
              <a:gd name="connsiteX29" fmla="*/ 8570421 w 8819803"/>
              <a:gd name="connsiteY29" fmla="*/ 66502 h 324196"/>
              <a:gd name="connsiteX30" fmla="*/ 8686800 w 8819803"/>
              <a:gd name="connsiteY30" fmla="*/ 83127 h 324196"/>
              <a:gd name="connsiteX31" fmla="*/ 8711738 w 8819803"/>
              <a:gd name="connsiteY31" fmla="*/ 91440 h 324196"/>
              <a:gd name="connsiteX32" fmla="*/ 8811491 w 8819803"/>
              <a:gd name="connsiteY32" fmla="*/ 108066 h 324196"/>
              <a:gd name="connsiteX33" fmla="*/ 8819803 w 8819803"/>
              <a:gd name="connsiteY33" fmla="*/ 133004 h 324196"/>
              <a:gd name="connsiteX34" fmla="*/ 8794865 w 8819803"/>
              <a:gd name="connsiteY34" fmla="*/ 182880 h 324196"/>
              <a:gd name="connsiteX35" fmla="*/ 8769927 w 8819803"/>
              <a:gd name="connsiteY35" fmla="*/ 191193 h 324196"/>
              <a:gd name="connsiteX36" fmla="*/ 8744989 w 8819803"/>
              <a:gd name="connsiteY36" fmla="*/ 207818 h 324196"/>
              <a:gd name="connsiteX37" fmla="*/ 8703425 w 8819803"/>
              <a:gd name="connsiteY37" fmla="*/ 216131 h 324196"/>
              <a:gd name="connsiteX38" fmla="*/ 8678487 w 8819803"/>
              <a:gd name="connsiteY38" fmla="*/ 224444 h 324196"/>
              <a:gd name="connsiteX39" fmla="*/ 8620298 w 8819803"/>
              <a:gd name="connsiteY39" fmla="*/ 232756 h 324196"/>
              <a:gd name="connsiteX40" fmla="*/ 8578734 w 8819803"/>
              <a:gd name="connsiteY40" fmla="*/ 241069 h 324196"/>
              <a:gd name="connsiteX41" fmla="*/ 8545483 w 8819803"/>
              <a:gd name="connsiteY41" fmla="*/ 249382 h 324196"/>
              <a:gd name="connsiteX42" fmla="*/ 8437418 w 8819803"/>
              <a:gd name="connsiteY42" fmla="*/ 257695 h 324196"/>
              <a:gd name="connsiteX43" fmla="*/ 8420792 w 8819803"/>
              <a:gd name="connsiteY43" fmla="*/ 274320 h 324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8819803" h="324196">
                <a:moveTo>
                  <a:pt x="3607723" y="324196"/>
                </a:moveTo>
                <a:lnTo>
                  <a:pt x="1213658" y="315884"/>
                </a:lnTo>
                <a:cubicBezTo>
                  <a:pt x="1143087" y="315406"/>
                  <a:pt x="1175102" y="306813"/>
                  <a:pt x="1122218" y="299258"/>
                </a:cubicBezTo>
                <a:cubicBezTo>
                  <a:pt x="1036128" y="286960"/>
                  <a:pt x="915695" y="285804"/>
                  <a:pt x="839585" y="282633"/>
                </a:cubicBezTo>
                <a:cubicBezTo>
                  <a:pt x="822960" y="279862"/>
                  <a:pt x="806394" y="276704"/>
                  <a:pt x="789709" y="274320"/>
                </a:cubicBezTo>
                <a:cubicBezTo>
                  <a:pt x="767594" y="271161"/>
                  <a:pt x="745243" y="269680"/>
                  <a:pt x="723207" y="266007"/>
                </a:cubicBezTo>
                <a:cubicBezTo>
                  <a:pt x="711938" y="264129"/>
                  <a:pt x="701159" y="259936"/>
                  <a:pt x="689956" y="257695"/>
                </a:cubicBezTo>
                <a:cubicBezTo>
                  <a:pt x="673429" y="254390"/>
                  <a:pt x="656705" y="252153"/>
                  <a:pt x="640080" y="249382"/>
                </a:cubicBezTo>
                <a:lnTo>
                  <a:pt x="257694" y="257695"/>
                </a:lnTo>
                <a:cubicBezTo>
                  <a:pt x="243576" y="258249"/>
                  <a:pt x="230260" y="266007"/>
                  <a:pt x="216131" y="266007"/>
                </a:cubicBezTo>
                <a:cubicBezTo>
                  <a:pt x="163411" y="266007"/>
                  <a:pt x="110836" y="260466"/>
                  <a:pt x="58189" y="257695"/>
                </a:cubicBezTo>
                <a:cubicBezTo>
                  <a:pt x="35440" y="242528"/>
                  <a:pt x="28292" y="242380"/>
                  <a:pt x="16625" y="216131"/>
                </a:cubicBezTo>
                <a:cubicBezTo>
                  <a:pt x="9508" y="200117"/>
                  <a:pt x="0" y="166255"/>
                  <a:pt x="0" y="166255"/>
                </a:cubicBezTo>
                <a:cubicBezTo>
                  <a:pt x="2771" y="138546"/>
                  <a:pt x="4078" y="110651"/>
                  <a:pt x="8312" y="83127"/>
                </a:cubicBezTo>
                <a:cubicBezTo>
                  <a:pt x="9644" y="74467"/>
                  <a:pt x="10429" y="64385"/>
                  <a:pt x="16625" y="58189"/>
                </a:cubicBezTo>
                <a:cubicBezTo>
                  <a:pt x="22821" y="51993"/>
                  <a:pt x="33250" y="52647"/>
                  <a:pt x="41563" y="49876"/>
                </a:cubicBezTo>
                <a:cubicBezTo>
                  <a:pt x="47105" y="44334"/>
                  <a:pt x="51179" y="36756"/>
                  <a:pt x="58189" y="33251"/>
                </a:cubicBezTo>
                <a:cubicBezTo>
                  <a:pt x="73864" y="25414"/>
                  <a:pt x="91440" y="22168"/>
                  <a:pt x="108065" y="16626"/>
                </a:cubicBezTo>
                <a:cubicBezTo>
                  <a:pt x="148996" y="2982"/>
                  <a:pt x="124354" y="9755"/>
                  <a:pt x="182880" y="0"/>
                </a:cubicBezTo>
                <a:cubicBezTo>
                  <a:pt x="271549" y="2771"/>
                  <a:pt x="360347" y="2779"/>
                  <a:pt x="448887" y="8313"/>
                </a:cubicBezTo>
                <a:cubicBezTo>
                  <a:pt x="493480" y="11100"/>
                  <a:pt x="581891" y="24938"/>
                  <a:pt x="581891" y="24938"/>
                </a:cubicBezTo>
                <a:lnTo>
                  <a:pt x="3990109" y="16626"/>
                </a:lnTo>
                <a:cubicBezTo>
                  <a:pt x="4004238" y="16558"/>
                  <a:pt x="4017546" y="8604"/>
                  <a:pt x="4031672" y="8313"/>
                </a:cubicBezTo>
                <a:lnTo>
                  <a:pt x="4796443" y="0"/>
                </a:lnTo>
                <a:lnTo>
                  <a:pt x="6882938" y="8313"/>
                </a:lnTo>
                <a:cubicBezTo>
                  <a:pt x="6905277" y="8486"/>
                  <a:pt x="6927237" y="14159"/>
                  <a:pt x="6949440" y="16626"/>
                </a:cubicBezTo>
                <a:cubicBezTo>
                  <a:pt x="6977117" y="19701"/>
                  <a:pt x="7004744" y="23779"/>
                  <a:pt x="7032567" y="24938"/>
                </a:cubicBezTo>
                <a:cubicBezTo>
                  <a:pt x="7137807" y="29323"/>
                  <a:pt x="7243156" y="30480"/>
                  <a:pt x="7348451" y="33251"/>
                </a:cubicBezTo>
                <a:cubicBezTo>
                  <a:pt x="7827211" y="97084"/>
                  <a:pt x="7364703" y="40676"/>
                  <a:pt x="8520545" y="58189"/>
                </a:cubicBezTo>
                <a:cubicBezTo>
                  <a:pt x="8537398" y="58444"/>
                  <a:pt x="8553736" y="64118"/>
                  <a:pt x="8570421" y="66502"/>
                </a:cubicBezTo>
                <a:cubicBezTo>
                  <a:pt x="8716129" y="87318"/>
                  <a:pt x="8567747" y="63287"/>
                  <a:pt x="8686800" y="83127"/>
                </a:cubicBezTo>
                <a:cubicBezTo>
                  <a:pt x="8695113" y="85898"/>
                  <a:pt x="8703146" y="89722"/>
                  <a:pt x="8711738" y="91440"/>
                </a:cubicBezTo>
                <a:cubicBezTo>
                  <a:pt x="8744793" y="98051"/>
                  <a:pt x="8811491" y="108066"/>
                  <a:pt x="8811491" y="108066"/>
                </a:cubicBezTo>
                <a:cubicBezTo>
                  <a:pt x="8814262" y="116379"/>
                  <a:pt x="8819803" y="124242"/>
                  <a:pt x="8819803" y="133004"/>
                </a:cubicBezTo>
                <a:cubicBezTo>
                  <a:pt x="8819803" y="145053"/>
                  <a:pt x="8803272" y="176154"/>
                  <a:pt x="8794865" y="182880"/>
                </a:cubicBezTo>
                <a:cubicBezTo>
                  <a:pt x="8788023" y="188354"/>
                  <a:pt x="8777764" y="187274"/>
                  <a:pt x="8769927" y="191193"/>
                </a:cubicBezTo>
                <a:cubicBezTo>
                  <a:pt x="8760991" y="195661"/>
                  <a:pt x="8754343" y="204310"/>
                  <a:pt x="8744989" y="207818"/>
                </a:cubicBezTo>
                <a:cubicBezTo>
                  <a:pt x="8731760" y="212779"/>
                  <a:pt x="8717132" y="212704"/>
                  <a:pt x="8703425" y="216131"/>
                </a:cubicBezTo>
                <a:cubicBezTo>
                  <a:pt x="8694924" y="218256"/>
                  <a:pt x="8687079" y="222726"/>
                  <a:pt x="8678487" y="224444"/>
                </a:cubicBezTo>
                <a:cubicBezTo>
                  <a:pt x="8659274" y="228286"/>
                  <a:pt x="8639625" y="229535"/>
                  <a:pt x="8620298" y="232756"/>
                </a:cubicBezTo>
                <a:cubicBezTo>
                  <a:pt x="8606361" y="235079"/>
                  <a:pt x="8592527" y="238004"/>
                  <a:pt x="8578734" y="241069"/>
                </a:cubicBezTo>
                <a:cubicBezTo>
                  <a:pt x="8567581" y="243547"/>
                  <a:pt x="8556830" y="248047"/>
                  <a:pt x="8545483" y="249382"/>
                </a:cubicBezTo>
                <a:cubicBezTo>
                  <a:pt x="8509602" y="253603"/>
                  <a:pt x="8473440" y="254924"/>
                  <a:pt x="8437418" y="257695"/>
                </a:cubicBezTo>
                <a:lnTo>
                  <a:pt x="8420792" y="274320"/>
                </a:lnTo>
              </a:path>
            </a:pathLst>
          </a:cu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1635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free routing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221972"/>
            <a:ext cx="10363826" cy="4569228"/>
          </a:xfrm>
        </p:spPr>
        <p:txBody>
          <a:bodyPr>
            <a:normAutofit fontScale="70000" lnSpcReduction="20000"/>
          </a:bodyPr>
          <a:lstStyle/>
          <a:p>
            <a:pPr>
              <a:buFont typeface="Arial" charset="0"/>
              <a:buChar char="•"/>
              <a:defRPr/>
            </a:pPr>
            <a:r>
              <a:rPr lang="en-US" dirty="0"/>
              <a:t>Make sure that the loop can never occur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/>
              <a:t>Put constraints on how paths can be used to route traffic.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/>
              <a:t>Use infinite virtual channels.</a:t>
            </a:r>
          </a:p>
          <a:p>
            <a:pPr>
              <a:buFont typeface="Arial" charset="0"/>
              <a:buChar char="•"/>
              <a:defRPr/>
            </a:pPr>
            <a:r>
              <a:rPr lang="en-US" dirty="0"/>
              <a:t>Deadlock free routing example: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/>
              <a:t>Up/down routing</a:t>
            </a:r>
          </a:p>
          <a:p>
            <a:pPr lvl="2">
              <a:buFont typeface="Arial" charset="0"/>
              <a:buChar char="•"/>
              <a:defRPr/>
            </a:pPr>
            <a:r>
              <a:rPr lang="en-US" dirty="0"/>
              <a:t>Select a root node and build a spanning tree</a:t>
            </a:r>
          </a:p>
          <a:p>
            <a:pPr lvl="2">
              <a:buFont typeface="Arial" charset="0"/>
              <a:buChar char="•"/>
              <a:defRPr/>
            </a:pPr>
            <a:r>
              <a:rPr lang="en-US" dirty="0"/>
              <a:t>Links are classified as up links or down links</a:t>
            </a:r>
          </a:p>
          <a:p>
            <a:pPr lvl="3">
              <a:buFont typeface="Arial" charset="0"/>
              <a:buChar char="–"/>
              <a:defRPr/>
            </a:pPr>
            <a:r>
              <a:rPr lang="en-US" dirty="0"/>
              <a:t>Up links: from lower level to upper level</a:t>
            </a:r>
          </a:p>
          <a:p>
            <a:pPr lvl="3">
              <a:buFont typeface="Arial" charset="0"/>
              <a:buChar char="–"/>
              <a:defRPr/>
            </a:pPr>
            <a:r>
              <a:rPr lang="en-US" dirty="0"/>
              <a:t>Down links: from upper level to lower level</a:t>
            </a:r>
          </a:p>
          <a:p>
            <a:pPr lvl="3">
              <a:buFont typeface="Arial" charset="0"/>
              <a:buChar char="–"/>
              <a:defRPr/>
            </a:pPr>
            <a:r>
              <a:rPr lang="en-US" dirty="0"/>
              <a:t>Link between nodes in the same level: up/down based on node number</a:t>
            </a:r>
          </a:p>
          <a:p>
            <a:pPr lvl="2">
              <a:buFont typeface="Arial" charset="0"/>
              <a:buChar char="•"/>
              <a:defRPr/>
            </a:pPr>
            <a:r>
              <a:rPr lang="en-US" dirty="0"/>
              <a:t>Path: all up link, all down link, a sequence of up links followed by a sequence of down links</a:t>
            </a:r>
          </a:p>
          <a:p>
            <a:pPr lvl="3">
              <a:buFont typeface="Arial" charset="0"/>
              <a:buChar char="–"/>
              <a:defRPr/>
            </a:pPr>
            <a:r>
              <a:rPr lang="en-US" dirty="0"/>
              <a:t>No up link can follow a down link.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/>
              <a:t>Why deadlock free?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/>
              <a:t>Can we have disconnected nodes?</a:t>
            </a:r>
          </a:p>
          <a:p>
            <a:pPr>
              <a:buFont typeface="Arial" charset="0"/>
              <a:buChar char="•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9182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 free routing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88473" y="1566407"/>
            <a:ext cx="9989127" cy="4983479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altLang="en-US" dirty="0"/>
              <a:t>Is X-Y routing on mesh deadlock free?</a:t>
            </a:r>
          </a:p>
          <a:p>
            <a:r>
              <a:rPr lang="en-US" altLang="en-US" dirty="0"/>
              <a:t>How about adaptive routing on mesh that always use the shortest paths?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856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Packet switching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>
                <a:sym typeface="Wingdings" panose="05000000000000000000" pitchFamily="2" charset="2"/>
              </a:rPr>
              <a:t>Store-and-Forward</a:t>
            </a:r>
          </a:p>
          <a:p>
            <a:pPr lvl="1"/>
            <a:r>
              <a:rPr lang="en-US" altLang="en-US" dirty="0">
                <a:sym typeface="Wingdings" panose="05000000000000000000" pitchFamily="2" charset="2"/>
              </a:rPr>
              <a:t>A switch waits for the full packet to arrive before sending it to the next switch</a:t>
            </a:r>
          </a:p>
          <a:p>
            <a:pPr lvl="1"/>
            <a:r>
              <a:rPr lang="en-US" altLang="en-US" dirty="0">
                <a:sym typeface="Wingdings" panose="05000000000000000000" pitchFamily="2" charset="2"/>
              </a:rPr>
              <a:t>Application: LAN (Ethernet), WAN (Internet routers)</a:t>
            </a:r>
          </a:p>
          <a:p>
            <a:r>
              <a:rPr lang="en-US" altLang="en-US" dirty="0">
                <a:sym typeface="Wingdings" panose="05000000000000000000" pitchFamily="2" charset="2"/>
              </a:rPr>
              <a:t>Drawback: packet latency is proportional to the number of hops (links).</a:t>
            </a:r>
          </a:p>
          <a:p>
            <a:pPr lvl="1"/>
            <a:r>
              <a:rPr lang="en-US" altLang="en-US" dirty="0">
                <a:sym typeface="Wingdings" panose="05000000000000000000" pitchFamily="2" charset="2"/>
              </a:rPr>
              <a:t>Let each link has bandwidth b and latency L. Let the packet size be p and the path length be H for a packet. The packet latency is H(p/b + L), proportional to H. </a:t>
            </a:r>
          </a:p>
          <a:p>
            <a:pPr lvl="1"/>
            <a:r>
              <a:rPr lang="en-US" altLang="en-US" dirty="0">
                <a:solidFill>
                  <a:srgbClr val="C00000"/>
                </a:solidFill>
                <a:sym typeface="Wingdings" panose="05000000000000000000" pitchFamily="2" charset="2"/>
              </a:rPr>
              <a:t> Latency is not scalable!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405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Wingdings" pitchFamily="2" charset="2"/>
              </a:rPr>
              <a:t>Cut-through switching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98138" y="1691099"/>
            <a:ext cx="7058132" cy="4224792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sym typeface="Wingdings" pitchFamily="2" charset="2"/>
              </a:rPr>
              <a:t>Packet is further cut into flits.</a:t>
            </a:r>
          </a:p>
          <a:p>
            <a:pPr lvl="1">
              <a:defRPr/>
            </a:pPr>
            <a:r>
              <a:rPr lang="en-US" dirty="0">
                <a:sym typeface="Wingdings" pitchFamily="2" charset="2"/>
              </a:rPr>
              <a:t>Flit size is very small, e.g. 4 bytes, 8 bytes, etc.</a:t>
            </a:r>
          </a:p>
          <a:p>
            <a:pPr lvl="1">
              <a:defRPr/>
            </a:pPr>
            <a:r>
              <a:rPr lang="en-US" dirty="0">
                <a:sym typeface="Wingdings" pitchFamily="2" charset="2"/>
              </a:rPr>
              <a:t>A packet will have one header flit, and many data flits.</a:t>
            </a:r>
          </a:p>
          <a:p>
            <a:pPr>
              <a:defRPr/>
            </a:pPr>
            <a:r>
              <a:rPr lang="en-US" dirty="0">
                <a:sym typeface="Wingdings" pitchFamily="2" charset="2"/>
              </a:rPr>
              <a:t>A switch examines the header flit and forward the message before the whole packet arrives.</a:t>
            </a:r>
          </a:p>
          <a:p>
            <a:pPr>
              <a:defRPr/>
            </a:pPr>
            <a:r>
              <a:rPr lang="en-US" dirty="0">
                <a:sym typeface="Wingdings" pitchFamily="2" charset="2"/>
              </a:rPr>
              <a:t>Pipeline in the unit of flits.</a:t>
            </a:r>
          </a:p>
          <a:p>
            <a:pPr>
              <a:defRPr/>
            </a:pPr>
            <a:r>
              <a:rPr lang="en-US" dirty="0">
                <a:sym typeface="Wingdings" pitchFamily="2" charset="2"/>
              </a:rPr>
              <a:t>Application: most high-end switches (</a:t>
            </a:r>
            <a:r>
              <a:rPr lang="en-US" dirty="0" err="1">
                <a:sym typeface="Wingdings" pitchFamily="2" charset="2"/>
              </a:rPr>
              <a:t>InfiniBand</a:t>
            </a:r>
            <a:r>
              <a:rPr lang="en-US" dirty="0">
                <a:sym typeface="Wingdings" pitchFamily="2" charset="2"/>
              </a:rPr>
              <a:t>, slingshot, also used in all supercomputers).</a:t>
            </a:r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296102" y="2901142"/>
            <a:ext cx="532014" cy="556953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6" name="Rectangle 5"/>
          <p:cNvSpPr/>
          <p:nvPr/>
        </p:nvSpPr>
        <p:spPr>
          <a:xfrm>
            <a:off x="8828116" y="2901141"/>
            <a:ext cx="532014" cy="5569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7" name="Rectangle 6"/>
          <p:cNvSpPr/>
          <p:nvPr/>
        </p:nvSpPr>
        <p:spPr>
          <a:xfrm>
            <a:off x="9360130" y="2901141"/>
            <a:ext cx="532014" cy="5569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8" name="Rectangle 7"/>
          <p:cNvSpPr/>
          <p:nvPr/>
        </p:nvSpPr>
        <p:spPr>
          <a:xfrm>
            <a:off x="9892144" y="2901140"/>
            <a:ext cx="532014" cy="5569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9" name="Rectangle 8"/>
          <p:cNvSpPr/>
          <p:nvPr/>
        </p:nvSpPr>
        <p:spPr>
          <a:xfrm>
            <a:off x="10424158" y="2901140"/>
            <a:ext cx="532014" cy="5569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956172" y="2901140"/>
            <a:ext cx="532014" cy="55695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436382" y="2252749"/>
            <a:ext cx="779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Packet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966433" y="4214553"/>
            <a:ext cx="1215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Header Flit</a:t>
            </a:r>
          </a:p>
        </p:txBody>
      </p:sp>
      <p:cxnSp>
        <p:nvCxnSpPr>
          <p:cNvPr id="14" name="Straight Arrow Connector 13"/>
          <p:cNvCxnSpPr>
            <a:stCxn id="12" idx="0"/>
          </p:cNvCxnSpPr>
          <p:nvPr/>
        </p:nvCxnSpPr>
        <p:spPr>
          <a:xfrm flipH="1" flipV="1">
            <a:off x="8562109" y="3433155"/>
            <a:ext cx="12023" cy="7813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591993" y="4220696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Flits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864906" y="4214553"/>
            <a:ext cx="826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Tail Flit</a:t>
            </a:r>
          </a:p>
        </p:txBody>
      </p:sp>
      <p:cxnSp>
        <p:nvCxnSpPr>
          <p:cNvPr id="18" name="Straight Arrow Connector 17"/>
          <p:cNvCxnSpPr>
            <a:stCxn id="16" idx="0"/>
          </p:cNvCxnSpPr>
          <p:nvPr/>
        </p:nvCxnSpPr>
        <p:spPr>
          <a:xfrm flipV="1">
            <a:off x="11278225" y="3458093"/>
            <a:ext cx="0" cy="7564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5" idx="0"/>
            <a:endCxn id="6" idx="2"/>
          </p:cNvCxnSpPr>
          <p:nvPr/>
        </p:nvCxnSpPr>
        <p:spPr>
          <a:xfrm flipH="1" flipV="1">
            <a:off x="9094123" y="3458094"/>
            <a:ext cx="761725" cy="7626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5" idx="0"/>
            <a:endCxn id="7" idx="2"/>
          </p:cNvCxnSpPr>
          <p:nvPr/>
        </p:nvCxnSpPr>
        <p:spPr>
          <a:xfrm flipH="1" flipV="1">
            <a:off x="9626137" y="3458094"/>
            <a:ext cx="229711" cy="7626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5" idx="0"/>
            <a:endCxn id="8" idx="2"/>
          </p:cNvCxnSpPr>
          <p:nvPr/>
        </p:nvCxnSpPr>
        <p:spPr>
          <a:xfrm flipV="1">
            <a:off x="9855848" y="3458093"/>
            <a:ext cx="302303" cy="7626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5" idx="0"/>
            <a:endCxn id="9" idx="2"/>
          </p:cNvCxnSpPr>
          <p:nvPr/>
        </p:nvCxnSpPr>
        <p:spPr>
          <a:xfrm flipV="1">
            <a:off x="9855848" y="3458093"/>
            <a:ext cx="834317" cy="7626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126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Packet switching versus cut-through switching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4705004"/>
            <a:ext cx="10363826" cy="1795549"/>
          </a:xfrm>
        </p:spPr>
        <p:txBody>
          <a:bodyPr>
            <a:normAutofit/>
          </a:bodyPr>
          <a:lstStyle/>
          <a:p>
            <a:r>
              <a:rPr lang="en-US" dirty="0"/>
              <a:t>                         Time = H (p/b + L)          </a:t>
            </a:r>
            <a:r>
              <a:rPr lang="en-US" dirty="0">
                <a:solidFill>
                  <a:srgbClr val="FF0000"/>
                </a:solidFill>
              </a:rPr>
              <a:t>Time = n/b + H L (</a:t>
            </a:r>
            <a:r>
              <a:rPr lang="en-US" dirty="0">
                <a:solidFill>
                  <a:srgbClr val="00B050"/>
                </a:solidFill>
              </a:rPr>
              <a:t>fix: p/b + H L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r>
              <a:rPr lang="en-US" dirty="0"/>
              <a:t> When L is small, the time is independent of the hop count.</a:t>
            </a:r>
          </a:p>
          <a:p>
            <a:pPr lvl="1"/>
            <a:r>
              <a:rPr lang="en-US" dirty="0"/>
              <a:t> Latency scalability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9153" y="1494905"/>
            <a:ext cx="5810250" cy="306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74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Cut-through routing 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66408"/>
            <a:ext cx="7939281" cy="5050523"/>
          </a:xfrm>
        </p:spPr>
        <p:txBody>
          <a:bodyPr>
            <a:normAutofit fontScale="77500" lnSpcReduction="20000"/>
          </a:bodyPr>
          <a:lstStyle/>
          <a:p>
            <a:pPr>
              <a:buFont typeface="Arial" charset="0"/>
              <a:buChar char="•"/>
              <a:defRPr/>
            </a:pPr>
            <a:r>
              <a:rPr lang="en-US" dirty="0"/>
              <a:t>Cut through routing: when the header of a message is blocked, the whole message will continue until it is buffered in the blocked router.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/>
              <a:t>Need to be able to buffer multiple packets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/>
              <a:t>High buffer requirement in routers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/>
              <a:t>Eventually, the buffer will be filled up.</a:t>
            </a:r>
          </a:p>
          <a:p>
            <a:pPr>
              <a:buFont typeface="Arial" charset="0"/>
              <a:buChar char="•"/>
              <a:defRPr/>
            </a:pPr>
            <a:r>
              <a:rPr lang="en-US" dirty="0"/>
              <a:t>Wormhole routing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/>
              <a:t>Cut through routing with buffer for only one flit for each channel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/>
              <a:t>Minimum buffer requirement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/>
              <a:t>Each channel has the flow control mechanism - when the buffer is used, signal sender to not send anything until the buffer is cleared. </a:t>
            </a:r>
          </a:p>
          <a:p>
            <a:pPr lvl="1">
              <a:buFont typeface="Arial" charset="0"/>
              <a:buChar char="–"/>
              <a:defRPr/>
            </a:pPr>
            <a:r>
              <a:rPr lang="en-US" dirty="0"/>
              <a:t>When the header is blocked, the message stop moving (the message may be buffered in a distributed manner, occupying buffers in multiple routers).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2792" y="2568632"/>
            <a:ext cx="26384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7137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Contention and link level flow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3520357"/>
            <a:ext cx="10003436" cy="2984359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/>
              <a:t>Two messages try to use the same outgoing link</a:t>
            </a:r>
          </a:p>
          <a:p>
            <a:pPr lvl="1">
              <a:defRPr/>
            </a:pPr>
            <a:r>
              <a:rPr lang="en-US" dirty="0"/>
              <a:t>One needs to either buffer one message, drop one message, or misroute one message. </a:t>
            </a:r>
          </a:p>
          <a:p>
            <a:pPr>
              <a:defRPr/>
            </a:pPr>
            <a:r>
              <a:rPr lang="en-US" dirty="0"/>
              <a:t>Wormhole networks try to block in place: link-level flow control.</a:t>
            </a:r>
          </a:p>
          <a:p>
            <a:pPr lvl="1">
              <a:defRPr/>
            </a:pPr>
            <a:r>
              <a:rPr lang="en-US" dirty="0"/>
              <a:t>A message may occupy multiple links.</a:t>
            </a:r>
          </a:p>
          <a:p>
            <a:pPr lvl="1">
              <a:defRPr/>
            </a:pPr>
            <a:r>
              <a:rPr lang="en-US" dirty="0"/>
              <a:t>Cut through routing has the same effect when more data are in the network.</a:t>
            </a:r>
          </a:p>
          <a:p>
            <a:pPr>
              <a:defRPr/>
            </a:pPr>
            <a:r>
              <a:rPr lang="en-US" dirty="0"/>
              <a:t>This kind of networks are also call </a:t>
            </a:r>
            <a:r>
              <a:rPr lang="en-US" dirty="0">
                <a:solidFill>
                  <a:srgbClr val="C00000"/>
                </a:solidFill>
              </a:rPr>
              <a:t>lossless</a:t>
            </a:r>
            <a:r>
              <a:rPr lang="en-US" dirty="0"/>
              <a:t> networks (as compared to </a:t>
            </a:r>
            <a:r>
              <a:rPr lang="en-US" dirty="0" err="1"/>
              <a:t>lossy</a:t>
            </a:r>
            <a:r>
              <a:rPr lang="en-US" dirty="0"/>
              <a:t> network)</a:t>
            </a:r>
          </a:p>
          <a:p>
            <a:pPr lvl="1">
              <a:defRPr/>
            </a:pPr>
            <a:r>
              <a:rPr lang="en-US" dirty="0"/>
              <a:t>No packet is ever dropped by the network.</a:t>
            </a:r>
          </a:p>
          <a:p>
            <a:pPr lvl="1">
              <a:defRPr/>
            </a:pPr>
            <a:r>
              <a:rPr lang="en-US" dirty="0"/>
              <a:t>Is the Internet lossless? Which one is better, </a:t>
            </a:r>
            <a:r>
              <a:rPr lang="en-US" dirty="0" err="1"/>
              <a:t>lossy</a:t>
            </a:r>
            <a:r>
              <a:rPr lang="en-US" dirty="0"/>
              <a:t> or lossless network?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465" y="1491532"/>
            <a:ext cx="26384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865" y="1415332"/>
            <a:ext cx="449580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7428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Wormhole Flow control</a:t>
            </a:r>
          </a:p>
        </p:txBody>
      </p:sp>
      <p:sp>
        <p:nvSpPr>
          <p:cNvPr id="4" name="Rectangle 3"/>
          <p:cNvSpPr/>
          <p:nvPr/>
        </p:nvSpPr>
        <p:spPr>
          <a:xfrm>
            <a:off x="4213190" y="2217332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97544" y="2217332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81898" y="2217332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4" idx="3"/>
            <a:endCxn id="5" idx="1"/>
          </p:cNvCxnSpPr>
          <p:nvPr/>
        </p:nvCxnSpPr>
        <p:spPr>
          <a:xfrm>
            <a:off x="4737845" y="2445932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722199" y="2445932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213190" y="3089260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197544" y="3089260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81898" y="3089260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cxnSp>
        <p:nvCxnSpPr>
          <p:cNvPr id="12" name="Straight Connector 11"/>
          <p:cNvCxnSpPr>
            <a:stCxn id="9" idx="3"/>
            <a:endCxn id="10" idx="1"/>
          </p:cNvCxnSpPr>
          <p:nvPr/>
        </p:nvCxnSpPr>
        <p:spPr>
          <a:xfrm>
            <a:off x="4737845" y="3317860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722199" y="3317860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213190" y="3961187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97544" y="3961187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181898" y="3961187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stCxn id="14" idx="3"/>
            <a:endCxn id="15" idx="1"/>
          </p:cNvCxnSpPr>
          <p:nvPr/>
        </p:nvCxnSpPr>
        <p:spPr>
          <a:xfrm>
            <a:off x="4737845" y="4189787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722199" y="4189787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2"/>
            <a:endCxn id="9" idx="0"/>
          </p:cNvCxnSpPr>
          <p:nvPr/>
        </p:nvCxnSpPr>
        <p:spPr>
          <a:xfrm>
            <a:off x="4475518" y="2674532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459872" y="2674532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436731" y="2674532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475518" y="3546460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459872" y="3546460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454220" y="3546460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7176245" y="2217332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6716546" y="2445932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7176245" y="3089260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6716546" y="3317860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7176245" y="3961187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>
            <a:off x="6716546" y="4189787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431078" y="2674532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448567" y="3546460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213190" y="4833113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197544" y="4833113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6181898" y="4833113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6" name="Straight Connector 35"/>
          <p:cNvCxnSpPr>
            <a:stCxn id="33" idx="3"/>
            <a:endCxn id="34" idx="1"/>
          </p:cNvCxnSpPr>
          <p:nvPr/>
        </p:nvCxnSpPr>
        <p:spPr>
          <a:xfrm>
            <a:off x="4737845" y="5061713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722199" y="5061713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475518" y="4418386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459872" y="4418386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454220" y="4418386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7176245" y="4833113"/>
            <a:ext cx="524655" cy="457200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>
            <a:off x="6716546" y="5061713"/>
            <a:ext cx="4596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448567" y="4418386"/>
            <a:ext cx="0" cy="4147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6225550" y="4124368"/>
            <a:ext cx="191193" cy="13083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225549" y="4930876"/>
            <a:ext cx="191193" cy="13083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5364274" y="4927975"/>
            <a:ext cx="191193" cy="13083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4456052" y="4927974"/>
            <a:ext cx="191193" cy="13083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 flipV="1">
            <a:off x="6321145" y="4255205"/>
            <a:ext cx="0" cy="6727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49" idx="0"/>
          </p:cNvCxnSpPr>
          <p:nvPr/>
        </p:nvCxnSpPr>
        <p:spPr>
          <a:xfrm flipH="1" flipV="1">
            <a:off x="6321145" y="4255205"/>
            <a:ext cx="1" cy="67567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50" idx="3"/>
            <a:endCxn id="49" idx="1"/>
          </p:cNvCxnSpPr>
          <p:nvPr/>
        </p:nvCxnSpPr>
        <p:spPr>
          <a:xfrm>
            <a:off x="5555467" y="4993394"/>
            <a:ext cx="670082" cy="290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1" idx="3"/>
            <a:endCxn id="50" idx="1"/>
          </p:cNvCxnSpPr>
          <p:nvPr/>
        </p:nvCxnSpPr>
        <p:spPr>
          <a:xfrm>
            <a:off x="4647245" y="4993393"/>
            <a:ext cx="717029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4193877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30338</TotalTime>
  <Words>2279</Words>
  <Application>Microsoft Macintosh PowerPoint</Application>
  <PresentationFormat>Widescreen</PresentationFormat>
  <Paragraphs>297</Paragraphs>
  <Slides>36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3" baseType="lpstr">
      <vt:lpstr>Arial</vt:lpstr>
      <vt:lpstr>Calibri</vt:lpstr>
      <vt:lpstr>Cambria Math</vt:lpstr>
      <vt:lpstr>Courier New</vt:lpstr>
      <vt:lpstr>Tw Cen MT</vt:lpstr>
      <vt:lpstr>Wingdings</vt:lpstr>
      <vt:lpstr>Droplet</vt:lpstr>
      <vt:lpstr>Switching, routing, and flow control</vt:lpstr>
      <vt:lpstr>Network architecture</vt:lpstr>
      <vt:lpstr>Switching</vt:lpstr>
      <vt:lpstr>Packet switching</vt:lpstr>
      <vt:lpstr>Cut-through switching</vt:lpstr>
      <vt:lpstr>Packet switching versus cut-through switching</vt:lpstr>
      <vt:lpstr>Cut-through routing variations</vt:lpstr>
      <vt:lpstr>Contention and link level flow control</vt:lpstr>
      <vt:lpstr>Wormhole Flow control</vt:lpstr>
      <vt:lpstr>Head-of-line blocking </vt:lpstr>
      <vt:lpstr>Virtual channel</vt:lpstr>
      <vt:lpstr>Lossless network and tree saturation</vt:lpstr>
      <vt:lpstr>Tree saturation example</vt:lpstr>
      <vt:lpstr>Tree saturation</vt:lpstr>
      <vt:lpstr>Tree saturation</vt:lpstr>
      <vt:lpstr>Lossless network and deadlock</vt:lpstr>
      <vt:lpstr>Virtual channels alleviate the deadlock problem</vt:lpstr>
      <vt:lpstr>Deadlock avoidance</vt:lpstr>
      <vt:lpstr>Routing</vt:lpstr>
      <vt:lpstr>Common traffic patterns used in interconnect evaluation</vt:lpstr>
      <vt:lpstr>Common traffic patterns</vt:lpstr>
      <vt:lpstr>Analyzing the routing performance with the Tornado pattern in the 8-node ring topology: average hop count</vt:lpstr>
      <vt:lpstr>Analyzing the routing performance with the Tornado pattern in the 8-node ring topology: maximum link load</vt:lpstr>
      <vt:lpstr>Routing classification: how to select path</vt:lpstr>
      <vt:lpstr>Routing classification: path length</vt:lpstr>
      <vt:lpstr>Routing classification: routing mechanism</vt:lpstr>
      <vt:lpstr>Dimension order routing in a mesh/torus</vt:lpstr>
      <vt:lpstr>Dimension order routing in a mesh/torus</vt:lpstr>
      <vt:lpstr>Valiant’s routing algorithm</vt:lpstr>
      <vt:lpstr>Valiant’s routing for Tornado pattern on the 8-node ring</vt:lpstr>
      <vt:lpstr>Adaptive routing</vt:lpstr>
      <vt:lpstr>Local information may result in sub-optimal choice</vt:lpstr>
      <vt:lpstr>Non-minimal adaptive routing</vt:lpstr>
      <vt:lpstr>Mechanism to sense remote congestion: backpressure</vt:lpstr>
      <vt:lpstr>Deadlock free routing</vt:lpstr>
      <vt:lpstr>Deadlock free routing</vt:lpstr>
    </vt:vector>
  </TitlesOfParts>
  <Company>Florida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Surfing</dc:creator>
  <cp:lastModifiedBy>Microsoft Office User</cp:lastModifiedBy>
  <cp:revision>155</cp:revision>
  <dcterms:created xsi:type="dcterms:W3CDTF">2021-08-12T15:51:09Z</dcterms:created>
  <dcterms:modified xsi:type="dcterms:W3CDTF">2022-04-06T15:04:53Z</dcterms:modified>
</cp:coreProperties>
</file>