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8" r:id="rId2"/>
    <p:sldId id="286" r:id="rId3"/>
    <p:sldId id="291" r:id="rId4"/>
    <p:sldId id="292" r:id="rId5"/>
    <p:sldId id="289" r:id="rId6"/>
    <p:sldId id="293" r:id="rId7"/>
    <p:sldId id="261" r:id="rId8"/>
    <p:sldId id="294" r:id="rId9"/>
    <p:sldId id="295" r:id="rId10"/>
    <p:sldId id="312" r:id="rId11"/>
    <p:sldId id="288" r:id="rId12"/>
    <p:sldId id="306" r:id="rId13"/>
    <p:sldId id="308" r:id="rId14"/>
    <p:sldId id="310" r:id="rId15"/>
    <p:sldId id="313" r:id="rId16"/>
    <p:sldId id="314" r:id="rId17"/>
    <p:sldId id="311" r:id="rId18"/>
    <p:sldId id="315" r:id="rId19"/>
    <p:sldId id="316" r:id="rId20"/>
    <p:sldId id="317" r:id="rId21"/>
    <p:sldId id="318" r:id="rId22"/>
    <p:sldId id="31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1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FC3-D779-4913-B22F-B27412D00EA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8E64-E87F-44C3-A97C-A44D160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08383"/>
            <a:ext cx="10364451" cy="1122819"/>
          </a:xfrm>
        </p:spPr>
        <p:txBody>
          <a:bodyPr/>
          <a:lstStyle/>
          <a:p>
            <a:r>
              <a:rPr lang="en-US" dirty="0" smtClean="0"/>
              <a:t>Scalable Multiprocessors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23608"/>
            <a:ext cx="10363826" cy="4224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Large scale computing systems</a:t>
            </a:r>
          </a:p>
          <a:p>
            <a:r>
              <a:rPr lang="en-US" altLang="en-US" dirty="0" smtClean="0"/>
              <a:t>Scalability </a:t>
            </a:r>
            <a:r>
              <a:rPr lang="en-US" altLang="en-US" dirty="0"/>
              <a:t>issues</a:t>
            </a:r>
          </a:p>
          <a:p>
            <a:r>
              <a:rPr lang="en-US" altLang="en-US" dirty="0"/>
              <a:t>Low level and high level communication abstractions in scalable systems</a:t>
            </a:r>
          </a:p>
          <a:p>
            <a:r>
              <a:rPr lang="en-US" altLang="en-US" dirty="0"/>
              <a:t>Network interface </a:t>
            </a:r>
          </a:p>
          <a:p>
            <a:r>
              <a:rPr lang="en-US" altLang="en-US" dirty="0"/>
              <a:t>Common techniques for high performance communication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934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</a:t>
            </a:r>
            <a:r>
              <a:rPr lang="en-US" dirty="0"/>
              <a:t>address space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No storage logically “outside” the application address space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Read and write remote </a:t>
            </a:r>
            <a:r>
              <a:rPr lang="en-US" dirty="0" smtClean="0"/>
              <a:t>memory (as well local memory, but this does not involve communication)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Operations are fundamentally </a:t>
            </a:r>
            <a:r>
              <a:rPr lang="en-US" altLang="en-US" dirty="0" smtClean="0"/>
              <a:t>request/reply: read request/read reply with data; write request with data/write acknowledgement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Source and destination data addresses are specified by the source of the request.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 A </a:t>
            </a:r>
            <a:r>
              <a:rPr lang="en-US" altLang="en-US" sz="2600" dirty="0"/>
              <a:t>degree of logical coupling and trust.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Remote operation can be performed on remote memory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This may or may not </a:t>
            </a:r>
            <a:r>
              <a:rPr lang="en-US" altLang="en-US" sz="2600" dirty="0"/>
              <a:t>require intervention of the remote processor.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985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altLang="en-US" dirty="0"/>
              <a:t>Shared Address Space </a:t>
            </a:r>
            <a:r>
              <a:rPr lang="en-US" altLang="en-US" dirty="0" smtClean="0"/>
              <a:t>Abstraction (high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1210" y="1491521"/>
            <a:ext cx="10363826" cy="13349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The following figure shows the read operation. </a:t>
            </a:r>
          </a:p>
          <a:p>
            <a:pPr>
              <a:defRPr/>
            </a:pPr>
            <a:r>
              <a:rPr lang="en-US" dirty="0" smtClean="0"/>
              <a:t>Fundamentally </a:t>
            </a:r>
            <a:r>
              <a:rPr lang="en-US" dirty="0"/>
              <a:t>a two way request/response protocol.</a:t>
            </a:r>
          </a:p>
          <a:p>
            <a:pPr lvl="1">
              <a:defRPr/>
            </a:pPr>
            <a:r>
              <a:rPr lang="en-US" dirty="0"/>
              <a:t>Write </a:t>
            </a:r>
            <a:r>
              <a:rPr lang="en-US" dirty="0" smtClean="0"/>
              <a:t>has </a:t>
            </a:r>
            <a:r>
              <a:rPr lang="en-US" dirty="0"/>
              <a:t>an acknowledge.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67" y="3024654"/>
            <a:ext cx="58674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6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Issues in Shared </a:t>
            </a:r>
            <a:r>
              <a:rPr lang="en-US" altLang="en-US" dirty="0"/>
              <a:t>Address Space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685305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Fixed </a:t>
            </a:r>
            <a:r>
              <a:rPr lang="en-US" altLang="en-US" sz="2400" dirty="0"/>
              <a:t>or variable length (bulk) transfers.</a:t>
            </a:r>
          </a:p>
          <a:p>
            <a:r>
              <a:rPr lang="en-US" altLang="en-US" sz="2400" dirty="0"/>
              <a:t>Remote virtual or physical address? </a:t>
            </a:r>
          </a:p>
          <a:p>
            <a:r>
              <a:rPr lang="en-US" altLang="en-US" sz="2400" dirty="0"/>
              <a:t>Deadlock avoidance </a:t>
            </a:r>
            <a:r>
              <a:rPr lang="en-US" altLang="en-US" sz="2400" dirty="0" smtClean="0"/>
              <a:t>(circular dependence when input buffers are full)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00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For a programming paradigm where coordination and communication between processes are through explicit message passing (instead of shared memory), message passing abstraction </a:t>
            </a:r>
            <a:r>
              <a:rPr lang="en-US" altLang="en-US" dirty="0" smtClean="0"/>
              <a:t>is needed.  </a:t>
            </a:r>
          </a:p>
          <a:p>
            <a:r>
              <a:rPr lang="en-US" altLang="en-US" dirty="0" smtClean="0"/>
              <a:t>Sender only knows about its memory and receiver only knows about its own memory.</a:t>
            </a:r>
          </a:p>
          <a:p>
            <a:pPr lvl="1"/>
            <a:r>
              <a:rPr lang="en-US" altLang="en-US" dirty="0" smtClean="0"/>
              <a:t> Need a </a:t>
            </a:r>
            <a:r>
              <a:rPr lang="en-US" dirty="0" smtClean="0"/>
              <a:t>handshake for both of them to have all information about the communication.</a:t>
            </a:r>
          </a:p>
          <a:p>
            <a:r>
              <a:rPr lang="en-US" altLang="en-US" dirty="0"/>
              <a:t>Synchronous message passing</a:t>
            </a:r>
          </a:p>
          <a:p>
            <a:pPr lvl="1"/>
            <a:r>
              <a:rPr lang="en-US" altLang="en-US" dirty="0"/>
              <a:t>Send completes after matching </a:t>
            </a:r>
            <a:r>
              <a:rPr lang="en-US" altLang="en-US" dirty="0" err="1"/>
              <a:t>recv</a:t>
            </a:r>
            <a:r>
              <a:rPr lang="en-US" altLang="en-US" dirty="0"/>
              <a:t> and source data sent</a:t>
            </a:r>
          </a:p>
          <a:p>
            <a:pPr lvl="1"/>
            <a:r>
              <a:rPr lang="en-US" altLang="en-US" dirty="0" err="1"/>
              <a:t>Recv</a:t>
            </a:r>
            <a:r>
              <a:rPr lang="en-US" altLang="en-US" dirty="0"/>
              <a:t> completes after data transfer complete from matching send</a:t>
            </a:r>
          </a:p>
          <a:p>
            <a:r>
              <a:rPr lang="en-US" altLang="en-US" dirty="0"/>
              <a:t>Asynchronous message passing</a:t>
            </a:r>
          </a:p>
          <a:p>
            <a:pPr lvl="1"/>
            <a:r>
              <a:rPr lang="en-US" altLang="en-US" dirty="0"/>
              <a:t>Send completes after send buffer may be reused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570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Message Passing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6" y="1310401"/>
            <a:ext cx="7502576" cy="521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</a:t>
            </a:r>
            <a:r>
              <a:rPr lang="en-US" dirty="0"/>
              <a:t>Message </a:t>
            </a:r>
            <a:r>
              <a:rPr lang="en-US" dirty="0" smtClean="0"/>
              <a:t>Passing: Optimistic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4981522"/>
            <a:ext cx="10363826" cy="13691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Wildcard </a:t>
            </a:r>
            <a:r>
              <a:rPr lang="en-US" dirty="0"/>
              <a:t>receive </a:t>
            </a:r>
            <a:r>
              <a:rPr lang="en-US" dirty="0">
                <a:sym typeface="Wingdings" pitchFamily="2" charset="2"/>
              </a:rPr>
              <a:t> non-deterministic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Storage requirement within messaging layer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66" y="1489022"/>
            <a:ext cx="70008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5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</a:t>
            </a:r>
            <a:r>
              <a:rPr lang="en-US" dirty="0"/>
              <a:t>Message </a:t>
            </a:r>
            <a:r>
              <a:rPr lang="en-US" dirty="0" smtClean="0"/>
              <a:t>Passing: Conservative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4981522"/>
            <a:ext cx="10363826" cy="136910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Where is the </a:t>
            </a:r>
            <a:r>
              <a:rPr lang="en-US" dirty="0" smtClean="0"/>
              <a:t>buffer?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>
                <a:sym typeface="Wingdings" pitchFamily="2" charset="2"/>
              </a:rPr>
              <a:t>Contention control? Receiver initiated protocol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ym typeface="Wingdings" pitchFamily="2" charset="2"/>
              </a:rPr>
              <a:t>Short message optimizations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27" y="1256467"/>
            <a:ext cx="4789357" cy="37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1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message passing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Arbitrary storage outside the local address space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May post many sends before any receives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Non-blocking asynchronous sends reduces the requirement to an arbitrary number of descriptors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There are limits to these too.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Fundamentally a 3-phase transaction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Includes a request/response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Can use optimistic 1-phase in limited safe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4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422479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Network interface (card) is used to access the network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Transfer </a:t>
            </a:r>
            <a:r>
              <a:rPr lang="en-US" dirty="0"/>
              <a:t>between local memory and NIC buffers. Basic operations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SW translates VA</a:t>
            </a:r>
            <a:r>
              <a:rPr lang="en-US" dirty="0">
                <a:sym typeface="Wingdings" pitchFamily="2" charset="2"/>
              </a:rPr>
              <a:t> PA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ym typeface="Wingdings" pitchFamily="2" charset="2"/>
              </a:rPr>
              <a:t>SW initiate DMA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ym typeface="Wingdings" pitchFamily="2" charset="2"/>
              </a:rPr>
              <a:t>SW does buffer management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ym typeface="Wingdings" pitchFamily="2" charset="2"/>
              </a:rPr>
              <a:t>NIC initiates interrupts on receive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ym typeface="Wingdings" pitchFamily="2" charset="2"/>
              </a:rPr>
              <a:t>Provides protection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ym typeface="Wingdings" pitchFamily="2" charset="2"/>
              </a:rPr>
              <a:t>Transfer between NIC buffers and the network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ym typeface="Wingdings" pitchFamily="2" charset="2"/>
              </a:rPr>
              <a:t>Generate packets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ym typeface="Wingdings" pitchFamily="2" charset="2"/>
              </a:rPr>
              <a:t>Flow  control with the network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44" y="2889513"/>
            <a:ext cx="26574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3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Typical sender/receiver operations </a:t>
            </a:r>
            <a:r>
              <a:rPr lang="en-US" altLang="en-US" dirty="0" smtClean="0"/>
              <a:t>in a system with </a:t>
            </a:r>
            <a:r>
              <a:rPr lang="en-US" altLang="en-US" dirty="0"/>
              <a:t>a low end 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5292154" cy="422479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Sender: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Trap into operating systems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Translate (logical) destination address into physical address or the route to the destination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Copy data into OS and construct the whole packet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Select the outgoing channel, set the status registers (starting address, count, </a:t>
            </a:r>
            <a:r>
              <a:rPr lang="en-US" dirty="0" err="1"/>
              <a:t>etc</a:t>
            </a:r>
            <a:r>
              <a:rPr lang="en-US" dirty="0"/>
              <a:t>), and start the communication.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Depending on NIC hardware, starting </a:t>
            </a:r>
            <a:r>
              <a:rPr lang="en-US" dirty="0" err="1"/>
              <a:t>comm</a:t>
            </a:r>
            <a:r>
              <a:rPr lang="en-US" dirty="0"/>
              <a:t> may take many instructions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5928" y="1621372"/>
            <a:ext cx="5292154" cy="4224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dirty="0" smtClean="0"/>
              <a:t>Receiver: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/>
              <a:t>An interrupt is generated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/>
              <a:t>The processor reads the received data into a OS region.</a:t>
            </a:r>
          </a:p>
          <a:p>
            <a:endParaRPr lang="en-US" dirty="0" smtClean="0"/>
          </a:p>
          <a:p>
            <a:r>
              <a:rPr lang="en-US" dirty="0" smtClean="0"/>
              <a:t>CPU is still involved with a low end NIC. With a high-end NIC, the CPU operations can be offloaded to the communication processor in the NIC.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Scalable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3785"/>
            <a:ext cx="10521222" cy="4655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700" dirty="0" smtClean="0"/>
              <a:t>Today’s data centers are very large. What kinds of systems can scale to a large size?</a:t>
            </a:r>
          </a:p>
          <a:p>
            <a:pPr>
              <a:lnSpc>
                <a:spcPct val="80000"/>
              </a:lnSpc>
            </a:pPr>
            <a:r>
              <a:rPr lang="en-US" altLang="en-US" sz="2700" dirty="0" smtClean="0"/>
              <a:t>Almost </a:t>
            </a:r>
            <a:r>
              <a:rPr lang="en-US" altLang="en-US" sz="2700" dirty="0"/>
              <a:t>all computers allow the capability of the systems to be increased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Add memory, add disk, upgrade processor, etc.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A scalable system attempt to avoid </a:t>
            </a:r>
            <a:r>
              <a:rPr lang="en-US" altLang="en-US" sz="2700" dirty="0">
                <a:solidFill>
                  <a:srgbClr val="FF0000"/>
                </a:solidFill>
              </a:rPr>
              <a:t>inherent design limits </a:t>
            </a:r>
            <a:r>
              <a:rPr lang="en-US" altLang="en-US" sz="2700" dirty="0"/>
              <a:t>on the extent to which resources can be added to the system.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Total communication </a:t>
            </a:r>
            <a:r>
              <a:rPr lang="en-US" altLang="en-US" dirty="0">
                <a:solidFill>
                  <a:srgbClr val="FF0000"/>
                </a:solidFill>
              </a:rPr>
              <a:t>bandwidth</a:t>
            </a:r>
            <a:r>
              <a:rPr lang="en-US" altLang="en-US" dirty="0"/>
              <a:t> increases with P.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Latency</a:t>
            </a:r>
            <a:r>
              <a:rPr lang="en-US" altLang="en-US" dirty="0"/>
              <a:t> (time per operation) remains a constant (not increase with P).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Cost increases slowly (at most linearly) with P.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How to package the (large/scalable) systems. Or, can we build a large systems with the design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Protected User-level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Traditional NIC (e.g. Ethernet) requires the OS kernel to initiate DMA and to manage buffers.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Protection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High </a:t>
            </a:r>
            <a:r>
              <a:rPr lang="en-US" dirty="0" smtClean="0"/>
              <a:t>overhead: kernel/user space switching in communication critical path.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Newer NICs (</a:t>
            </a:r>
            <a:r>
              <a:rPr lang="en-US" dirty="0" err="1"/>
              <a:t>InfiniBand</a:t>
            </a:r>
            <a:r>
              <a:rPr lang="en-US" dirty="0"/>
              <a:t>, </a:t>
            </a:r>
            <a:r>
              <a:rPr lang="en-US" dirty="0" err="1"/>
              <a:t>Myrinet</a:t>
            </a:r>
            <a:r>
              <a:rPr lang="en-US" dirty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OS initializes the network ports to provide protection.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Applications access the ports from the user domain</a:t>
            </a:r>
            <a:r>
              <a:rPr lang="en-US" dirty="0" smtClean="0"/>
              <a:t>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Kernel/user space switching is no longer needed in send/</a:t>
            </a:r>
            <a:r>
              <a:rPr lang="en-US" dirty="0" err="1" smtClean="0"/>
              <a:t>recv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6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User-level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369633"/>
            <a:ext cx="10363826" cy="1706380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Any user process can post a transaction for any other in protection domain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Communication layer moves the source OQ to the </a:t>
            </a:r>
            <a:r>
              <a:rPr lang="en-US" dirty="0" err="1"/>
              <a:t>desitnation</a:t>
            </a:r>
            <a:r>
              <a:rPr lang="en-US" dirty="0"/>
              <a:t> IQ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May involve indirection: the source virtual memory  to destination virtual memory (RDMA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24" y="1604226"/>
            <a:ext cx="35433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4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performance metrics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93" y="1562724"/>
            <a:ext cx="7389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Bus based SMP and Local Area Networks (LAN)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661941"/>
            <a:ext cx="10003436" cy="1788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Are they scalable?</a:t>
            </a:r>
            <a:endParaRPr lang="en-US" dirty="0"/>
          </a:p>
          <a:p>
            <a:pPr lvl="1">
              <a:defRPr/>
            </a:pPr>
            <a:r>
              <a:rPr lang="en-US" dirty="0"/>
              <a:t>Bus: Close coupling among components, but has a scaling limit.</a:t>
            </a:r>
          </a:p>
          <a:p>
            <a:pPr lvl="1">
              <a:defRPr/>
            </a:pPr>
            <a:r>
              <a:rPr lang="en-US" dirty="0"/>
              <a:t>Ethernet: no limit to physical scaling, little trust, no global order, independent failure and restart. Bandwidth does not scale.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5" y="1415332"/>
            <a:ext cx="66182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5" cy="252590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What fundamentally limits bandwidth?</a:t>
            </a:r>
          </a:p>
          <a:p>
            <a:pPr lvl="1">
              <a:defRPr/>
            </a:pPr>
            <a:r>
              <a:rPr lang="en-US" dirty="0"/>
              <a:t>The set of wires</a:t>
            </a:r>
          </a:p>
          <a:p>
            <a:pPr>
              <a:defRPr/>
            </a:pPr>
            <a:r>
              <a:rPr lang="en-US" dirty="0"/>
              <a:t>Processors and memory modules must have </a:t>
            </a:r>
            <a:r>
              <a:rPr lang="en-US" dirty="0">
                <a:solidFill>
                  <a:srgbClr val="FF0000"/>
                </a:solidFill>
              </a:rPr>
              <a:t>independent wires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Modules must be connected through “</a:t>
            </a:r>
            <a:r>
              <a:rPr lang="en-US" dirty="0">
                <a:solidFill>
                  <a:srgbClr val="FF0000"/>
                </a:solidFill>
              </a:rPr>
              <a:t>switches</a:t>
            </a:r>
            <a:r>
              <a:rPr lang="en-US" dirty="0"/>
              <a:t>” (or </a:t>
            </a:r>
            <a:r>
              <a:rPr lang="en-US" dirty="0">
                <a:solidFill>
                  <a:srgbClr val="FF0000"/>
                </a:solidFill>
              </a:rPr>
              <a:t>scalable interconnects</a:t>
            </a:r>
            <a:r>
              <a:rPr lang="en-US" dirty="0"/>
              <a:t>) that allows wires connected to the ports to be independent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34" y="4017286"/>
            <a:ext cx="45656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34" y="4574498"/>
            <a:ext cx="2065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576934" y="4574498"/>
            <a:ext cx="1295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76934" y="4879298"/>
            <a:ext cx="1295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Latency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3814" y="1415332"/>
            <a:ext cx="10363826" cy="483556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Latency = overhead + channel time + routing delay.</a:t>
            </a:r>
          </a:p>
          <a:p>
            <a:pPr>
              <a:defRPr/>
            </a:pPr>
            <a:r>
              <a:rPr lang="en-US" dirty="0"/>
              <a:t>Overhead: software/hardware processing time before the message is sent.</a:t>
            </a:r>
          </a:p>
          <a:p>
            <a:pPr>
              <a:defRPr/>
            </a:pPr>
            <a:r>
              <a:rPr lang="en-US" dirty="0"/>
              <a:t>Channel time: message size / channel bandwidth* # of channels.</a:t>
            </a:r>
          </a:p>
          <a:p>
            <a:pPr lvl="1">
              <a:defRPr/>
            </a:pPr>
            <a:r>
              <a:rPr lang="en-US" dirty="0"/>
              <a:t># of channels usually increases as P increases.</a:t>
            </a:r>
          </a:p>
          <a:p>
            <a:pPr>
              <a:defRPr/>
            </a:pPr>
            <a:r>
              <a:rPr lang="en-US" dirty="0"/>
              <a:t>Routing delay: is usually a function of H (number of hops between two nodes) and P.</a:t>
            </a:r>
          </a:p>
          <a:p>
            <a:pPr lvl="1">
              <a:defRPr/>
            </a:pPr>
            <a:r>
              <a:rPr lang="en-US" dirty="0"/>
              <a:t>H usually increases as P increases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r>
              <a:rPr lang="en-US" dirty="0"/>
              <a:t>To make latency scalable: channel time and routing delay needs to be a constant. </a:t>
            </a:r>
          </a:p>
        </p:txBody>
      </p:sp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Cost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5" cy="4655488"/>
          </a:xfrm>
        </p:spPr>
        <p:txBody>
          <a:bodyPr>
            <a:normAutofit/>
          </a:bodyPr>
          <a:lstStyle/>
          <a:p>
            <a:r>
              <a:rPr lang="en-US" altLang="en-US" dirty="0"/>
              <a:t>cost(p, m) = fixed cost + incremental cost (p, m)</a:t>
            </a:r>
          </a:p>
          <a:p>
            <a:pPr lvl="1"/>
            <a:r>
              <a:rPr lang="en-US" altLang="en-US" dirty="0"/>
              <a:t>Scalable machines must support many configurations.</a:t>
            </a:r>
          </a:p>
          <a:p>
            <a:pPr lvl="1"/>
            <a:r>
              <a:rPr lang="en-US" altLang="en-US" dirty="0"/>
              <a:t>Both </a:t>
            </a:r>
            <a:r>
              <a:rPr lang="en-US" altLang="en-US" dirty="0" smtClean="0"/>
              <a:t>fixed cost and incremental cost are </a:t>
            </a:r>
            <a:r>
              <a:rPr lang="en-US" altLang="en-US" dirty="0"/>
              <a:t>important:</a:t>
            </a:r>
          </a:p>
          <a:p>
            <a:pPr lvl="2"/>
            <a:r>
              <a:rPr lang="en-US" altLang="en-US" dirty="0"/>
              <a:t>Without volume, fixed cost can be very high.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3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in scalable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are far apart in a large scale computing system.</a:t>
            </a:r>
          </a:p>
          <a:p>
            <a:r>
              <a:rPr lang="en-US" dirty="0" smtClean="0"/>
              <a:t>The system must support communication among the components in a cost-effective manner.</a:t>
            </a:r>
          </a:p>
          <a:p>
            <a:r>
              <a:rPr lang="en-US" dirty="0" smtClean="0"/>
              <a:t>The communication subsystem (from software communication library to the hardware interconnection network) is a key component in a scalable computer.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Layers of abstractions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989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Communication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/>
              <a:t>High level and low level communication abstractions in scalable systems are </a:t>
            </a:r>
            <a:r>
              <a:rPr lang="en-US" altLang="en-US" sz="3000" dirty="0" smtClean="0"/>
              <a:t>often </a:t>
            </a:r>
            <a:r>
              <a:rPr lang="en-US" altLang="en-US" sz="3000" dirty="0"/>
              <a:t>separated.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Layered design principle.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Low level: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/>
              <a:t>Provide accesses to communication hardware.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/>
              <a:t>Perform primitive network transactions.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/>
              <a:t>High level:</a:t>
            </a:r>
          </a:p>
          <a:p>
            <a:pPr lvl="2">
              <a:lnSpc>
                <a:spcPct val="80000"/>
              </a:lnSpc>
            </a:pPr>
            <a:r>
              <a:rPr lang="en-US" altLang="en-US" sz="2200" dirty="0"/>
              <a:t>Provide functionality for communications in different programming models.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Shared memory space abstraction</a:t>
            </a:r>
          </a:p>
          <a:p>
            <a:pPr lvl="3">
              <a:lnSpc>
                <a:spcPct val="80000"/>
              </a:lnSpc>
            </a:pPr>
            <a:r>
              <a:rPr lang="en-US" altLang="en-US" dirty="0"/>
              <a:t>Message passing abstraction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92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Transaction Primitive </a:t>
            </a:r>
            <a:r>
              <a:rPr lang="en-US" altLang="en-US" dirty="0" smtClean="0"/>
              <a:t>(</a:t>
            </a:r>
            <a:r>
              <a:rPr lang="en-US" altLang="en-US" dirty="0"/>
              <a:t>low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189751"/>
            <a:ext cx="10363826" cy="1601448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One-way transfer of information from a source output buffer to a destination input buffer.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  causes some action at the destination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  occurrence is not directly visible at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 Deposit data, state change, reply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088" y="1680972"/>
            <a:ext cx="411480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80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6442</TotalTime>
  <Words>1152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Tw Cen MT</vt:lpstr>
      <vt:lpstr>Wingdings</vt:lpstr>
      <vt:lpstr>Droplet</vt:lpstr>
      <vt:lpstr>Scalable Multiprocessors</vt:lpstr>
      <vt:lpstr>Scalable computers</vt:lpstr>
      <vt:lpstr>Example: Bus based SMP and Local Area Networks (LAN)</vt:lpstr>
      <vt:lpstr>Bandwidth scalability</vt:lpstr>
      <vt:lpstr>Latency scalability</vt:lpstr>
      <vt:lpstr>Cost Scaling</vt:lpstr>
      <vt:lpstr>Communication in scalable computers</vt:lpstr>
      <vt:lpstr>Communication abstractions</vt:lpstr>
      <vt:lpstr>Network Transaction Primitive (low level)</vt:lpstr>
      <vt:lpstr>Shared address space abstraction</vt:lpstr>
      <vt:lpstr>Shared Address Space Abstraction (high level)</vt:lpstr>
      <vt:lpstr>Issues in Shared Address Space Abstraction</vt:lpstr>
      <vt:lpstr>Message passing abstraction</vt:lpstr>
      <vt:lpstr>Synchronous Message Passing</vt:lpstr>
      <vt:lpstr>Asynchronous Message Passing: Optimistic</vt:lpstr>
      <vt:lpstr>Asynchronous Message Passing: Conservative</vt:lpstr>
      <vt:lpstr>Summary of message passing abstraction</vt:lpstr>
      <vt:lpstr>Network interface</vt:lpstr>
      <vt:lpstr>Typical sender/receiver operations in a system with a low end NIC</vt:lpstr>
      <vt:lpstr>Protected User-level Communication</vt:lpstr>
      <vt:lpstr>User-level communication</vt:lpstr>
      <vt:lpstr>Network performance metrics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Surfing</cp:lastModifiedBy>
  <cp:revision>81</cp:revision>
  <dcterms:created xsi:type="dcterms:W3CDTF">2021-08-12T15:51:09Z</dcterms:created>
  <dcterms:modified xsi:type="dcterms:W3CDTF">2022-02-08T16:21:39Z</dcterms:modified>
</cp:coreProperties>
</file>