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8" r:id="rId2"/>
    <p:sldId id="286" r:id="rId3"/>
    <p:sldId id="291" r:id="rId4"/>
    <p:sldId id="292" r:id="rId5"/>
    <p:sldId id="289" r:id="rId6"/>
    <p:sldId id="293" r:id="rId7"/>
    <p:sldId id="259" r:id="rId8"/>
    <p:sldId id="260" r:id="rId9"/>
    <p:sldId id="290" r:id="rId10"/>
    <p:sldId id="261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4" r:id="rId19"/>
    <p:sldId id="302" r:id="rId20"/>
    <p:sldId id="303" r:id="rId21"/>
    <p:sldId id="305" r:id="rId22"/>
    <p:sldId id="288" r:id="rId23"/>
    <p:sldId id="306" r:id="rId24"/>
    <p:sldId id="307" r:id="rId25"/>
    <p:sldId id="308" r:id="rId26"/>
    <p:sldId id="310" r:id="rId27"/>
    <p:sldId id="31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1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1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AFC3-D779-4913-B22F-B27412D00EAB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28E64-E87F-44C3-A97C-A44D160C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9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" y="392927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74" y="292513"/>
            <a:ext cx="10364451" cy="1122819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3774" y="1566408"/>
            <a:ext cx="10363826" cy="4224792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800" cap="none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400" cap="none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Font typeface="Wingdings" panose="05000000000000000000" pitchFamily="2" charset="2"/>
              <a:buChar char="v"/>
              <a:defRPr sz="2000"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q"/>
              <a:defRPr sz="2000"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Aaaa</a:t>
            </a:r>
            <a:endParaRPr lang="en-US" dirty="0"/>
          </a:p>
          <a:p>
            <a:pPr lvl="1"/>
            <a:r>
              <a:rPr lang="en-US" dirty="0" err="1"/>
              <a:t>Saaaa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08383"/>
            <a:ext cx="10364451" cy="1122819"/>
          </a:xfrm>
        </p:spPr>
        <p:txBody>
          <a:bodyPr/>
          <a:lstStyle/>
          <a:p>
            <a:r>
              <a:rPr lang="en-US" dirty="0" smtClean="0"/>
              <a:t>Shared Memory </a:t>
            </a:r>
            <a:r>
              <a:rPr lang="en-US" altLang="zh-CN" dirty="0" smtClean="0"/>
              <a:t>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023608"/>
            <a:ext cx="10363826" cy="42247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Introduce different shared memory architectures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Introduce the cache coherence problem and cache coherence protocol.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9342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Bus Snooping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Send </a:t>
            </a:r>
            <a:r>
              <a:rPr lang="en-US" dirty="0"/>
              <a:t>all requests for data to all processors (through the bus)</a:t>
            </a:r>
          </a:p>
          <a:p>
            <a:pPr>
              <a:defRPr/>
            </a:pPr>
            <a:r>
              <a:rPr lang="en-US" dirty="0"/>
              <a:t>Processors snoop to see if they have a copy and respond accordingly.</a:t>
            </a:r>
          </a:p>
          <a:p>
            <a:pPr lvl="1">
              <a:defRPr/>
            </a:pPr>
            <a:r>
              <a:rPr lang="en-US" dirty="0"/>
              <a:t>Cache listens to both CPU and BUS.</a:t>
            </a:r>
          </a:p>
          <a:p>
            <a:pPr lvl="1">
              <a:defRPr/>
            </a:pPr>
            <a:r>
              <a:rPr lang="en-US" dirty="0"/>
              <a:t>The state of a cache line may change by (1) CPU memory operation, and (2) bus transaction (remote CPU’s memory operation).</a:t>
            </a:r>
          </a:p>
          <a:p>
            <a:pPr>
              <a:defRPr/>
            </a:pPr>
            <a:r>
              <a:rPr lang="en-US" dirty="0"/>
              <a:t>Requires broadcast since caching information is at processors.</a:t>
            </a:r>
          </a:p>
          <a:p>
            <a:pPr lvl="1">
              <a:defRPr/>
            </a:pPr>
            <a:r>
              <a:rPr lang="en-US" dirty="0"/>
              <a:t>Bus is a natural broadcast medium.</a:t>
            </a:r>
          </a:p>
          <a:p>
            <a:pPr lvl="1">
              <a:defRPr/>
            </a:pPr>
            <a:r>
              <a:rPr lang="en-US" dirty="0"/>
              <a:t>Bus (centralized medium) also serializes requests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93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snoopy bus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Write invalidate protocols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Write to shared data: an invalidate is sent to the bus (all caches snoop and invalidate copies).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Write broadcast protocols (typically write through)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Write to shared data: broadcast on bus, processors snoop and update any copies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0920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 Example Snoopy Protocol (MSI)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/>
              <a:t>Invalidation protocol, write-back cache</a:t>
            </a:r>
          </a:p>
          <a:p>
            <a:pPr>
              <a:defRPr/>
            </a:pPr>
            <a:r>
              <a:rPr lang="en-US" dirty="0"/>
              <a:t>Each block of memory is in one state</a:t>
            </a:r>
          </a:p>
          <a:p>
            <a:pPr lvl="1">
              <a:defRPr/>
            </a:pPr>
            <a:r>
              <a:rPr lang="en-US" dirty="0"/>
              <a:t>Clean in all caches and up-to-date in memory (shared)</a:t>
            </a:r>
          </a:p>
          <a:p>
            <a:pPr lvl="1">
              <a:defRPr/>
            </a:pPr>
            <a:r>
              <a:rPr lang="en-US" dirty="0"/>
              <a:t>Dirty in exactly one cache (exclusive)</a:t>
            </a:r>
          </a:p>
          <a:p>
            <a:pPr lvl="1">
              <a:defRPr/>
            </a:pPr>
            <a:r>
              <a:rPr lang="en-US" dirty="0"/>
              <a:t>Not in any cache</a:t>
            </a:r>
          </a:p>
          <a:p>
            <a:pPr>
              <a:defRPr/>
            </a:pPr>
            <a:r>
              <a:rPr lang="en-US" dirty="0"/>
              <a:t>Each cache block is in one state: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</a:rPr>
              <a:t>Shared</a:t>
            </a:r>
            <a:r>
              <a:rPr lang="en-US" dirty="0"/>
              <a:t>: block can be read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</a:rPr>
              <a:t>Exclusive</a:t>
            </a:r>
            <a:r>
              <a:rPr lang="en-US" dirty="0"/>
              <a:t>: cache has only copy, its writable and dirty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</a:rPr>
              <a:t>Invalid</a:t>
            </a:r>
            <a:r>
              <a:rPr lang="en-US" dirty="0"/>
              <a:t>: block contains no data.</a:t>
            </a:r>
          </a:p>
          <a:p>
            <a:pPr>
              <a:defRPr/>
            </a:pPr>
            <a:r>
              <a:rPr lang="en-US" dirty="0"/>
              <a:t>Read misses: cause all caches to snoop bus (bus transaction)</a:t>
            </a:r>
          </a:p>
          <a:p>
            <a:pPr>
              <a:defRPr/>
            </a:pPr>
            <a:r>
              <a:rPr lang="en-US" dirty="0"/>
              <a:t>Write to a shared block is treated as misses (needs bus transaction).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18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MSI protocol state machine for CPU requests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19" y="2286000"/>
            <a:ext cx="41910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78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MSI protocol state machine for CPU requests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085" y="2214694"/>
            <a:ext cx="51054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269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MSI protocol state machine for CPU requests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2355954"/>
            <a:ext cx="45910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843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27" y="82446"/>
            <a:ext cx="89249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678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77" y="19050"/>
            <a:ext cx="88677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004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257800"/>
            <a:ext cx="1371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38100"/>
            <a:ext cx="88011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164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73" y="38100"/>
            <a:ext cx="8829675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41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Shared memory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42414" y="1753785"/>
            <a:ext cx="7492582" cy="4655488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Multiple CPU’s (or cores)</a:t>
            </a:r>
          </a:p>
          <a:p>
            <a:r>
              <a:rPr lang="en-US" altLang="en-US" sz="2400" dirty="0"/>
              <a:t>One memory with a global address space</a:t>
            </a:r>
          </a:p>
          <a:p>
            <a:pPr lvl="1"/>
            <a:r>
              <a:rPr lang="en-US" altLang="en-US" sz="2000" dirty="0"/>
              <a:t>May have many </a:t>
            </a:r>
            <a:r>
              <a:rPr lang="en-US" altLang="en-US" sz="2000" dirty="0" smtClean="0"/>
              <a:t>modules (to increase memory bandwidth)</a:t>
            </a:r>
            <a:endParaRPr lang="en-US" altLang="en-US" sz="2000" dirty="0"/>
          </a:p>
          <a:p>
            <a:pPr lvl="1"/>
            <a:r>
              <a:rPr lang="en-US" altLang="en-US" sz="2000" dirty="0"/>
              <a:t>All CPUs access all memory through the global address space</a:t>
            </a:r>
          </a:p>
          <a:p>
            <a:r>
              <a:rPr lang="en-US" altLang="en-US" sz="2400" dirty="0"/>
              <a:t>All CPUs can make changes to the shared memory</a:t>
            </a:r>
          </a:p>
          <a:p>
            <a:pPr lvl="1"/>
            <a:r>
              <a:rPr lang="en-US" altLang="en-US" sz="2000" dirty="0"/>
              <a:t>Changes made by one processor are visible to all other </a:t>
            </a:r>
            <a:r>
              <a:rPr lang="en-US" altLang="en-US" sz="2000" dirty="0" smtClean="0"/>
              <a:t>processors.</a:t>
            </a:r>
            <a:endParaRPr lang="en-US" altLang="en-US" sz="2000" dirty="0"/>
          </a:p>
          <a:p>
            <a:r>
              <a:rPr lang="en-US" altLang="en-US" sz="2400" dirty="0"/>
              <a:t>Data parallelism or function parallelism</a:t>
            </a:r>
            <a:r>
              <a:rPr lang="en-US" altLang="en-US" sz="2400" dirty="0" smtClean="0"/>
              <a:t>? MIMD</a:t>
            </a:r>
            <a:endParaRPr lang="en-US" altLang="en-US" sz="2400" dirty="0"/>
          </a:p>
          <a:p>
            <a:pPr lvl="1"/>
            <a:endParaRPr lang="en-US" dirty="0"/>
          </a:p>
        </p:txBody>
      </p:sp>
      <p:pic>
        <p:nvPicPr>
          <p:cNvPr id="8" name="Picture 5" descr="Shared memory 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4" y="2795666"/>
            <a:ext cx="25146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747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79" y="19050"/>
            <a:ext cx="882015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653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78" y="0"/>
            <a:ext cx="8786812" cy="6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554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92514"/>
            <a:ext cx="10364451" cy="955842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MSI cache coherence protocol </a:t>
            </a:r>
            <a:r>
              <a:rPr lang="en-US" altLang="en-US" dirty="0"/>
              <a:t>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7"/>
            <a:ext cx="10363826" cy="468530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 </a:t>
            </a:r>
            <a:r>
              <a:rPr lang="en-US" altLang="en-US" sz="2700" dirty="0"/>
              <a:t>Basic </a:t>
            </a:r>
            <a:r>
              <a:rPr lang="en-US" altLang="en-US" sz="2700" dirty="0" smtClean="0"/>
              <a:t>MSI Protocol</a:t>
            </a:r>
            <a:endParaRPr lang="en-US" altLang="en-US" sz="2700" dirty="0"/>
          </a:p>
          <a:p>
            <a:pPr lvl="1">
              <a:lnSpc>
                <a:spcPct val="80000"/>
              </a:lnSpc>
            </a:pPr>
            <a:r>
              <a:rPr lang="en-US" altLang="en-US" dirty="0"/>
              <a:t>Three states: MSI.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Can optimize by refining the states so as to reduce the bus transactions in some cases.</a:t>
            </a:r>
          </a:p>
          <a:p>
            <a:pPr>
              <a:lnSpc>
                <a:spcPct val="80000"/>
              </a:lnSpc>
            </a:pPr>
            <a:r>
              <a:rPr lang="en-US" altLang="en-US" sz="2700" dirty="0"/>
              <a:t>Berkeley protocol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Five states, M </a:t>
            </a:r>
            <a:r>
              <a:rPr lang="en-US" altLang="en-US" dirty="0">
                <a:sym typeface="Wingdings" panose="05000000000000000000" pitchFamily="2" charset="2"/>
              </a:rPr>
              <a:t> owned, exclusive, owned shared</a:t>
            </a:r>
            <a:r>
              <a:rPr lang="en-US" altLang="en-US" dirty="0" smtClean="0">
                <a:sym typeface="Wingdings" panose="05000000000000000000" pitchFamily="2" charset="2"/>
              </a:rPr>
              <a:t>.</a:t>
            </a:r>
            <a:endParaRPr lang="en-US" altLang="en-US" sz="2700" dirty="0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</a:pPr>
            <a:r>
              <a:rPr lang="en-US" altLang="en-US" sz="2700" dirty="0">
                <a:sym typeface="Wingdings" panose="05000000000000000000" pitchFamily="2" charset="2"/>
              </a:rPr>
              <a:t>MESI protocol (four states)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sym typeface="Wingdings" panose="05000000000000000000" pitchFamily="2" charset="2"/>
              </a:rPr>
              <a:t>M  modified and Exclusive</a:t>
            </a:r>
            <a:r>
              <a:rPr lang="en-US" altLang="en-US" dirty="0" smtClean="0"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en-US" dirty="0" smtClean="0">
                <a:sym typeface="Wingdings" panose="05000000000000000000" pitchFamily="2" charset="2"/>
              </a:rPr>
              <a:t>MESIF – protocol used in Intel processors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sym typeface="Wingdings" panose="05000000000000000000" pitchFamily="2" charset="2"/>
              </a:rPr>
              <a:t>MESI + S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sym typeface="Wingdings" panose="05000000000000000000" pitchFamily="2" charset="2"/>
              </a:rPr>
              <a:t>S and F (Cache should be the responder for a request)</a:t>
            </a:r>
            <a:endParaRPr lang="en-US" altLang="en-US" dirty="0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</a:pPr>
            <a:r>
              <a:rPr lang="en-US" altLang="en-US" dirty="0" smtClean="0">
                <a:sym typeface="Wingdings" panose="05000000000000000000" pitchFamily="2" charset="2"/>
              </a:rPr>
              <a:t>MOESI – protocol used in AMD processors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267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92514"/>
            <a:ext cx="10364451" cy="955842"/>
          </a:xfrm>
        </p:spPr>
        <p:txBody>
          <a:bodyPr>
            <a:normAutofit/>
          </a:bodyPr>
          <a:lstStyle/>
          <a:p>
            <a:r>
              <a:rPr lang="en-US" altLang="en-US" dirty="0"/>
              <a:t>Multiple levels of caches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7"/>
            <a:ext cx="10363826" cy="468530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 </a:t>
            </a:r>
            <a:r>
              <a:rPr lang="en-US" altLang="en-US" sz="2700" dirty="0"/>
              <a:t>Most processors today have on-chip L1 and L2 caches.</a:t>
            </a:r>
          </a:p>
          <a:p>
            <a:pPr>
              <a:lnSpc>
                <a:spcPct val="80000"/>
              </a:lnSpc>
            </a:pPr>
            <a:r>
              <a:rPr lang="en-US" altLang="en-US" sz="2700" dirty="0"/>
              <a:t>Transactions on L1 cache are not visible to bus (needs separate snooper for coherence, which would be expensive).</a:t>
            </a:r>
          </a:p>
          <a:p>
            <a:pPr>
              <a:lnSpc>
                <a:spcPct val="80000"/>
              </a:lnSpc>
            </a:pPr>
            <a:r>
              <a:rPr lang="en-US" altLang="en-US" sz="2700" dirty="0"/>
              <a:t>Typical solution: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Maintain inclusion property on L1 and L2 cache so that all bus transactions that are relevant to L1 are also relevant to L2: sufficient to only use the L2 controller to snoop the bus.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Propagating transactions for coherence in the hierarchy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008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Large share memory multiprocessors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399" y="4032354"/>
            <a:ext cx="10363826" cy="205115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The interconnection network is usually not a bus.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   No broadcast medium </a:t>
            </a:r>
            <a:r>
              <a:rPr lang="en-US" altLang="en-US" dirty="0">
                <a:sym typeface="Wingdings" panose="05000000000000000000" pitchFamily="2" charset="2"/>
              </a:rPr>
              <a:t> cannot snoop.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ym typeface="Wingdings" panose="05000000000000000000" pitchFamily="2" charset="2"/>
              </a:rPr>
              <a:t>   Needs a different kind of cache coherence protocol</a:t>
            </a:r>
            <a:r>
              <a:rPr lang="en-US" altLang="en-US" dirty="0" smtClean="0">
                <a:sym typeface="Wingdings" panose="05000000000000000000" pitchFamily="2" charset="2"/>
              </a:rPr>
              <a:t>.</a:t>
            </a:r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0505" y="1588958"/>
            <a:ext cx="5591175" cy="2052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4414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Cache coherence for large SMPs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Similar idea as MSI protocol, but the interconnect does not have broadcast.</a:t>
            </a:r>
          </a:p>
          <a:p>
            <a:pPr lvl="1"/>
            <a:r>
              <a:rPr lang="en-US" altLang="en-US" dirty="0" smtClean="0"/>
              <a:t>Use a directory to record where (who the owner is) of each memory line.</a:t>
            </a:r>
          </a:p>
          <a:p>
            <a:r>
              <a:rPr lang="en-US" altLang="en-US" dirty="0" smtClean="0"/>
              <a:t>Use </a:t>
            </a:r>
            <a:r>
              <a:rPr lang="en-US" altLang="en-US" dirty="0"/>
              <a:t>a directory for each cache line to track the state of every block in the cache.</a:t>
            </a:r>
          </a:p>
          <a:p>
            <a:pPr lvl="1"/>
            <a:r>
              <a:rPr lang="en-US" altLang="en-US" dirty="0"/>
              <a:t>Can also track the state for all memory blocks </a:t>
            </a:r>
            <a:r>
              <a:rPr lang="en-US" altLang="en-US" dirty="0">
                <a:sym typeface="Wingdings" panose="05000000000000000000" pitchFamily="2" charset="2"/>
              </a:rPr>
              <a:t> directory size = O(memory size).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Need to used distributed directory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Centralized directory becomes the bottleneck.</a:t>
            </a:r>
          </a:p>
          <a:p>
            <a:pPr lvl="2"/>
            <a:r>
              <a:rPr lang="en-US" altLang="en-US" dirty="0">
                <a:solidFill>
                  <a:srgbClr val="C00000"/>
                </a:solidFill>
                <a:sym typeface="Wingdings" panose="05000000000000000000" pitchFamily="2" charset="2"/>
              </a:rPr>
              <a:t>Who is the central authority for a given cache line?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Typically called cc-NUMA </a:t>
            </a:r>
            <a:r>
              <a:rPr lang="en-US" altLang="en-US" dirty="0" smtClean="0">
                <a:sym typeface="Wingdings" panose="05000000000000000000" pitchFamily="2" charset="2"/>
              </a:rPr>
              <a:t>multiprocessors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5708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implication of shared memory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 NUMA architecture can have very large impact on performance</a:t>
            </a:r>
          </a:p>
          <a:p>
            <a:r>
              <a:rPr lang="en-US" dirty="0"/>
              <a:t> </a:t>
            </a:r>
            <a:r>
              <a:rPr lang="en-US" dirty="0" smtClean="0"/>
              <a:t>Cache coherence protocol can also have impacts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Memory write is even more expensive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False sharing issue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One thread’s cache behavior can affect other thread’s performance</a:t>
            </a:r>
          </a:p>
        </p:txBody>
      </p:sp>
    </p:spTree>
    <p:extLst>
      <p:ext uri="{BB962C8B-B14F-4D97-AF65-F5344CB8AC3E}">
        <p14:creationId xmlns:p14="http://schemas.microsoft.com/office/powerpoint/2010/main" val="280085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Share memory architectures</a:t>
            </a:r>
          </a:p>
          <a:p>
            <a:pPr lvl="1"/>
            <a:r>
              <a:rPr lang="en-US" altLang="en-US" dirty="0"/>
              <a:t>UMA and NUMA</a:t>
            </a:r>
          </a:p>
          <a:p>
            <a:pPr lvl="1"/>
            <a:r>
              <a:rPr lang="en-US" altLang="en-US" dirty="0"/>
              <a:t>Bus based systems and interconnect based systems</a:t>
            </a:r>
          </a:p>
          <a:p>
            <a:r>
              <a:rPr lang="en-US" altLang="en-US" dirty="0"/>
              <a:t>Cache coherence problem</a:t>
            </a:r>
          </a:p>
          <a:p>
            <a:r>
              <a:rPr lang="en-US" altLang="en-US" dirty="0"/>
              <a:t>Cache coherence protocols</a:t>
            </a:r>
          </a:p>
          <a:p>
            <a:pPr lvl="1"/>
            <a:r>
              <a:rPr lang="en-US" altLang="en-US" dirty="0"/>
              <a:t>Snoopy bus</a:t>
            </a:r>
          </a:p>
          <a:p>
            <a:pPr lvl="1"/>
            <a:r>
              <a:rPr lang="en-US" altLang="en-US" dirty="0"/>
              <a:t>Directory </a:t>
            </a:r>
            <a:r>
              <a:rPr lang="en-US" altLang="en-US" dirty="0" smtClean="0"/>
              <a:t>based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4847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issue: How to connect CPU and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86400" y="1566408"/>
            <a:ext cx="5791200" cy="42247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Ideal effect: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Large memory bandwidth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Low memory latency</a:t>
            </a:r>
          </a:p>
          <a:p>
            <a:r>
              <a:rPr lang="en-US" dirty="0" smtClean="0"/>
              <a:t>When accessing remote objects, bandwidth and latency are always key metrics. Think of the user experience when </a:t>
            </a:r>
            <a:r>
              <a:rPr lang="en-US" dirty="0" smtClean="0"/>
              <a:t>downloading </a:t>
            </a:r>
            <a:r>
              <a:rPr lang="en-US" dirty="0" smtClean="0"/>
              <a:t>small files versus a very large file.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6" y="1876819"/>
            <a:ext cx="4385897" cy="336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42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memory architectures: UMA and NUMA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56812" y="1566408"/>
            <a:ext cx="6420787" cy="436220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dirty="0" smtClean="0"/>
              <a:t> </a:t>
            </a:r>
            <a:r>
              <a:rPr lang="en-US" altLang="en-US" dirty="0"/>
              <a:t>One large memory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 dirty="0"/>
              <a:t>One the same side of the interconnect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en-US" sz="1600" dirty="0"/>
              <a:t>Mostly Bus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 dirty="0"/>
              <a:t>Memory </a:t>
            </a:r>
            <a:r>
              <a:rPr lang="en-US" altLang="en-US" sz="2000" dirty="0" smtClean="0"/>
              <a:t>references from different CPUs have </a:t>
            </a:r>
            <a:r>
              <a:rPr lang="en-US" altLang="en-US" sz="2000" dirty="0"/>
              <a:t>the </a:t>
            </a:r>
            <a:r>
              <a:rPr lang="en-US" altLang="en-US" sz="2000" dirty="0" smtClean="0"/>
              <a:t>same distance (latency)</a:t>
            </a:r>
            <a:endParaRPr lang="en-US" altLang="en-US" sz="2000" dirty="0"/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 dirty="0">
                <a:solidFill>
                  <a:srgbClr val="FF0000"/>
                </a:solidFill>
              </a:rPr>
              <a:t>Uniform memory access (UMA</a:t>
            </a:r>
            <a:r>
              <a:rPr lang="en-US" altLang="en-US" sz="2000" dirty="0" smtClean="0">
                <a:solidFill>
                  <a:srgbClr val="FF0000"/>
                </a:solidFill>
              </a:rPr>
              <a:t>)</a:t>
            </a:r>
            <a:endParaRPr lang="en-US" altLang="en-US" sz="20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dirty="0"/>
              <a:t>Many small memories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 dirty="0"/>
              <a:t>Local and remote memory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 dirty="0" smtClean="0"/>
              <a:t>Memory references from different CPUs have different distance to memory location (latency </a:t>
            </a:r>
            <a:r>
              <a:rPr lang="en-US" altLang="en-US" sz="2000" dirty="0"/>
              <a:t>is </a:t>
            </a:r>
            <a:r>
              <a:rPr lang="en-US" altLang="en-US" sz="2000" dirty="0" smtClean="0"/>
              <a:t>different)</a:t>
            </a:r>
            <a:endParaRPr lang="en-US" altLang="en-US" sz="2000" dirty="0"/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 dirty="0">
                <a:solidFill>
                  <a:srgbClr val="FF0000"/>
                </a:solidFill>
              </a:rPr>
              <a:t>Non-uniform memory access (NUMA</a:t>
            </a:r>
            <a:r>
              <a:rPr lang="en-US" altLang="en-US" sz="2000" dirty="0" smtClean="0">
                <a:solidFill>
                  <a:srgbClr val="FF0000"/>
                </a:solidFill>
              </a:rPr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3" y="1902502"/>
            <a:ext cx="30289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17" y="3846997"/>
            <a:ext cx="369887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21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Bus-based UMA </a:t>
            </a:r>
            <a:r>
              <a:rPr lang="en-US" altLang="en-US" dirty="0"/>
              <a:t>Shared memory </a:t>
            </a:r>
            <a:r>
              <a:rPr lang="en-US" alt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53814" y="1415332"/>
            <a:ext cx="10363826" cy="27369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Many processors and memory modules connect to the bus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This architecture dominated in the server domain in the past.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Faster processors began to saturate the bus as the bus technology cannot keep up with CPU processing power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Bus interconnect may also be replaced by an crossbar interconnect, but that is expensive.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492" y="4458324"/>
            <a:ext cx="30289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24" y="4054839"/>
            <a:ext cx="2590397" cy="211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3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NUMA </a:t>
            </a:r>
            <a:r>
              <a:rPr lang="en-US" altLang="en-US" dirty="0"/>
              <a:t>Shared memory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31961" y="1566408"/>
            <a:ext cx="6645638" cy="4655488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Identical processors, processors have different time for accessing different part of the memory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Memory resides in “NUMA domains.”</a:t>
            </a:r>
            <a:endParaRPr lang="en-US" altLang="en-US" dirty="0"/>
          </a:p>
          <a:p>
            <a:r>
              <a:rPr lang="en-US" altLang="en-US" dirty="0" smtClean="0"/>
              <a:t>The current generation SMPs adopt the NUMA architecture.  AMD EPYC multi-chip module (MCM) processor is shown in the left. Memory is distributed to each module.</a:t>
            </a:r>
            <a:endParaRPr lang="en-US" altLang="en-US" dirty="0"/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06" y="1566408"/>
            <a:ext cx="369887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02" y="3481197"/>
            <a:ext cx="2781711" cy="280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33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SMP hardware organizations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9" y="1415332"/>
            <a:ext cx="7239000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193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Coherence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41387" y="4414602"/>
            <a:ext cx="10363826" cy="2038664"/>
          </a:xfrm>
        </p:spPr>
        <p:txBody>
          <a:bodyPr>
            <a:normAutofit/>
          </a:bodyPr>
          <a:lstStyle/>
          <a:p>
            <a:pPr marL="173038" indent="-173038">
              <a:lnSpc>
                <a:spcPct val="80000"/>
              </a:lnSpc>
              <a:spcBef>
                <a:spcPct val="30000"/>
              </a:spcBef>
            </a:pPr>
            <a:r>
              <a:rPr lang="en-US" altLang="en-US" dirty="0" smtClean="0"/>
              <a:t>Due </a:t>
            </a:r>
            <a:r>
              <a:rPr lang="en-US" altLang="en-US" dirty="0"/>
              <a:t>to the cache copies of the memory, different processors may see the different values of the same memory location.</a:t>
            </a:r>
          </a:p>
          <a:p>
            <a:pPr marL="173038" indent="-173038">
              <a:lnSpc>
                <a:spcPct val="80000"/>
              </a:lnSpc>
              <a:spcBef>
                <a:spcPct val="30000"/>
              </a:spcBef>
            </a:pPr>
            <a:r>
              <a:rPr lang="en-US" altLang="en-US" dirty="0"/>
              <a:t> Processors see different values for u after event 3.</a:t>
            </a:r>
          </a:p>
          <a:p>
            <a:pPr marL="173038" indent="-173038">
              <a:lnSpc>
                <a:spcPct val="80000"/>
              </a:lnSpc>
              <a:spcBef>
                <a:spcPct val="30000"/>
              </a:spcBef>
            </a:pPr>
            <a:r>
              <a:rPr lang="en-US" altLang="en-US" dirty="0"/>
              <a:t>With a </a:t>
            </a:r>
            <a:r>
              <a:rPr lang="en-US" altLang="en-US" dirty="0" smtClean="0"/>
              <a:t>write-back cache, memory may store the stale date.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11" y="1205470"/>
            <a:ext cx="46482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85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Bus Snoopy Cache Coherence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10363826" cy="854503"/>
          </a:xfrm>
        </p:spPr>
        <p:txBody>
          <a:bodyPr>
            <a:normAutofit/>
          </a:bodyPr>
          <a:lstStyle/>
          <a:p>
            <a:pPr marL="173038" indent="-173038">
              <a:lnSpc>
                <a:spcPct val="80000"/>
              </a:lnSpc>
              <a:spcBef>
                <a:spcPct val="30000"/>
              </a:spcBef>
            </a:pPr>
            <a:r>
              <a:rPr lang="en-US" dirty="0" smtClean="0"/>
              <a:t> </a:t>
            </a:r>
            <a:r>
              <a:rPr lang="en-US" altLang="en-US" dirty="0"/>
              <a:t>Memory: centralized with uniform access time and bus interconnect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88" y="2709472"/>
            <a:ext cx="4581525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88969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6387</TotalTime>
  <Words>1014</Words>
  <Application>Microsoft Office PowerPoint</Application>
  <PresentationFormat>Widescreen</PresentationFormat>
  <Paragraphs>114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宋体</vt:lpstr>
      <vt:lpstr>Arial</vt:lpstr>
      <vt:lpstr>Calibri</vt:lpstr>
      <vt:lpstr>Courier New</vt:lpstr>
      <vt:lpstr>Tw Cen MT</vt:lpstr>
      <vt:lpstr>Wingdings</vt:lpstr>
      <vt:lpstr>Droplet</vt:lpstr>
      <vt:lpstr>Shared Memory Architectures</vt:lpstr>
      <vt:lpstr>Shared memory architectures</vt:lpstr>
      <vt:lpstr>Major issue: How to connect CPU and memory</vt:lpstr>
      <vt:lpstr>Shared memory architectures: UMA and NUMA</vt:lpstr>
      <vt:lpstr>Bus-based UMA Shared memory architecture</vt:lpstr>
      <vt:lpstr>NUMA Shared memory architecture</vt:lpstr>
      <vt:lpstr>Various SMP hardware organizations</vt:lpstr>
      <vt:lpstr>Cache Coherence Problem</vt:lpstr>
      <vt:lpstr>Bus Snoopy Cache Coherence protocols</vt:lpstr>
      <vt:lpstr>Bus Snooping idea</vt:lpstr>
      <vt:lpstr>Types of snoopy bus protocols</vt:lpstr>
      <vt:lpstr>An Example Snoopy Protocol (MSI)</vt:lpstr>
      <vt:lpstr>MSI protocol state machine for CPU requests</vt:lpstr>
      <vt:lpstr>MSI protocol state machine for CPU requests</vt:lpstr>
      <vt:lpstr>MSI protocol state machine for CPU requests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MSI cache coherence protocol variations</vt:lpstr>
      <vt:lpstr>Multiple levels of caches</vt:lpstr>
      <vt:lpstr>Large share memory multiprocessors</vt:lpstr>
      <vt:lpstr>Cache coherence for large SMPs</vt:lpstr>
      <vt:lpstr>Performance implication of shared memory architecture</vt:lpstr>
      <vt:lpstr>Summary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Surfing</dc:creator>
  <cp:lastModifiedBy>Surfing</cp:lastModifiedBy>
  <cp:revision>74</cp:revision>
  <dcterms:created xsi:type="dcterms:W3CDTF">2021-08-12T15:51:09Z</dcterms:created>
  <dcterms:modified xsi:type="dcterms:W3CDTF">2022-02-04T03:55:55Z</dcterms:modified>
</cp:coreProperties>
</file>