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oppins"/>
      <p:bold r:id="rId38"/>
      <p:boldItalic r:id="rId39"/>
    </p:embeddedFont>
    <p:embeddedFont>
      <p:font typeface="Poppins Medium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regular.fntdata"/><Relationship Id="rId20" Type="http://schemas.openxmlformats.org/officeDocument/2006/relationships/slide" Target="slides/slide15.xml"/><Relationship Id="rId42" Type="http://schemas.openxmlformats.org/officeDocument/2006/relationships/font" Target="fonts/PoppinsMedium-italic.fntdata"/><Relationship Id="rId41" Type="http://schemas.openxmlformats.org/officeDocument/2006/relationships/font" Target="fonts/PoppinsMedium-bold.fntdata"/><Relationship Id="rId22" Type="http://schemas.openxmlformats.org/officeDocument/2006/relationships/slide" Target="slides/slide17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6.xml"/><Relationship Id="rId43" Type="http://schemas.openxmlformats.org/officeDocument/2006/relationships/font" Target="fonts/PoppinsMedium-boldItalic.fntdata"/><Relationship Id="rId24" Type="http://schemas.openxmlformats.org/officeDocument/2006/relationships/slide" Target="slides/slide19.xml"/><Relationship Id="rId46" Type="http://schemas.openxmlformats.org/officeDocument/2006/relationships/font" Target="fonts/OpenSans-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1.xml"/><Relationship Id="rId38" Type="http://schemas.openxmlformats.org/officeDocument/2006/relationships/font" Target="fonts/Poppi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6bc0ef73_0_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1186bc0ef73_0_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1186bc0ef73_0_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1186bc0ef73_0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Morning everyone, I am Saptarshi Bhowmik, Today I am going to talk about our work "A Simulation study of ...". This work was done by me and my advisor Xin Yuan and my mentors Nikhil Jain and Abhinav Bhatele.</a:t>
            </a:r>
            <a:endParaRPr/>
          </a:p>
        </p:txBody>
      </p:sp>
      <p:sp>
        <p:nvSpPr>
          <p:cNvPr id="55" name="Google Shape;55;g1186bc0ef73_0_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1186bc0ef73_0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86bc0ef73_0_23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186bc0ef73_0_23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86bc0ef73_0_25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186bc0ef73_0_25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86bc0ef73_0_26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186bc0ef73_0_26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86bc0ef73_0_27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186bc0ef73_0_27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86bc0efb5_0_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186bc0efb5_0_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86bc0efb5_0_7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186bc0efb5_0_7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86bc0efb5_0_8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186bc0efb5_0_8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86bc0efb5_0_10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186bc0efb5_0_10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4289c1d49_1_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14289c1d49_1_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4289c1d49_1_16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14289c1d49_1_16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6bc0ef73_0_39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186bc0ef73_0_39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4289c1d49_1_1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14289c1d49_1_16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4289c1d49_1_17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14289c1d49_1_17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186bc0ef73_0_29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1186bc0ef73_0_29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86bc0ef73_0_31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186bc0ef73_0_31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14289c1d49_1_20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114289c1d49_1_20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4289c1d49_1_19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114289c1d49_1_19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86bc0ef73_0_32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1186bc0ef73_0_32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86bc0efb5_0_5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1186bc0efb5_0_5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86bc0ef73_0_34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1186bc0ef73_0_34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86bc0ef73_0_35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1186bc0ef73_0_35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6bc0ef73_0_19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186bc0ef73_0_19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186bc0ef73_0_36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1186bc0ef73_0_36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186bc0ef73_0_37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186bc0ef73_0_37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186bc0ef73_0_38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1186bc0ef73_0_38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86bc0efb5_1_2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186bc0efb5_1_2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86bc0efb5_1_4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186bc0efb5_1_4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6bc0ef73_0_20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186bc0ef73_0_20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86bc0efb5_1_6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186bc0efb5_1_61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86bc0ef73_0_21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186bc0ef73_0_21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86bc0ef73_0_22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186bc0ef73_0_22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59" name="Google Shape;59;p13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grpSp>
        <p:nvGrpSpPr>
          <p:cNvPr id="60" name="Google Shape;60;p13"/>
          <p:cNvGrpSpPr/>
          <p:nvPr/>
        </p:nvGrpSpPr>
        <p:grpSpPr>
          <a:xfrm>
            <a:off x="864277" y="1466200"/>
            <a:ext cx="7432061" cy="1782568"/>
            <a:chOff x="0" y="-37"/>
            <a:chExt cx="19818828" cy="4753515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389928" y="-37"/>
              <a:ext cx="19428900" cy="44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latin typeface="Poppins Medium"/>
                  <a:ea typeface="Poppins Medium"/>
                  <a:cs typeface="Poppins Medium"/>
                  <a:sym typeface="Poppins Medium"/>
                </a:rPr>
                <a:t>An In-Depth Analysis of the Slingshot Interconnect.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0" y="4384178"/>
              <a:ext cx="1068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13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</a:t>
            </a: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2022</a:t>
            </a:r>
            <a:endParaRPr sz="700"/>
          </a:p>
        </p:txBody>
      </p:sp>
      <p:sp>
        <p:nvSpPr>
          <p:cNvPr id="66" name="Google Shape;66;p13"/>
          <p:cNvSpPr txBox="1"/>
          <p:nvPr/>
        </p:nvSpPr>
        <p:spPr>
          <a:xfrm>
            <a:off x="909302" y="3028747"/>
            <a:ext cx="74463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Daniele De Sensi </a:t>
            </a: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Salvatore Di Girolamo</a:t>
            </a: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,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Kim</a:t>
            </a: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McMahon  , Duncan Roweth   and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Torsten Hoefler</a:t>
            </a:r>
            <a:endParaRPr sz="700"/>
          </a:p>
          <a:p>
            <a:pPr indent="0" lvl="0" marL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ETH Zurich, Switzerland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HPE Cray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ctr">
              <a:lnSpc>
                <a:spcPct val="16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558200" y="2942675"/>
            <a:ext cx="837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700"/>
          </a:p>
        </p:txBody>
      </p:sp>
      <p:sp>
        <p:nvSpPr>
          <p:cNvPr id="68" name="Google Shape;68;p13"/>
          <p:cNvSpPr txBox="1"/>
          <p:nvPr/>
        </p:nvSpPr>
        <p:spPr>
          <a:xfrm>
            <a:off x="7827711" y="2952753"/>
            <a:ext cx="203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69" name="Google Shape;69;p13"/>
          <p:cNvSpPr txBox="1"/>
          <p:nvPr/>
        </p:nvSpPr>
        <p:spPr>
          <a:xfrm>
            <a:off x="5562550" y="2942675"/>
            <a:ext cx="3188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700"/>
          </a:p>
        </p:txBody>
      </p:sp>
      <p:sp>
        <p:nvSpPr>
          <p:cNvPr id="70" name="Google Shape;70;p13"/>
          <p:cNvSpPr txBox="1"/>
          <p:nvPr/>
        </p:nvSpPr>
        <p:spPr>
          <a:xfrm>
            <a:off x="5562539" y="2942671"/>
            <a:ext cx="203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71" name="Google Shape;71;p13"/>
          <p:cNvSpPr txBox="1"/>
          <p:nvPr/>
        </p:nvSpPr>
        <p:spPr>
          <a:xfrm>
            <a:off x="4688775" y="2952750"/>
            <a:ext cx="1515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700"/>
          </a:p>
        </p:txBody>
      </p:sp>
      <p:sp>
        <p:nvSpPr>
          <p:cNvPr id="72" name="Google Shape;72;p13"/>
          <p:cNvSpPr txBox="1"/>
          <p:nvPr/>
        </p:nvSpPr>
        <p:spPr>
          <a:xfrm>
            <a:off x="3760430" y="3248775"/>
            <a:ext cx="28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113575" y="3248775"/>
            <a:ext cx="141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00" name="Google Shape;200;p22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01" name="Google Shape;201;p22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04" name="Google Shape;204;p22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0" y="747775"/>
            <a:ext cx="710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Dragonfly Topology - Intra Group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514350" y="1535525"/>
            <a:ext cx="3698400" cy="332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1172200" y="2293800"/>
            <a:ext cx="555900" cy="555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</a:rPr>
              <a:t>R0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2876600" y="2293800"/>
            <a:ext cx="555900" cy="555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</a:rPr>
              <a:t>R1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1172200" y="3637275"/>
            <a:ext cx="555900" cy="555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</a:rPr>
              <a:t>R3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2876600" y="3637275"/>
            <a:ext cx="555900" cy="555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</a:rPr>
              <a:t>R2</a:t>
            </a:r>
            <a:endParaRPr sz="1200">
              <a:highlight>
                <a:schemeClr val="lt1"/>
              </a:highlight>
            </a:endParaRPr>
          </a:p>
        </p:txBody>
      </p:sp>
      <p:cxnSp>
        <p:nvCxnSpPr>
          <p:cNvPr id="211" name="Google Shape;211;p22"/>
          <p:cNvCxnSpPr>
            <a:stCxn id="207" idx="6"/>
            <a:endCxn id="208" idx="2"/>
          </p:cNvCxnSpPr>
          <p:nvPr/>
        </p:nvCxnSpPr>
        <p:spPr>
          <a:xfrm>
            <a:off x="1728100" y="2571750"/>
            <a:ext cx="1148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2"/>
          <p:cNvCxnSpPr>
            <a:stCxn id="208" idx="4"/>
            <a:endCxn id="210" idx="0"/>
          </p:cNvCxnSpPr>
          <p:nvPr/>
        </p:nvCxnSpPr>
        <p:spPr>
          <a:xfrm>
            <a:off x="3154550" y="2849700"/>
            <a:ext cx="0" cy="78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2"/>
          <p:cNvCxnSpPr>
            <a:stCxn id="210" idx="2"/>
            <a:endCxn id="209" idx="6"/>
          </p:cNvCxnSpPr>
          <p:nvPr/>
        </p:nvCxnSpPr>
        <p:spPr>
          <a:xfrm rot="10800000">
            <a:off x="1728200" y="3915225"/>
            <a:ext cx="1148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2"/>
          <p:cNvCxnSpPr>
            <a:stCxn id="209" idx="0"/>
            <a:endCxn id="207" idx="4"/>
          </p:cNvCxnSpPr>
          <p:nvPr/>
        </p:nvCxnSpPr>
        <p:spPr>
          <a:xfrm rot="10800000">
            <a:off x="1450150" y="2849775"/>
            <a:ext cx="0" cy="78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2"/>
          <p:cNvCxnSpPr>
            <a:stCxn id="209" idx="7"/>
            <a:endCxn id="208" idx="3"/>
          </p:cNvCxnSpPr>
          <p:nvPr/>
        </p:nvCxnSpPr>
        <p:spPr>
          <a:xfrm flipH="1" rot="10800000">
            <a:off x="1646690" y="2768285"/>
            <a:ext cx="1311300" cy="95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2"/>
          <p:cNvCxnSpPr>
            <a:stCxn id="210" idx="1"/>
            <a:endCxn id="207" idx="5"/>
          </p:cNvCxnSpPr>
          <p:nvPr/>
        </p:nvCxnSpPr>
        <p:spPr>
          <a:xfrm rot="10800000">
            <a:off x="1646710" y="2768285"/>
            <a:ext cx="1311300" cy="95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2"/>
          <p:cNvSpPr txBox="1"/>
          <p:nvPr/>
        </p:nvSpPr>
        <p:spPr>
          <a:xfrm>
            <a:off x="4716538" y="2129625"/>
            <a:ext cx="3698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In a 1D Dragonfly,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there is an all-to-all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connection between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the routers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23" name="Google Shape;223;p23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24" name="Google Shape;224;p23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25" name="Google Shape;2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27" name="Google Shape;227;p23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0" y="747775"/>
            <a:ext cx="846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Dragonfly Topology - Full Connectivity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25" y="1535525"/>
            <a:ext cx="41602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4615425" y="1699775"/>
            <a:ext cx="377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4640250" y="1687350"/>
            <a:ext cx="214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4925600" y="1848650"/>
            <a:ext cx="24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4443425" y="2264225"/>
            <a:ext cx="4342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 = Number of compute nodes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 = Number of groups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 = Number of routers per group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 = Number of global links per router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 = (a X h) + 1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39" name="Google Shape;239;p24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40" name="Google Shape;240;p24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43" name="Google Shape;243;p24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0" y="747775"/>
            <a:ext cx="4304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</a:t>
            </a: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Topology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258" y="2061950"/>
            <a:ext cx="4974442" cy="16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422025" y="1661750"/>
            <a:ext cx="24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751750" y="1820000"/>
            <a:ext cx="2987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Dragonfly is the default topology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64 ports each switch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16 nodes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31 other switch intra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17 global link inter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32 switch X 16 nodes =512 per group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17 links X 32 sw = 544 other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512 X 545 = 279K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Currently 4608 nodes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53" name="Google Shape;253;p25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54" name="Google Shape;254;p25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55" name="Google Shape;2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57" name="Google Shape;257;p25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Topology,  Latency &amp; Bandwidth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71" y="1687925"/>
            <a:ext cx="50673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/>
        </p:nvSpPr>
        <p:spPr>
          <a:xfrm>
            <a:off x="5512775" y="2983325"/>
            <a:ext cx="2835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40% node allocation impact on latency on 8B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After 16KiB &lt; 10%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Bandwidth holds same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 sometimes observe higher bandwidth in two different groups</a:t>
            </a:r>
            <a:endParaRPr sz="1500"/>
          </a:p>
        </p:txBody>
      </p:sp>
      <p:pic>
        <p:nvPicPr>
          <p:cNvPr id="261" name="Google Shape;2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3675" y="1945325"/>
            <a:ext cx="2989825" cy="9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67" name="Google Shape;267;p26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68" name="Google Shape;268;p26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71" name="Google Shape;271;p26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Routing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73" name="Google Shape;273;p26"/>
          <p:cNvSpPr txBox="1"/>
          <p:nvPr>
            <p:ph idx="1" type="body"/>
          </p:nvPr>
        </p:nvSpPr>
        <p:spPr>
          <a:xfrm>
            <a:off x="452375" y="1424875"/>
            <a:ext cx="81036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Minimal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Non-minimal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Adaptive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4" name="Google Shape;27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15355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19676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239972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82" name="Google Shape;282;p27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83" name="Google Shape;283;p27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84" name="Google Shape;2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7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86" name="Google Shape;286;p27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Routing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88" name="Google Shape;288;p27"/>
          <p:cNvSpPr txBox="1"/>
          <p:nvPr>
            <p:ph idx="1" type="body"/>
          </p:nvPr>
        </p:nvSpPr>
        <p:spPr>
          <a:xfrm>
            <a:off x="311700" y="1424875"/>
            <a:ext cx="85206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" sz="2200">
                <a:solidFill>
                  <a:schemeClr val="dk1"/>
                </a:solidFill>
              </a:rPr>
              <a:t>Minimal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	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Non-minimal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Adaptive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9" name="Google Shape;2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950" y="1704650"/>
            <a:ext cx="3556499" cy="26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295" name="Google Shape;295;p28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296" name="Google Shape;296;p28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299" name="Google Shape;299;p28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Routing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01" name="Google Shape;301;p28"/>
          <p:cNvSpPr txBox="1"/>
          <p:nvPr>
            <p:ph idx="1" type="body"/>
          </p:nvPr>
        </p:nvSpPr>
        <p:spPr>
          <a:xfrm>
            <a:off x="311700" y="1424875"/>
            <a:ext cx="85206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	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Non-minimal</a:t>
            </a:r>
            <a:endParaRPr b="1" sz="2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Adaptive</a:t>
            </a:r>
            <a:endParaRPr/>
          </a:p>
        </p:txBody>
      </p:sp>
      <p:pic>
        <p:nvPicPr>
          <p:cNvPr id="302" name="Google Shape;3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450" y="1535525"/>
            <a:ext cx="4325800" cy="32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08" name="Google Shape;308;p29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09" name="Google Shape;309;p29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310" name="Google Shape;3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312" name="Google Shape;312;p29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Routing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14" name="Google Shape;314;p29"/>
          <p:cNvSpPr txBox="1"/>
          <p:nvPr>
            <p:ph idx="1" type="body"/>
          </p:nvPr>
        </p:nvSpPr>
        <p:spPr>
          <a:xfrm>
            <a:off x="311700" y="1424875"/>
            <a:ext cx="85206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Non-minimal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Adaptive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Estimates 4 minimal and 4 non-minimal paths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Path congestion and length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Queue depth of ports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Congestion information share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4B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Non-minimal path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Hop-count and latency increase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Bias towards minimal increase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20" name="Google Shape;320;p30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21" name="Google Shape;321;p30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0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324" name="Google Shape;324;p30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Congestion Control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311700" y="1535525"/>
            <a:ext cx="8318100" cy="30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Endpoint congestion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9421" y="2428996"/>
            <a:ext cx="3686499" cy="16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33" name="Google Shape;333;p31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34" name="Google Shape;334;p31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335" name="Google Shape;3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337" name="Google Shape;337;p31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Congestion Control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39" name="Google Shape;339;p31"/>
          <p:cNvSpPr txBox="1"/>
          <p:nvPr>
            <p:ph idx="1" type="body"/>
          </p:nvPr>
        </p:nvSpPr>
        <p:spPr>
          <a:xfrm>
            <a:off x="311700" y="1535525"/>
            <a:ext cx="5766300" cy="30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Endpoint congestion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Existing:</a:t>
            </a:r>
            <a:endParaRPr sz="2100">
              <a:solidFill>
                <a:schemeClr val="dk1"/>
              </a:solidFill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Mark packet</a:t>
            </a:r>
            <a:endParaRPr>
              <a:solidFill>
                <a:schemeClr val="dk1"/>
              </a:solidFill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Receive and ask sender to slow</a:t>
            </a:r>
            <a:endParaRPr>
              <a:solidFill>
                <a:schemeClr val="dk1"/>
              </a:solidFill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Takes much time to adapt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723" y="2325850"/>
            <a:ext cx="2563025" cy="11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79" name="Google Shape;79;p14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80" name="Google Shape;80;p14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83" name="Google Shape;83;p14"/>
          <p:cNvSpPr txBox="1"/>
          <p:nvPr/>
        </p:nvSpPr>
        <p:spPr>
          <a:xfrm>
            <a:off x="816457" y="2645660"/>
            <a:ext cx="216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Overview</a:t>
            </a:r>
            <a:endParaRPr sz="700"/>
          </a:p>
        </p:txBody>
      </p:sp>
      <p:sp>
        <p:nvSpPr>
          <p:cNvPr id="84" name="Google Shape;84;p14"/>
          <p:cNvSpPr txBox="1"/>
          <p:nvPr/>
        </p:nvSpPr>
        <p:spPr>
          <a:xfrm>
            <a:off x="4688939" y="924850"/>
            <a:ext cx="39408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Motivation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 Medium"/>
                <a:ea typeface="Poppins Medium"/>
                <a:cs typeface="Poppins Medium"/>
                <a:sym typeface="Poppins Medium"/>
              </a:rPr>
              <a:t>Slingshot Topology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 Medium"/>
                <a:ea typeface="Poppins Medium"/>
                <a:cs typeface="Poppins Medium"/>
                <a:sym typeface="Poppins Medium"/>
              </a:rPr>
              <a:t>	Dragonfly Topology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45720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High-Radix </a:t>
            </a: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Switches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45720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Low-Diameter </a:t>
            </a: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Topology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 Medium"/>
                <a:ea typeface="Poppins Medium"/>
                <a:cs typeface="Poppins Medium"/>
                <a:sym typeface="Poppins Medium"/>
              </a:rPr>
              <a:t>Experimental Setup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 Medium"/>
                <a:ea typeface="Poppins Medium"/>
                <a:cs typeface="Poppins Medium"/>
                <a:sym typeface="Poppins Medium"/>
              </a:rPr>
              <a:t>Contributions and Results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Congestion Control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Adaptive Routing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Quality of Service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 Medium"/>
                <a:ea typeface="Poppins Medium"/>
                <a:cs typeface="Poppins Medium"/>
                <a:sym typeface="Poppins Medium"/>
              </a:rPr>
              <a:t>Conclusion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825" y="129470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825" y="162080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825" y="288380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825" y="322835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825" y="4547000"/>
            <a:ext cx="225175" cy="2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4900775" y="1960325"/>
            <a:ext cx="161400" cy="198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4900775" y="2274025"/>
            <a:ext cx="161400" cy="198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4900775" y="2587725"/>
            <a:ext cx="161400" cy="198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4900775" y="3553800"/>
            <a:ext cx="161400" cy="198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4900775" y="3909875"/>
            <a:ext cx="161400" cy="198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4900775" y="4265950"/>
            <a:ext cx="161400" cy="198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46" name="Google Shape;346;p32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47" name="Google Shape;347;p32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348" name="Google Shape;34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350" name="Google Shape;350;p32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Congestion Control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52" name="Google Shape;352;p32"/>
          <p:cNvSpPr txBox="1"/>
          <p:nvPr>
            <p:ph idx="1" type="body"/>
          </p:nvPr>
        </p:nvSpPr>
        <p:spPr>
          <a:xfrm>
            <a:off x="311700" y="1535525"/>
            <a:ext cx="8318100" cy="30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Intermediate congestion</a:t>
            </a:r>
            <a:endParaRPr b="1"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 paths are affected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600" y="3210462"/>
            <a:ext cx="1090350" cy="9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925" y="3752400"/>
            <a:ext cx="1090350" cy="9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800" y="2634494"/>
            <a:ext cx="82770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2250" y="2634494"/>
            <a:ext cx="82770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387" y="3469919"/>
            <a:ext cx="82770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8992" y="4245175"/>
            <a:ext cx="802496" cy="677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32"/>
          <p:cNvCxnSpPr>
            <a:stCxn id="358" idx="0"/>
            <a:endCxn id="357" idx="2"/>
          </p:cNvCxnSpPr>
          <p:nvPr/>
        </p:nvCxnSpPr>
        <p:spPr>
          <a:xfrm rot="10800000">
            <a:off x="2990240" y="3871075"/>
            <a:ext cx="0" cy="37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32"/>
          <p:cNvCxnSpPr>
            <a:stCxn id="353" idx="3"/>
            <a:endCxn id="357" idx="1"/>
          </p:cNvCxnSpPr>
          <p:nvPr/>
        </p:nvCxnSpPr>
        <p:spPr>
          <a:xfrm>
            <a:off x="1945950" y="3670450"/>
            <a:ext cx="63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32"/>
          <p:cNvCxnSpPr>
            <a:stCxn id="357" idx="0"/>
            <a:endCxn id="356" idx="1"/>
          </p:cNvCxnSpPr>
          <p:nvPr/>
        </p:nvCxnSpPr>
        <p:spPr>
          <a:xfrm flipH="1" rot="10800000">
            <a:off x="2990237" y="2835119"/>
            <a:ext cx="252000" cy="6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32"/>
          <p:cNvCxnSpPr>
            <a:stCxn id="356" idx="3"/>
            <a:endCxn id="354" idx="0"/>
          </p:cNvCxnSpPr>
          <p:nvPr/>
        </p:nvCxnSpPr>
        <p:spPr>
          <a:xfrm>
            <a:off x="4069950" y="2835019"/>
            <a:ext cx="216300" cy="9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3" name="Google Shape;363;p32"/>
          <p:cNvSpPr/>
          <p:nvPr/>
        </p:nvSpPr>
        <p:spPr>
          <a:xfrm>
            <a:off x="2881945" y="2881552"/>
            <a:ext cx="252018" cy="541944"/>
          </a:xfrm>
          <a:prstGeom prst="irregularSeal2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2121" y="2143846"/>
            <a:ext cx="3686499" cy="16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2"/>
          <p:cNvSpPr/>
          <p:nvPr/>
        </p:nvSpPr>
        <p:spPr>
          <a:xfrm>
            <a:off x="6013248" y="2113048"/>
            <a:ext cx="942300" cy="917406"/>
          </a:xfrm>
          <a:prstGeom prst="irregularSeal2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71" name="Google Shape;371;p33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72" name="Google Shape;372;p33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373" name="Google Shape;3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3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375" name="Google Shape;375;p33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0" y="747775"/>
            <a:ext cx="891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Slingshot Congestion Control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543275" y="1535525"/>
            <a:ext cx="83181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Solution:</a:t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Adaptive can bypass intermediate but not endpoint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Algorithm in hardware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Distinguish victim and contributor jobs</a:t>
            </a:r>
            <a:endParaRPr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By tracking all endpoint pair</a:t>
            </a:r>
            <a:endParaRPr sz="1800">
              <a:solidFill>
                <a:schemeClr val="dk1"/>
              </a:solidFill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Throttle contributor stream immediately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83" name="Google Shape;383;p34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84" name="Google Shape;384;p34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385" name="Google Shape;3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387" name="Google Shape;387;p34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88" name="Google Shape;388;p34"/>
          <p:cNvSpPr txBox="1"/>
          <p:nvPr/>
        </p:nvSpPr>
        <p:spPr>
          <a:xfrm>
            <a:off x="80825" y="747775"/>
            <a:ext cx="442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Experimental Setup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514350" y="1424875"/>
            <a:ext cx="76710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</a:t>
            </a:r>
            <a:r>
              <a:rPr b="1" lang="en" sz="1200">
                <a:solidFill>
                  <a:schemeClr val="dk1"/>
                </a:solidFill>
              </a:rPr>
              <a:t>RYSTAL</a:t>
            </a:r>
            <a:r>
              <a:rPr b="1" lang="en">
                <a:solidFill>
                  <a:schemeClr val="dk1"/>
                </a:solidFill>
              </a:rPr>
              <a:t>: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Cray A</a:t>
            </a:r>
            <a:r>
              <a:rPr lang="en" sz="1200">
                <a:solidFill>
                  <a:schemeClr val="dk1"/>
                </a:solidFill>
              </a:rPr>
              <a:t>RIES </a:t>
            </a:r>
            <a:r>
              <a:rPr lang="en">
                <a:solidFill>
                  <a:schemeClr val="dk1"/>
                </a:solidFill>
              </a:rPr>
              <a:t>interconnect with 698 nodes.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CPUs on the nodes are </a:t>
            </a:r>
            <a:r>
              <a:rPr i="1" lang="en">
                <a:solidFill>
                  <a:schemeClr val="dk1"/>
                </a:solidFill>
              </a:rPr>
              <a:t>Intel Xeon E5-269x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 groups, each containing at most 384 nodes.</a:t>
            </a: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M</a:t>
            </a:r>
            <a:r>
              <a:rPr b="1" lang="en" sz="1200">
                <a:solidFill>
                  <a:schemeClr val="dk1"/>
                </a:solidFill>
              </a:rPr>
              <a:t>ALBEC</a:t>
            </a:r>
            <a:r>
              <a:rPr b="1" lang="en">
                <a:solidFill>
                  <a:schemeClr val="dk1"/>
                </a:solidFill>
              </a:rPr>
              <a:t>: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S</a:t>
            </a:r>
            <a:r>
              <a:rPr lang="en" sz="1200">
                <a:solidFill>
                  <a:schemeClr val="dk1"/>
                </a:solidFill>
              </a:rPr>
              <a:t>LINGSHOT </a:t>
            </a:r>
            <a:r>
              <a:rPr lang="en">
                <a:solidFill>
                  <a:schemeClr val="dk1"/>
                </a:solidFill>
              </a:rPr>
              <a:t>system with 484 nodes.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CPUs on the nodes are either </a:t>
            </a:r>
            <a:r>
              <a:rPr i="1" lang="en">
                <a:solidFill>
                  <a:schemeClr val="dk1"/>
                </a:solidFill>
              </a:rPr>
              <a:t>Intel Xeon Gold 61xx </a:t>
            </a:r>
            <a:r>
              <a:rPr lang="en">
                <a:solidFill>
                  <a:schemeClr val="dk1"/>
                </a:solidFill>
              </a:rPr>
              <a:t>or </a:t>
            </a:r>
            <a:r>
              <a:rPr i="1" lang="en">
                <a:solidFill>
                  <a:schemeClr val="dk1"/>
                </a:solidFill>
              </a:rPr>
              <a:t>Intel Xeon Platinum 81xx </a:t>
            </a:r>
            <a:r>
              <a:rPr lang="en">
                <a:solidFill>
                  <a:schemeClr val="dk1"/>
                </a:solidFill>
              </a:rPr>
              <a:t>CPUs.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 groups, each containing at most 128 nodes.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Each group is connected to each other group through 48 global links operating at 200Gb/s eac</a:t>
            </a:r>
            <a:r>
              <a:rPr lang="en" sz="1500">
                <a:solidFill>
                  <a:schemeClr val="dk1"/>
                </a:solidFill>
              </a:rPr>
              <a:t>h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</a:t>
            </a:r>
            <a:r>
              <a:rPr b="1" lang="en" sz="1200">
                <a:solidFill>
                  <a:schemeClr val="dk1"/>
                </a:solidFill>
              </a:rPr>
              <a:t>HANDY</a:t>
            </a:r>
            <a:r>
              <a:rPr lang="en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S</a:t>
            </a:r>
            <a:r>
              <a:rPr lang="en" sz="1200">
                <a:solidFill>
                  <a:schemeClr val="dk1"/>
                </a:solidFill>
              </a:rPr>
              <a:t>LINGSHOT </a:t>
            </a:r>
            <a:r>
              <a:rPr lang="en">
                <a:solidFill>
                  <a:schemeClr val="dk1"/>
                </a:solidFill>
              </a:rPr>
              <a:t>system with 1024 nodes. 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CPUs on nodes are </a:t>
            </a:r>
            <a:r>
              <a:rPr i="1" lang="en">
                <a:solidFill>
                  <a:schemeClr val="dk1"/>
                </a:solidFill>
              </a:rPr>
              <a:t>AMD EPYC Rome.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 groups, each containing 128 nodes.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Each group is connected to each other group through 56 global links operating at   200Gb/s.</a:t>
            </a:r>
            <a:endParaRPr sz="1800"/>
          </a:p>
        </p:txBody>
      </p:sp>
      <p:pic>
        <p:nvPicPr>
          <p:cNvPr id="390" name="Google Shape;39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5355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393588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61677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398" name="Google Shape;398;p35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399" name="Google Shape;399;p35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00" name="Google Shape;4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02" name="Google Shape;402;p35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3" name="Google Shape;403;p35"/>
          <p:cNvSpPr txBox="1"/>
          <p:nvPr/>
        </p:nvSpPr>
        <p:spPr>
          <a:xfrm>
            <a:off x="80825" y="747775"/>
            <a:ext cx="442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Congestion Control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04" name="Google Shape;404;p35"/>
          <p:cNvSpPr txBox="1"/>
          <p:nvPr>
            <p:ph idx="1" type="body"/>
          </p:nvPr>
        </p:nvSpPr>
        <p:spPr>
          <a:xfrm>
            <a:off x="514350" y="1424875"/>
            <a:ext cx="83181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Victim node and aggressor nodes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End point and intermediate congestion pattern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GPCNet code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Many-to-one (incast)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All-to-all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10^5 bytes avg message size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Impact of congestion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MPI operation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Ember microbenchmark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MILC, HPCG, FFT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Silo,Xapian,Img-dnn</a:t>
            </a:r>
            <a:endParaRPr/>
          </a:p>
        </p:txBody>
      </p:sp>
      <p:pic>
        <p:nvPicPr>
          <p:cNvPr id="405" name="Google Shape;40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00" y="15355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00" y="307357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412" name="Google Shape;412;p36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413" name="Google Shape;413;p36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14" name="Google Shape;4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6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16" name="Google Shape;416;p36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7" name="Google Shape;417;p36"/>
          <p:cNvSpPr txBox="1"/>
          <p:nvPr/>
        </p:nvSpPr>
        <p:spPr>
          <a:xfrm>
            <a:off x="80825" y="747775"/>
            <a:ext cx="442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Congestion Control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18" name="Google Shape;418;p36"/>
          <p:cNvSpPr txBox="1"/>
          <p:nvPr>
            <p:ph idx="1" type="body"/>
          </p:nvPr>
        </p:nvSpPr>
        <p:spPr>
          <a:xfrm>
            <a:off x="514350" y="1424875"/>
            <a:ext cx="83181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Victim aggressor split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460/52,256.256,53/459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Allocation placement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Linear, interleaved,random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Tailbench </a:t>
            </a:r>
            <a:r>
              <a:rPr lang="en">
                <a:solidFill>
                  <a:srgbClr val="000000"/>
                </a:solidFill>
              </a:rPr>
              <a:t>application</a:t>
            </a:r>
            <a:endParaRPr/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Linear allocation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10/90 victim/aggressor</a:t>
            </a:r>
            <a:endParaRPr/>
          </a:p>
        </p:txBody>
      </p:sp>
      <p:pic>
        <p:nvPicPr>
          <p:cNvPr id="419" name="Google Shape;41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998" y="1535525"/>
            <a:ext cx="4181626" cy="30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15355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23860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323652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428" name="Google Shape;428;p37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429" name="Google Shape;429;p37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30" name="Google Shape;4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7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32" name="Google Shape;432;p37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33" name="Google Shape;433;p37"/>
          <p:cNvSpPr txBox="1"/>
          <p:nvPr/>
        </p:nvSpPr>
        <p:spPr>
          <a:xfrm>
            <a:off x="80825" y="747775"/>
            <a:ext cx="442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Congestion Control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434" name="Google Shape;4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46" y="1535525"/>
            <a:ext cx="6949196" cy="330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440" name="Google Shape;440;p38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441" name="Google Shape;441;p38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42" name="Google Shape;4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8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44" name="Google Shape;444;p38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45" name="Google Shape;445;p38"/>
          <p:cNvSpPr txBox="1"/>
          <p:nvPr/>
        </p:nvSpPr>
        <p:spPr>
          <a:xfrm>
            <a:off x="131350" y="737675"/>
            <a:ext cx="67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Congestion Impact - 512 Nodes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446" name="Google Shape;4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21" y="1413575"/>
            <a:ext cx="8388766" cy="231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8"/>
          <p:cNvSpPr txBox="1"/>
          <p:nvPr>
            <p:ph idx="1" type="body"/>
          </p:nvPr>
        </p:nvSpPr>
        <p:spPr>
          <a:xfrm>
            <a:off x="817675" y="3699475"/>
            <a:ext cx="8014800" cy="1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Fig: Linear, interleaved and random allocation of nodes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A: </a:t>
            </a:r>
            <a:r>
              <a:rPr lang="en"/>
              <a:t>aggressors are using 1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B: aggressors are using 24 processes per node (PPN); higher work load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Right fig: Shandy 1024 node, random allocation for worst case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453" name="Google Shape;453;p39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454" name="Google Shape;454;p39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55" name="Google Shape;4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9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57" name="Google Shape;457;p39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58" name="Google Shape;458;p39"/>
          <p:cNvSpPr txBox="1"/>
          <p:nvPr/>
        </p:nvSpPr>
        <p:spPr>
          <a:xfrm>
            <a:off x="131350" y="737675"/>
            <a:ext cx="67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Congestion Impact - 512 Nodes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459" name="Google Shape;4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825" y="1999525"/>
            <a:ext cx="5229225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9"/>
          <p:cNvSpPr txBox="1"/>
          <p:nvPr/>
        </p:nvSpPr>
        <p:spPr>
          <a:xfrm>
            <a:off x="448525" y="1592550"/>
            <a:ext cx="31323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Impact of incast congestion on a 128 byte MPI_Alltoall.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Small messages</a:t>
            </a:r>
            <a:r>
              <a:rPr lang="en" sz="1600"/>
              <a:t> do not generate enough congestion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Large messages</a:t>
            </a:r>
            <a:r>
              <a:rPr lang="en" sz="1600"/>
              <a:t> the congestion control algorithm and throttle the aggressor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Medium message</a:t>
            </a:r>
            <a:r>
              <a:rPr lang="en" sz="1600"/>
              <a:t> size takes some time to be reacted by congestion control algo</a:t>
            </a:r>
            <a:endParaRPr sz="1600"/>
          </a:p>
        </p:txBody>
      </p:sp>
      <p:pic>
        <p:nvPicPr>
          <p:cNvPr id="461" name="Google Shape;46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175" y="17450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175" y="2456363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175" y="31676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175" y="411862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470" name="Google Shape;470;p40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471" name="Google Shape;471;p40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72" name="Google Shape;4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0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74" name="Google Shape;474;p40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75" name="Google Shape;475;p40"/>
          <p:cNvSpPr txBox="1"/>
          <p:nvPr/>
        </p:nvSpPr>
        <p:spPr>
          <a:xfrm>
            <a:off x="0" y="817175"/>
            <a:ext cx="419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Quality of Service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76" name="Google Shape;476;p40"/>
          <p:cNvSpPr txBox="1"/>
          <p:nvPr/>
        </p:nvSpPr>
        <p:spPr>
          <a:xfrm>
            <a:off x="454150" y="1890525"/>
            <a:ext cx="8175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Each traffic class occupies hardware resources in the switches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Tunable priority, ordering, minimum/maximum bandwidth, …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Jobs can be assigned to a small number traffic classes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Traffic class can be changed on a per-packet basis</a:t>
            </a:r>
            <a:endParaRPr sz="2200"/>
          </a:p>
        </p:txBody>
      </p:sp>
      <p:pic>
        <p:nvPicPr>
          <p:cNvPr id="477" name="Google Shape;47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20128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269335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33738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4054300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486" name="Google Shape;486;p41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487" name="Google Shape;487;p41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488" name="Google Shape;4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1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490" name="Google Shape;490;p41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91" name="Google Shape;491;p41"/>
          <p:cNvSpPr txBox="1"/>
          <p:nvPr/>
        </p:nvSpPr>
        <p:spPr>
          <a:xfrm>
            <a:off x="0" y="817175"/>
            <a:ext cx="532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Quality of Service Tests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492" name="Google Shape;4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221" y="1356975"/>
            <a:ext cx="590550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1"/>
          <p:cNvSpPr txBox="1"/>
          <p:nvPr/>
        </p:nvSpPr>
        <p:spPr>
          <a:xfrm>
            <a:off x="612575" y="1816600"/>
            <a:ext cx="2144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25% bandwidth tapering.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 jobs running bisection bandwidth tests.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TC1: 80% minimum bandwidth.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TC2: 10% minimum bandwidth.</a:t>
            </a:r>
            <a:endParaRPr sz="1700"/>
          </a:p>
        </p:txBody>
      </p:sp>
      <p:pic>
        <p:nvPicPr>
          <p:cNvPr id="494" name="Google Shape;49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19178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269335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3752400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01" name="Google Shape;101;p15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02" name="Google Shape;102;p15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05" name="Google Shape;105;p15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0" y="747775"/>
            <a:ext cx="270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37975" y="2059500"/>
            <a:ext cx="173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8" name="Google Shape;108;p15"/>
          <p:cNvSpPr txBox="1"/>
          <p:nvPr/>
        </p:nvSpPr>
        <p:spPr>
          <a:xfrm>
            <a:off x="612550" y="1964450"/>
            <a:ext cx="80172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HPC and datacenter</a:t>
            </a:r>
            <a:r>
              <a:rPr lang="en" sz="1600">
                <a:solidFill>
                  <a:schemeClr val="dk1"/>
                </a:solidFill>
              </a:rPr>
              <a:t> communities are following a path towards </a:t>
            </a:r>
            <a:r>
              <a:rPr b="1" lang="en" sz="1600">
                <a:solidFill>
                  <a:schemeClr val="dk1"/>
                </a:solidFill>
              </a:rPr>
              <a:t>convergence </a:t>
            </a:r>
            <a:r>
              <a:rPr lang="en" sz="1600">
                <a:solidFill>
                  <a:schemeClr val="dk1"/>
                </a:solidFill>
              </a:rPr>
              <a:t>of HPC, data centers, and AI/ML workload.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		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Due to the wide adoption of </a:t>
            </a:r>
            <a:r>
              <a:rPr b="1" lang="en" sz="1600">
                <a:solidFill>
                  <a:schemeClr val="dk1"/>
                </a:solidFill>
              </a:rPr>
              <a:t>Ethernet in </a:t>
            </a:r>
            <a:r>
              <a:rPr b="1" lang="en" sz="1600">
                <a:solidFill>
                  <a:schemeClr val="dk1"/>
                </a:solidFill>
              </a:rPr>
              <a:t>Data-Centers</a:t>
            </a:r>
            <a:r>
              <a:rPr lang="en" sz="1600">
                <a:solidFill>
                  <a:schemeClr val="dk1"/>
                </a:solidFill>
              </a:rPr>
              <a:t>, interconnection networks should be compatible with standard Ethernet.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975" y="205950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975" y="3158100"/>
            <a:ext cx="225175" cy="2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2076475" y="3985963"/>
            <a:ext cx="557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Slingshot</a:t>
            </a:r>
            <a:endParaRPr b="1"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502" name="Google Shape;502;p42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503" name="Google Shape;503;p42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504" name="Google Shape;5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2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506" name="Google Shape;506;p42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7" name="Google Shape;507;p42"/>
          <p:cNvSpPr txBox="1"/>
          <p:nvPr/>
        </p:nvSpPr>
        <p:spPr>
          <a:xfrm>
            <a:off x="0" y="817175"/>
            <a:ext cx="532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Quality of Service Tests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508" name="Google Shape;5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846" y="1494275"/>
            <a:ext cx="5094449" cy="33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2"/>
          <p:cNvSpPr txBox="1"/>
          <p:nvPr/>
        </p:nvSpPr>
        <p:spPr>
          <a:xfrm>
            <a:off x="612575" y="1816600"/>
            <a:ext cx="2144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25% bandwidth tapering.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 jobs running bisection bandwidth tests.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TC1: 80% minimum bandwidth.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TC2: 10% minimum bandwidth.</a:t>
            </a:r>
            <a:endParaRPr sz="1700"/>
          </a:p>
        </p:txBody>
      </p:sp>
      <p:pic>
        <p:nvPicPr>
          <p:cNvPr id="510" name="Google Shape;51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191782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269335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3752400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518" name="Google Shape;518;p43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519" name="Google Shape;519;p43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520" name="Google Shape;5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3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522" name="Google Shape;522;p43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3" name="Google Shape;523;p43"/>
          <p:cNvSpPr txBox="1"/>
          <p:nvPr/>
        </p:nvSpPr>
        <p:spPr>
          <a:xfrm>
            <a:off x="0" y="817175"/>
            <a:ext cx="3021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Conclusions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24" name="Google Shape;524;p43"/>
          <p:cNvSpPr txBox="1"/>
          <p:nvPr>
            <p:ph idx="1" type="body"/>
          </p:nvPr>
        </p:nvSpPr>
        <p:spPr>
          <a:xfrm>
            <a:off x="612575" y="1535525"/>
            <a:ext cx="8219700" cy="30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Much less affected by congestion compared to previous generation networks</a:t>
            </a:r>
            <a:endParaRPr sz="2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Allocation policies have a much lower impact on performance on SLINGSHOT</a:t>
            </a:r>
            <a:endParaRPr sz="2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SLINGSHOT can provide bandwidth guarantees to jobs running in separate traffic classes</a:t>
            </a:r>
            <a:endParaRPr/>
          </a:p>
        </p:txBody>
      </p:sp>
      <p:pic>
        <p:nvPicPr>
          <p:cNvPr id="525" name="Google Shape;52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75" y="16854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75" y="2693350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175" y="370122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533" name="Google Shape;533;p44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534" name="Google Shape;534;p44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535" name="Google Shape;5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4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537" name="Google Shape;537;p44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38" name="Google Shape;538;p44"/>
          <p:cNvSpPr txBox="1"/>
          <p:nvPr/>
        </p:nvSpPr>
        <p:spPr>
          <a:xfrm>
            <a:off x="0" y="237335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17" name="Google Shape;117;p16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18" name="Google Shape;118;p16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21" name="Google Shape;121;p16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0" y="747775"/>
            <a:ext cx="532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Ethernet Enhancements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064825" y="4444525"/>
            <a:ext cx="674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24" name="Google Shape;124;p16"/>
          <p:cNvSpPr txBox="1"/>
          <p:nvPr/>
        </p:nvSpPr>
        <p:spPr>
          <a:xfrm>
            <a:off x="464725" y="1487800"/>
            <a:ext cx="8454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Reduced the </a:t>
            </a:r>
            <a:r>
              <a:rPr b="1" lang="en" sz="2200">
                <a:solidFill>
                  <a:schemeClr val="dk1"/>
                </a:solidFill>
              </a:rPr>
              <a:t>64 Bytes</a:t>
            </a:r>
            <a:r>
              <a:rPr lang="en" sz="2200">
                <a:solidFill>
                  <a:schemeClr val="dk1"/>
                </a:solidFill>
              </a:rPr>
              <a:t> minimum frame size to </a:t>
            </a:r>
            <a:r>
              <a:rPr b="1" lang="en" sz="2200">
                <a:solidFill>
                  <a:schemeClr val="dk1"/>
                </a:solidFill>
              </a:rPr>
              <a:t>32 Bytes</a:t>
            </a:r>
            <a:r>
              <a:rPr lang="en" sz="2200">
                <a:solidFill>
                  <a:schemeClr val="dk1"/>
                </a:solidFill>
              </a:rPr>
              <a:t>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Allowed IP packets to be </a:t>
            </a:r>
            <a:r>
              <a:rPr b="1" lang="en" sz="2200">
                <a:solidFill>
                  <a:schemeClr val="dk1"/>
                </a:solidFill>
              </a:rPr>
              <a:t>sent without an Ethernet header</a:t>
            </a:r>
            <a:r>
              <a:rPr lang="en" sz="2200">
                <a:solidFill>
                  <a:schemeClr val="dk1"/>
                </a:solidFill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Removed the </a:t>
            </a:r>
            <a:r>
              <a:rPr b="1" lang="en" sz="2200">
                <a:solidFill>
                  <a:schemeClr val="dk1"/>
                </a:solidFill>
              </a:rPr>
              <a:t>inter-packet gap</a:t>
            </a:r>
            <a:r>
              <a:rPr lang="en" sz="2200">
                <a:solidFill>
                  <a:schemeClr val="dk1"/>
                </a:solidFill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Implemented low-latency </a:t>
            </a:r>
            <a:r>
              <a:rPr b="1" lang="en" sz="2200">
                <a:solidFill>
                  <a:schemeClr val="dk1"/>
                </a:solidFill>
              </a:rPr>
              <a:t>Forward Error Correction</a:t>
            </a:r>
            <a:r>
              <a:rPr i="1" lang="en" sz="2200">
                <a:solidFill>
                  <a:schemeClr val="dk1"/>
                </a:solidFill>
              </a:rPr>
              <a:t> </a:t>
            </a:r>
            <a:r>
              <a:rPr lang="en" sz="2200">
                <a:solidFill>
                  <a:schemeClr val="dk1"/>
                </a:solidFill>
              </a:rPr>
              <a:t>(FEC), </a:t>
            </a:r>
            <a:r>
              <a:rPr b="1" lang="en" sz="2200">
                <a:solidFill>
                  <a:schemeClr val="dk1"/>
                </a:solidFill>
              </a:rPr>
              <a:t>Link-Level Reliability</a:t>
            </a:r>
            <a:r>
              <a:rPr i="1" lang="en" sz="2200">
                <a:solidFill>
                  <a:schemeClr val="dk1"/>
                </a:solidFill>
              </a:rPr>
              <a:t> </a:t>
            </a:r>
            <a:r>
              <a:rPr lang="en" sz="2200">
                <a:solidFill>
                  <a:schemeClr val="dk1"/>
                </a:solidFill>
              </a:rPr>
              <a:t>(LLR) to tolerate transient errors. </a:t>
            </a:r>
            <a:endParaRPr b="1" sz="2600"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16326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22497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2951375"/>
            <a:ext cx="225175" cy="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75" y="3652975"/>
            <a:ext cx="225175" cy="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34" name="Google Shape;134;p17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35" name="Google Shape;135;p17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38" name="Google Shape;138;p17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0" y="747775"/>
            <a:ext cx="532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Ethernet Enhancements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064825" y="4444525"/>
            <a:ext cx="674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Bisection and MPI_Alltoall bandwidth on all the 1024 nodes of S</a:t>
            </a:r>
            <a:r>
              <a:rPr lang="en" sz="1200">
                <a:solidFill>
                  <a:schemeClr val="dk1"/>
                </a:solidFill>
              </a:rPr>
              <a:t>HANDY</a:t>
            </a:r>
            <a:r>
              <a:rPr lang="en">
                <a:solidFill>
                  <a:schemeClr val="dk1"/>
                </a:solidFill>
              </a:rPr>
              <a:t>, for different </a:t>
            </a:r>
            <a:r>
              <a:rPr i="1" lang="en">
                <a:solidFill>
                  <a:schemeClr val="dk1"/>
                </a:solidFill>
              </a:rPr>
              <a:t>processes per node </a:t>
            </a:r>
            <a:r>
              <a:rPr lang="en">
                <a:solidFill>
                  <a:schemeClr val="dk1"/>
                </a:solidFill>
              </a:rPr>
              <a:t>(PPN) and message sizes. The x-axis is in logarithmic scale. </a:t>
            </a:r>
            <a:endParaRPr b="1" sz="1800"/>
          </a:p>
        </p:txBody>
      </p:sp>
      <p:sp>
        <p:nvSpPr>
          <p:cNvPr id="141" name="Google Shape;141;p17"/>
          <p:cNvSpPr txBox="1"/>
          <p:nvPr/>
        </p:nvSpPr>
        <p:spPr>
          <a:xfrm>
            <a:off x="337975" y="2059500"/>
            <a:ext cx="173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Can process both STANDARD and ENHANCED ethernet.</a:t>
            </a:r>
            <a:endParaRPr b="1"/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825" y="1435490"/>
            <a:ext cx="6495924" cy="305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48" name="Google Shape;148;p18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49" name="Google Shape;149;p18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52" name="Google Shape;152;p18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0" y="747775"/>
            <a:ext cx="35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-75" y="465767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Software Stack of RoCEV2</a:t>
            </a:r>
            <a:endParaRPr sz="2400"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6121" y="1467125"/>
            <a:ext cx="3532996" cy="29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61" name="Google Shape;161;p19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62" name="Google Shape;162;p19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65" name="Google Shape;165;p19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0" y="747775"/>
            <a:ext cx="35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846" y="1424875"/>
            <a:ext cx="61245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-75" y="46576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Half round trip time (RTT/2) for different message sizes (x-axis) and software layers.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74" name="Google Shape;174;p20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75" name="Google Shape;175;p20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78" name="Google Shape;178;p20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0" y="747775"/>
            <a:ext cx="339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Switch Rosetta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446" y="1424875"/>
            <a:ext cx="468630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749900" y="2171550"/>
            <a:ext cx="285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64 X 200 Gb/s ports</a:t>
            </a:r>
            <a:endParaRPr b="1" sz="2200"/>
          </a:p>
        </p:txBody>
      </p:sp>
      <p:sp>
        <p:nvSpPr>
          <p:cNvPr id="182" name="Google Shape;182;p20"/>
          <p:cNvSpPr txBox="1"/>
          <p:nvPr/>
        </p:nvSpPr>
        <p:spPr>
          <a:xfrm>
            <a:off x="749900" y="3094325"/>
            <a:ext cx="177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32 Tiles</a:t>
            </a:r>
            <a:endParaRPr b="1"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0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1D7144"/>
          </a:solidFill>
          <a:ln>
            <a:noFill/>
          </a:ln>
        </p:spPr>
      </p:sp>
      <p:sp>
        <p:nvSpPr>
          <p:cNvPr id="188" name="Google Shape;188;p21"/>
          <p:cNvSpPr/>
          <p:nvPr/>
        </p:nvSpPr>
        <p:spPr>
          <a:xfrm>
            <a:off x="8918737" y="3752398"/>
            <a:ext cx="225171" cy="1390536"/>
          </a:xfrm>
          <a:custGeom>
            <a:rect b="b" l="l" r="r" t="t"/>
            <a:pathLst>
              <a:path extrusionOk="0" h="941141" w="152400">
                <a:moveTo>
                  <a:pt x="0" y="0"/>
                </a:moveTo>
                <a:lnTo>
                  <a:pt x="152400" y="0"/>
                </a:lnTo>
                <a:lnTo>
                  <a:pt x="152400" y="941141"/>
                </a:lnTo>
                <a:lnTo>
                  <a:pt x="0" y="941141"/>
                </a:lnTo>
                <a:close/>
              </a:path>
            </a:pathLst>
          </a:custGeom>
          <a:solidFill>
            <a:srgbClr val="005CE6"/>
          </a:solidFill>
          <a:ln>
            <a:noFill/>
          </a:ln>
        </p:spPr>
      </p:sp>
      <p:sp>
        <p:nvSpPr>
          <p:cNvPr id="189" name="Google Shape;189;p21"/>
          <p:cNvSpPr/>
          <p:nvPr/>
        </p:nvSpPr>
        <p:spPr>
          <a:xfrm>
            <a:off x="2876612" y="454897"/>
            <a:ext cx="4742804" cy="13097"/>
          </a:xfrm>
          <a:custGeom>
            <a:rect b="b" l="l" r="r" t="t"/>
            <a:pathLst>
              <a:path extrusionOk="0" h="69850" w="25294954">
                <a:moveTo>
                  <a:pt x="25004123" y="0"/>
                </a:moveTo>
                <a:lnTo>
                  <a:pt x="0" y="0"/>
                </a:lnTo>
                <a:lnTo>
                  <a:pt x="0" y="69850"/>
                </a:lnTo>
                <a:lnTo>
                  <a:pt x="25294954" y="69850"/>
                </a:lnTo>
                <a:lnTo>
                  <a:pt x="252949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00628"/>
            <a:ext cx="1953141" cy="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7687448" y="406905"/>
            <a:ext cx="942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 Medium"/>
                <a:ea typeface="Poppins Medium"/>
                <a:cs typeface="Poppins Medium"/>
                <a:sym typeface="Poppins Medium"/>
              </a:rPr>
              <a:t>March  2022</a:t>
            </a:r>
            <a:endParaRPr sz="700"/>
          </a:p>
        </p:txBody>
      </p:sp>
      <p:sp>
        <p:nvSpPr>
          <p:cNvPr id="192" name="Google Shape;192;p21"/>
          <p:cNvSpPr txBox="1"/>
          <p:nvPr/>
        </p:nvSpPr>
        <p:spPr>
          <a:xfrm>
            <a:off x="5328339" y="1258325"/>
            <a:ext cx="39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0" y="747775"/>
            <a:ext cx="339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Switch Rosetta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96" y="1424875"/>
            <a:ext cx="7929445" cy="33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